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Poppins" panose="020B0502040204020203" pitchFamily="2" charset="0"/>
      <p:regular r:id="rId26"/>
    </p:embeddedFont>
    <p:embeddedFont>
      <p:font typeface="Poppins Bold" panose="020B0604020202020204" charset="0"/>
      <p:regular r:id="rId27"/>
    </p:embeddedFont>
    <p:embeddedFont>
      <p:font typeface="Poppins Bold Italics" panose="020B0604020202020204" charset="0"/>
      <p:regular r:id="rId28"/>
    </p:embeddedFont>
    <p:embeddedFont>
      <p:font typeface="Poppins Italics" panose="020B0604020202020204" charset="0"/>
      <p:regular r:id="rId29"/>
    </p:embeddedFont>
    <p:embeddedFont>
      <p:font typeface="The Seasons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3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2746963" y="8841055"/>
            <a:ext cx="15541037" cy="704503"/>
            <a:chOff x="0" y="0"/>
            <a:chExt cx="4093113" cy="185548"/>
          </a:xfrm>
        </p:grpSpPr>
        <p:sp>
          <p:nvSpPr>
            <p:cNvPr id="3" name="Freeform 3"/>
            <p:cNvSpPr/>
            <p:nvPr/>
          </p:nvSpPr>
          <p:spPr>
            <a:xfrm>
              <a:off x="0" y="0"/>
              <a:ext cx="4093113" cy="185548"/>
            </a:xfrm>
            <a:custGeom>
              <a:avLst/>
              <a:gdLst/>
              <a:ahLst/>
              <a:cxnLst/>
              <a:rect l="l" t="t" r="r" b="b"/>
              <a:pathLst>
                <a:path w="4093113" h="185548">
                  <a:moveTo>
                    <a:pt x="0" y="0"/>
                  </a:moveTo>
                  <a:lnTo>
                    <a:pt x="4093113" y="0"/>
                  </a:lnTo>
                  <a:lnTo>
                    <a:pt x="4093113"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4093113"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482567" y="2171065"/>
            <a:ext cx="15322865" cy="2972435"/>
          </a:xfrm>
          <a:prstGeom prst="rect">
            <a:avLst/>
          </a:prstGeom>
        </p:spPr>
        <p:txBody>
          <a:bodyPr lIns="0" tIns="0" rIns="0" bIns="0" rtlCol="0" anchor="t">
            <a:spAutoFit/>
          </a:bodyPr>
          <a:lstStyle/>
          <a:p>
            <a:pPr algn="ctr">
              <a:lnSpc>
                <a:spcPts val="7840"/>
              </a:lnSpc>
            </a:pPr>
            <a:r>
              <a:rPr lang="en-US" sz="5600" b="1" dirty="0">
                <a:solidFill>
                  <a:srgbClr val="1D3A00"/>
                </a:solidFill>
                <a:latin typeface="The Seasons Bold"/>
                <a:ea typeface="The Seasons Bold"/>
                <a:cs typeface="The Seasons Bold"/>
                <a:sym typeface="The Seasons Bold"/>
              </a:rPr>
              <a:t>BEYOND ALGORITHMS: </a:t>
            </a:r>
          </a:p>
          <a:p>
            <a:pPr algn="ctr">
              <a:lnSpc>
                <a:spcPts val="7840"/>
              </a:lnSpc>
            </a:pPr>
            <a:r>
              <a:rPr lang="en-US" sz="5600" b="1" dirty="0">
                <a:solidFill>
                  <a:srgbClr val="1D3A00"/>
                </a:solidFill>
                <a:latin typeface="The Seasons Bold"/>
                <a:ea typeface="The Seasons Bold"/>
                <a:cs typeface="The Seasons Bold"/>
                <a:sym typeface="The Seasons Bold"/>
              </a:rPr>
              <a:t>EXPERTS’ PERCEPTIONS ON AI-GENERATED AND HUMAN-AUTHORED TEXTS</a:t>
            </a:r>
          </a:p>
        </p:txBody>
      </p:sp>
      <p:grpSp>
        <p:nvGrpSpPr>
          <p:cNvPr id="6" name="Group 6"/>
          <p:cNvGrpSpPr/>
          <p:nvPr/>
        </p:nvGrpSpPr>
        <p:grpSpPr>
          <a:xfrm>
            <a:off x="0" y="8841055"/>
            <a:ext cx="1822452" cy="704503"/>
            <a:chOff x="0" y="0"/>
            <a:chExt cx="479987" cy="185548"/>
          </a:xfrm>
        </p:grpSpPr>
        <p:sp>
          <p:nvSpPr>
            <p:cNvPr id="7" name="Freeform 7"/>
            <p:cNvSpPr/>
            <p:nvPr/>
          </p:nvSpPr>
          <p:spPr>
            <a:xfrm>
              <a:off x="0" y="0"/>
              <a:ext cx="479987" cy="185548"/>
            </a:xfrm>
            <a:custGeom>
              <a:avLst/>
              <a:gdLst/>
              <a:ahLst/>
              <a:cxnLst/>
              <a:rect l="l" t="t" r="r" b="b"/>
              <a:pathLst>
                <a:path w="479987" h="185548">
                  <a:moveTo>
                    <a:pt x="0" y="0"/>
                  </a:moveTo>
                  <a:lnTo>
                    <a:pt x="479987" y="0"/>
                  </a:lnTo>
                  <a:lnTo>
                    <a:pt x="479987" y="185548"/>
                  </a:lnTo>
                  <a:lnTo>
                    <a:pt x="0" y="185548"/>
                  </a:lnTo>
                  <a:close/>
                </a:path>
              </a:pathLst>
            </a:custGeom>
            <a:solidFill>
              <a:srgbClr val="364735"/>
            </a:solidFill>
          </p:spPr>
          <p:txBody>
            <a:bodyPr/>
            <a:lstStyle/>
            <a:p>
              <a:endParaRPr lang="en-US"/>
            </a:p>
          </p:txBody>
        </p:sp>
        <p:sp>
          <p:nvSpPr>
            <p:cNvPr id="8" name="TextBox 8"/>
            <p:cNvSpPr txBox="1"/>
            <p:nvPr/>
          </p:nvSpPr>
          <p:spPr>
            <a:xfrm>
              <a:off x="0" y="-38100"/>
              <a:ext cx="479987"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58636" y="514985"/>
            <a:ext cx="5566516" cy="704503"/>
            <a:chOff x="0" y="0"/>
            <a:chExt cx="1466078" cy="185548"/>
          </a:xfrm>
        </p:grpSpPr>
        <p:sp>
          <p:nvSpPr>
            <p:cNvPr id="10" name="Freeform 10"/>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11" name="TextBox 11"/>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13" name="TextBox 13"/>
          <p:cNvSpPr txBox="1"/>
          <p:nvPr/>
        </p:nvSpPr>
        <p:spPr>
          <a:xfrm>
            <a:off x="4260385" y="6238875"/>
            <a:ext cx="10193382" cy="668966"/>
          </a:xfrm>
          <a:prstGeom prst="rect">
            <a:avLst/>
          </a:prstGeom>
        </p:spPr>
        <p:txBody>
          <a:bodyPr lIns="0" tIns="0" rIns="0" bIns="0" rtlCol="0" anchor="t">
            <a:spAutoFit/>
          </a:bodyPr>
          <a:lstStyle/>
          <a:p>
            <a:pPr algn="ctr">
              <a:lnSpc>
                <a:spcPts val="5459"/>
              </a:lnSpc>
            </a:pPr>
            <a:r>
              <a:rPr lang="en-US" sz="3899" dirty="0">
                <a:solidFill>
                  <a:schemeClr val="accent3">
                    <a:lumMod val="50000"/>
                  </a:schemeClr>
                </a:solidFill>
                <a:latin typeface="Poppins"/>
                <a:ea typeface="Poppins"/>
                <a:cs typeface="Poppins"/>
                <a:sym typeface="Poppins"/>
              </a:rPr>
              <a:t>Humay Huseynova &amp; Gunay Hajizada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29318" y="482911"/>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507290" y="2913804"/>
            <a:ext cx="15575736" cy="6468563"/>
            <a:chOff x="0" y="0"/>
            <a:chExt cx="4102251" cy="1703654"/>
          </a:xfrm>
        </p:grpSpPr>
        <p:sp>
          <p:nvSpPr>
            <p:cNvPr id="6" name="Freeform 6"/>
            <p:cNvSpPr/>
            <p:nvPr/>
          </p:nvSpPr>
          <p:spPr>
            <a:xfrm>
              <a:off x="0" y="0"/>
              <a:ext cx="4102252" cy="1703654"/>
            </a:xfrm>
            <a:custGeom>
              <a:avLst/>
              <a:gdLst/>
              <a:ahLst/>
              <a:cxnLst/>
              <a:rect l="l" t="t" r="r" b="b"/>
              <a:pathLst>
                <a:path w="4102252" h="1703654">
                  <a:moveTo>
                    <a:pt x="0" y="0"/>
                  </a:moveTo>
                  <a:lnTo>
                    <a:pt x="4102252" y="0"/>
                  </a:lnTo>
                  <a:lnTo>
                    <a:pt x="4102252" y="1703654"/>
                  </a:lnTo>
                  <a:lnTo>
                    <a:pt x="0" y="1703654"/>
                  </a:lnTo>
                  <a:close/>
                </a:path>
              </a:pathLst>
            </a:custGeom>
            <a:solidFill>
              <a:srgbClr val="364735"/>
            </a:solidFill>
          </p:spPr>
          <p:txBody>
            <a:bodyPr/>
            <a:lstStyle/>
            <a:p>
              <a:endParaRPr lang="en-US"/>
            </a:p>
          </p:txBody>
        </p:sp>
        <p:sp>
          <p:nvSpPr>
            <p:cNvPr id="7" name="TextBox 7"/>
            <p:cNvSpPr txBox="1"/>
            <p:nvPr/>
          </p:nvSpPr>
          <p:spPr>
            <a:xfrm>
              <a:off x="0" y="-38100"/>
              <a:ext cx="4102251" cy="174175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8"/>
          <p:cNvGrpSpPr/>
          <p:nvPr/>
        </p:nvGrpSpPr>
        <p:grpSpPr>
          <a:xfrm>
            <a:off x="15715316" y="0"/>
            <a:ext cx="2602002" cy="1490063"/>
            <a:chOff x="0" y="0"/>
            <a:chExt cx="685301" cy="392445"/>
          </a:xfrm>
        </p:grpSpPr>
        <p:sp>
          <p:nvSpPr>
            <p:cNvPr id="9" name="Freeform 9"/>
            <p:cNvSpPr/>
            <p:nvPr/>
          </p:nvSpPr>
          <p:spPr>
            <a:xfrm>
              <a:off x="0" y="0"/>
              <a:ext cx="685301" cy="392445"/>
            </a:xfrm>
            <a:custGeom>
              <a:avLst/>
              <a:gdLst/>
              <a:ahLst/>
              <a:cxnLst/>
              <a:rect l="l" t="t" r="r" b="b"/>
              <a:pathLst>
                <a:path w="685301" h="392445">
                  <a:moveTo>
                    <a:pt x="0" y="0"/>
                  </a:moveTo>
                  <a:lnTo>
                    <a:pt x="685301" y="0"/>
                  </a:lnTo>
                  <a:lnTo>
                    <a:pt x="685301" y="392445"/>
                  </a:lnTo>
                  <a:lnTo>
                    <a:pt x="0" y="392445"/>
                  </a:lnTo>
                  <a:close/>
                </a:path>
              </a:pathLst>
            </a:custGeom>
            <a:solidFill>
              <a:srgbClr val="364735"/>
            </a:solidFill>
          </p:spPr>
          <p:txBody>
            <a:bodyPr/>
            <a:lstStyle/>
            <a:p>
              <a:endParaRPr lang="en-US"/>
            </a:p>
          </p:txBody>
        </p:sp>
        <p:sp>
          <p:nvSpPr>
            <p:cNvPr id="10" name="TextBox 10"/>
            <p:cNvSpPr txBox="1"/>
            <p:nvPr/>
          </p:nvSpPr>
          <p:spPr>
            <a:xfrm>
              <a:off x="0" y="-38100"/>
              <a:ext cx="685301" cy="430545"/>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2681638" y="1333500"/>
            <a:ext cx="11155227" cy="1282402"/>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The aim of the research</a:t>
            </a:r>
          </a:p>
        </p:txBody>
      </p:sp>
      <p:sp>
        <p:nvSpPr>
          <p:cNvPr id="12" name="TextBox 12"/>
          <p:cNvSpPr txBox="1"/>
          <p:nvPr/>
        </p:nvSpPr>
        <p:spPr>
          <a:xfrm>
            <a:off x="1058018" y="537348"/>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13" name="TextBox 13"/>
          <p:cNvSpPr txBox="1"/>
          <p:nvPr/>
        </p:nvSpPr>
        <p:spPr>
          <a:xfrm>
            <a:off x="1058018" y="3137583"/>
            <a:ext cx="14477737" cy="5610862"/>
          </a:xfrm>
          <a:prstGeom prst="rect">
            <a:avLst/>
          </a:prstGeom>
        </p:spPr>
        <p:txBody>
          <a:bodyPr lIns="0" tIns="0" rIns="0" bIns="0" rtlCol="0" anchor="t">
            <a:spAutoFit/>
          </a:bodyPr>
          <a:lstStyle/>
          <a:p>
            <a:pPr algn="l">
              <a:lnSpc>
                <a:spcPts val="4064"/>
              </a:lnSpc>
            </a:pPr>
            <a:r>
              <a:rPr lang="en-US" sz="2903" dirty="0">
                <a:solidFill>
                  <a:srgbClr val="FFFFFF"/>
                </a:solidFill>
                <a:latin typeface="Poppins"/>
                <a:ea typeface="Poppins"/>
                <a:cs typeface="Poppins"/>
                <a:sym typeface="Poppins"/>
              </a:rPr>
              <a:t>The article explores the effectiveness of using AI in literary creation by comparing AI-generated texts with human-authored literary works based on experts’ perceptions.</a:t>
            </a:r>
          </a:p>
          <a:p>
            <a:pPr algn="l">
              <a:lnSpc>
                <a:spcPts val="4064"/>
              </a:lnSpc>
            </a:pPr>
            <a:endParaRPr lang="en-US" sz="2903" dirty="0">
              <a:solidFill>
                <a:srgbClr val="FFFFFF"/>
              </a:solidFill>
              <a:latin typeface="Poppins"/>
              <a:ea typeface="Poppins"/>
              <a:cs typeface="Poppins"/>
              <a:sym typeface="Poppins"/>
            </a:endParaRPr>
          </a:p>
          <a:p>
            <a:pPr algn="l">
              <a:lnSpc>
                <a:spcPts val="4064"/>
              </a:lnSpc>
            </a:pPr>
            <a:r>
              <a:rPr lang="en-US" sz="2903" b="1" dirty="0">
                <a:solidFill>
                  <a:srgbClr val="FFFFFF"/>
                </a:solidFill>
                <a:latin typeface="Poppins Bold"/>
                <a:ea typeface="Poppins Bold"/>
                <a:cs typeface="Poppins Bold"/>
                <a:sym typeface="Poppins Bold"/>
              </a:rPr>
              <a:t>Research questions:</a:t>
            </a:r>
          </a:p>
          <a:p>
            <a:pPr marL="626836" lvl="1" indent="-313418" algn="l">
              <a:lnSpc>
                <a:spcPts val="4064"/>
              </a:lnSpc>
              <a:buAutoNum type="arabicPeriod"/>
            </a:pPr>
            <a:r>
              <a:rPr lang="en-US" sz="2903" dirty="0">
                <a:solidFill>
                  <a:srgbClr val="FFFFFF"/>
                </a:solidFill>
                <a:latin typeface="Poppins"/>
                <a:ea typeface="Poppins"/>
                <a:cs typeface="Poppins"/>
                <a:sym typeface="Poppins"/>
              </a:rPr>
              <a:t> How do AI-generated texts differ from human authored texts?</a:t>
            </a:r>
          </a:p>
          <a:p>
            <a:pPr marL="626836" lvl="1" indent="-313418" algn="l">
              <a:lnSpc>
                <a:spcPts val="4064"/>
              </a:lnSpc>
              <a:buAutoNum type="arabicPeriod"/>
            </a:pPr>
            <a:r>
              <a:rPr lang="en-US" sz="2903" dirty="0">
                <a:solidFill>
                  <a:srgbClr val="FFFFFF"/>
                </a:solidFill>
                <a:latin typeface="Poppins"/>
                <a:ea typeface="Poppins"/>
                <a:cs typeface="Poppins"/>
                <a:sym typeface="Poppins"/>
              </a:rPr>
              <a:t>How does the AI affect emotional depth, creativity and originality of literary activity?</a:t>
            </a:r>
          </a:p>
          <a:p>
            <a:pPr marL="626836" lvl="1" indent="-313418" algn="l">
              <a:lnSpc>
                <a:spcPts val="4064"/>
              </a:lnSpc>
              <a:buAutoNum type="arabicPeriod"/>
            </a:pPr>
            <a:r>
              <a:rPr lang="en-US" sz="2903" dirty="0">
                <a:solidFill>
                  <a:srgbClr val="FFFFFF"/>
                </a:solidFill>
                <a:latin typeface="Poppins"/>
                <a:ea typeface="Poppins"/>
                <a:cs typeface="Poppins"/>
                <a:sym typeface="Poppins"/>
              </a:rPr>
              <a:t>How do experts perceive AI’s role in literary creation and author–AI collaboration?</a:t>
            </a:r>
          </a:p>
          <a:p>
            <a:pPr algn="l">
              <a:lnSpc>
                <a:spcPts val="4064"/>
              </a:lnSpc>
            </a:pPr>
            <a:endParaRPr lang="en-US" sz="2903" dirty="0">
              <a:solidFill>
                <a:srgbClr val="FFFFFF"/>
              </a:solidFill>
              <a:latin typeface="Poppins"/>
              <a:ea typeface="Poppins"/>
              <a:cs typeface="Poppins"/>
              <a:sym typeface="Poppins"/>
            </a:endParaRPr>
          </a:p>
        </p:txBody>
      </p:sp>
      <p:sp>
        <p:nvSpPr>
          <p:cNvPr id="14" name="TextBox 14"/>
          <p:cNvSpPr txBox="1"/>
          <p:nvPr/>
        </p:nvSpPr>
        <p:spPr>
          <a:xfrm>
            <a:off x="16661485" y="340036"/>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01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484815" y="3502516"/>
            <a:ext cx="8305652" cy="4902617"/>
            <a:chOff x="0" y="0"/>
            <a:chExt cx="2187497" cy="1291224"/>
          </a:xfrm>
        </p:grpSpPr>
        <p:sp>
          <p:nvSpPr>
            <p:cNvPr id="6" name="Freeform 6"/>
            <p:cNvSpPr/>
            <p:nvPr/>
          </p:nvSpPr>
          <p:spPr>
            <a:xfrm>
              <a:off x="0" y="0"/>
              <a:ext cx="2187497" cy="1291224"/>
            </a:xfrm>
            <a:custGeom>
              <a:avLst/>
              <a:gdLst/>
              <a:ahLst/>
              <a:cxnLst/>
              <a:rect l="l" t="t" r="r" b="b"/>
              <a:pathLst>
                <a:path w="2187497" h="1291224">
                  <a:moveTo>
                    <a:pt x="0" y="0"/>
                  </a:moveTo>
                  <a:lnTo>
                    <a:pt x="2187497" y="0"/>
                  </a:lnTo>
                  <a:lnTo>
                    <a:pt x="2187497" y="1291224"/>
                  </a:lnTo>
                  <a:lnTo>
                    <a:pt x="0" y="1291224"/>
                  </a:lnTo>
                  <a:close/>
                </a:path>
              </a:pathLst>
            </a:custGeom>
            <a:solidFill>
              <a:srgbClr val="364735"/>
            </a:solidFill>
          </p:spPr>
          <p:txBody>
            <a:bodyPr/>
            <a:lstStyle/>
            <a:p>
              <a:endParaRPr lang="en-US"/>
            </a:p>
          </p:txBody>
        </p:sp>
        <p:sp>
          <p:nvSpPr>
            <p:cNvPr id="7" name="TextBox 7"/>
            <p:cNvSpPr txBox="1"/>
            <p:nvPr/>
          </p:nvSpPr>
          <p:spPr>
            <a:xfrm>
              <a:off x="0" y="-38100"/>
              <a:ext cx="2187497" cy="1329324"/>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4946415" y="1332055"/>
            <a:ext cx="8323346" cy="1282402"/>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Methodology</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02</a:t>
            </a:r>
          </a:p>
        </p:txBody>
      </p:sp>
      <p:sp>
        <p:nvSpPr>
          <p:cNvPr id="11" name="TextBox 11"/>
          <p:cNvSpPr txBox="1"/>
          <p:nvPr/>
        </p:nvSpPr>
        <p:spPr>
          <a:xfrm>
            <a:off x="1952751" y="4102735"/>
            <a:ext cx="5686293" cy="1995805"/>
          </a:xfrm>
          <a:prstGeom prst="rect">
            <a:avLst/>
          </a:prstGeom>
        </p:spPr>
        <p:txBody>
          <a:bodyPr lIns="0" tIns="0" rIns="0" bIns="0" rtlCol="0" anchor="t">
            <a:spAutoFit/>
          </a:bodyPr>
          <a:lstStyle/>
          <a:p>
            <a:pPr algn="l">
              <a:lnSpc>
                <a:spcPts val="3919"/>
              </a:lnSpc>
            </a:pPr>
            <a:r>
              <a:rPr lang="en-US" sz="2799" b="1">
                <a:solidFill>
                  <a:srgbClr val="FFFFFF"/>
                </a:solidFill>
                <a:latin typeface="Poppins Bold"/>
                <a:ea typeface="Poppins Bold"/>
                <a:cs typeface="Poppins Bold"/>
                <a:sym typeface="Poppins Bold"/>
              </a:rPr>
              <a:t>Research Design: </a:t>
            </a:r>
          </a:p>
          <a:p>
            <a:pPr algn="l">
              <a:lnSpc>
                <a:spcPts val="3919"/>
              </a:lnSpc>
            </a:pPr>
            <a:endParaRPr lang="en-US" sz="2799" b="1">
              <a:solidFill>
                <a:srgbClr val="FFFFFF"/>
              </a:solidFill>
              <a:latin typeface="Poppins Bold"/>
              <a:ea typeface="Poppins Bold"/>
              <a:cs typeface="Poppins Bold"/>
              <a:sym typeface="Poppins Bold"/>
            </a:endParaRPr>
          </a:p>
          <a:p>
            <a:pPr algn="l">
              <a:lnSpc>
                <a:spcPts val="3919"/>
              </a:lnSpc>
            </a:pPr>
            <a:r>
              <a:rPr lang="en-US" sz="2799">
                <a:solidFill>
                  <a:srgbClr val="FFFFFF"/>
                </a:solidFill>
                <a:latin typeface="Poppins"/>
                <a:ea typeface="Poppins"/>
                <a:cs typeface="Poppins"/>
                <a:sym typeface="Poppins"/>
              </a:rPr>
              <a:t>Qualitative comparative study</a:t>
            </a:r>
          </a:p>
          <a:p>
            <a:pPr algn="l">
              <a:lnSpc>
                <a:spcPts val="3919"/>
              </a:lnSpc>
            </a:pPr>
            <a:endParaRPr lang="en-US" sz="2799">
              <a:solidFill>
                <a:srgbClr val="FFFFFF"/>
              </a:solidFill>
              <a:latin typeface="Poppins"/>
              <a:ea typeface="Poppins"/>
              <a:cs typeface="Poppins"/>
              <a:sym typeface="Poppins"/>
            </a:endParaRPr>
          </a:p>
        </p:txBody>
      </p:sp>
      <p:sp>
        <p:nvSpPr>
          <p:cNvPr id="12" name="TextBox 12"/>
          <p:cNvSpPr txBox="1"/>
          <p:nvPr/>
        </p:nvSpPr>
        <p:spPr>
          <a:xfrm>
            <a:off x="777315" y="4015852"/>
            <a:ext cx="915307" cy="809625"/>
          </a:xfrm>
          <a:prstGeom prst="rect">
            <a:avLst/>
          </a:prstGeom>
        </p:spPr>
        <p:txBody>
          <a:bodyPr lIns="0" tIns="0" rIns="0" bIns="0" rtlCol="0" anchor="t">
            <a:spAutoFit/>
          </a:bodyPr>
          <a:lstStyle/>
          <a:p>
            <a:pPr algn="l">
              <a:lnSpc>
                <a:spcPts val="6299"/>
              </a:lnSpc>
            </a:pPr>
            <a:r>
              <a:rPr lang="en-US" sz="4500" b="1">
                <a:solidFill>
                  <a:srgbClr val="FFFFFF"/>
                </a:solidFill>
                <a:latin typeface="Poppins Bold"/>
                <a:ea typeface="Poppins Bold"/>
                <a:cs typeface="Poppins Bold"/>
                <a:sym typeface="Poppins Bold"/>
              </a:rPr>
              <a:t>01</a:t>
            </a:r>
          </a:p>
        </p:txBody>
      </p:sp>
      <p:grpSp>
        <p:nvGrpSpPr>
          <p:cNvPr id="13" name="Group 13"/>
          <p:cNvGrpSpPr/>
          <p:nvPr/>
        </p:nvGrpSpPr>
        <p:grpSpPr>
          <a:xfrm>
            <a:off x="9859316" y="3502516"/>
            <a:ext cx="8027117" cy="4902617"/>
            <a:chOff x="0" y="0"/>
            <a:chExt cx="2114138" cy="1291224"/>
          </a:xfrm>
        </p:grpSpPr>
        <p:sp>
          <p:nvSpPr>
            <p:cNvPr id="14" name="Freeform 14"/>
            <p:cNvSpPr/>
            <p:nvPr/>
          </p:nvSpPr>
          <p:spPr>
            <a:xfrm>
              <a:off x="0" y="0"/>
              <a:ext cx="2114138" cy="1291224"/>
            </a:xfrm>
            <a:custGeom>
              <a:avLst/>
              <a:gdLst/>
              <a:ahLst/>
              <a:cxnLst/>
              <a:rect l="l" t="t" r="r" b="b"/>
              <a:pathLst>
                <a:path w="2114138" h="1291224">
                  <a:moveTo>
                    <a:pt x="0" y="0"/>
                  </a:moveTo>
                  <a:lnTo>
                    <a:pt x="2114138" y="0"/>
                  </a:lnTo>
                  <a:lnTo>
                    <a:pt x="2114138" y="1291224"/>
                  </a:lnTo>
                  <a:lnTo>
                    <a:pt x="0" y="1291224"/>
                  </a:lnTo>
                  <a:close/>
                </a:path>
              </a:pathLst>
            </a:custGeom>
            <a:solidFill>
              <a:srgbClr val="364735"/>
            </a:solidFill>
          </p:spPr>
          <p:txBody>
            <a:bodyPr/>
            <a:lstStyle/>
            <a:p>
              <a:endParaRPr lang="en-US"/>
            </a:p>
          </p:txBody>
        </p:sp>
        <p:sp>
          <p:nvSpPr>
            <p:cNvPr id="15" name="TextBox 15"/>
            <p:cNvSpPr txBox="1"/>
            <p:nvPr/>
          </p:nvSpPr>
          <p:spPr>
            <a:xfrm>
              <a:off x="0" y="-38100"/>
              <a:ext cx="2114138" cy="1329324"/>
            </a:xfrm>
            <a:prstGeom prst="rect">
              <a:avLst/>
            </a:prstGeom>
          </p:spPr>
          <p:txBody>
            <a:bodyPr lIns="50800" tIns="50800" rIns="50800" bIns="50800" rtlCol="0" anchor="ctr"/>
            <a:lstStyle/>
            <a:p>
              <a:pPr algn="ctr">
                <a:lnSpc>
                  <a:spcPts val="2659"/>
                </a:lnSpc>
                <a:spcBef>
                  <a:spcPct val="0"/>
                </a:spcBef>
              </a:pPr>
              <a:endParaRPr/>
            </a:p>
          </p:txBody>
        </p:sp>
      </p:grpSp>
      <p:sp>
        <p:nvSpPr>
          <p:cNvPr id="16" name="TextBox 16"/>
          <p:cNvSpPr txBox="1"/>
          <p:nvPr/>
        </p:nvSpPr>
        <p:spPr>
          <a:xfrm>
            <a:off x="10854763" y="4053952"/>
            <a:ext cx="6277513" cy="2986405"/>
          </a:xfrm>
          <a:prstGeom prst="rect">
            <a:avLst/>
          </a:prstGeom>
        </p:spPr>
        <p:txBody>
          <a:bodyPr lIns="0" tIns="0" rIns="0" bIns="0" rtlCol="0" anchor="t">
            <a:spAutoFit/>
          </a:bodyPr>
          <a:lstStyle/>
          <a:p>
            <a:pPr algn="l">
              <a:lnSpc>
                <a:spcPts val="3919"/>
              </a:lnSpc>
            </a:pPr>
            <a:r>
              <a:rPr lang="en-US" sz="2799" b="1">
                <a:solidFill>
                  <a:srgbClr val="FFFFFF"/>
                </a:solidFill>
                <a:latin typeface="Poppins Bold"/>
                <a:ea typeface="Poppins Bold"/>
                <a:cs typeface="Poppins Bold"/>
                <a:sym typeface="Poppins Bold"/>
              </a:rPr>
              <a:t>Data Collection: </a:t>
            </a:r>
          </a:p>
          <a:p>
            <a:pPr algn="l">
              <a:lnSpc>
                <a:spcPts val="3919"/>
              </a:lnSpc>
            </a:pPr>
            <a:endParaRPr lang="en-US" sz="2799" b="1">
              <a:solidFill>
                <a:srgbClr val="FFFFFF"/>
              </a:solidFill>
              <a:latin typeface="Poppins Bold"/>
              <a:ea typeface="Poppins Bold"/>
              <a:cs typeface="Poppins Bold"/>
              <a:sym typeface="Poppins Bold"/>
            </a:endParaRPr>
          </a:p>
          <a:p>
            <a:pPr algn="l">
              <a:lnSpc>
                <a:spcPts val="3919"/>
              </a:lnSpc>
            </a:pPr>
            <a:r>
              <a:rPr lang="en-US" sz="2799">
                <a:solidFill>
                  <a:srgbClr val="FFFFFF"/>
                </a:solidFill>
                <a:latin typeface="Poppins"/>
                <a:ea typeface="Poppins"/>
                <a:cs typeface="Poppins"/>
                <a:sym typeface="Poppins"/>
              </a:rPr>
              <a:t>Semi-structured interviews with </a:t>
            </a:r>
            <a:r>
              <a:rPr lang="en-US" sz="2799" b="1">
                <a:solidFill>
                  <a:srgbClr val="FFFFFF"/>
                </a:solidFill>
                <a:latin typeface="Poppins Bold"/>
                <a:ea typeface="Poppins Bold"/>
                <a:cs typeface="Poppins Bold"/>
                <a:sym typeface="Poppins Bold"/>
              </a:rPr>
              <a:t>6 experts</a:t>
            </a:r>
            <a:r>
              <a:rPr lang="en-US" sz="2799">
                <a:solidFill>
                  <a:srgbClr val="FFFFFF"/>
                </a:solidFill>
                <a:latin typeface="Poppins"/>
                <a:ea typeface="Poppins"/>
                <a:cs typeface="Poppins"/>
                <a:sym typeface="Poppins"/>
              </a:rPr>
              <a:t> in literature and language arts</a:t>
            </a:r>
          </a:p>
          <a:p>
            <a:pPr algn="l">
              <a:lnSpc>
                <a:spcPts val="3919"/>
              </a:lnSpc>
            </a:pPr>
            <a:endParaRPr lang="en-US" sz="2799">
              <a:solidFill>
                <a:srgbClr val="FFFFFF"/>
              </a:solidFill>
              <a:latin typeface="Poppins"/>
              <a:ea typeface="Poppins"/>
              <a:cs typeface="Poppins"/>
              <a:sym typeface="Poppins"/>
            </a:endParaRPr>
          </a:p>
        </p:txBody>
      </p:sp>
      <p:sp>
        <p:nvSpPr>
          <p:cNvPr id="17" name="TextBox 17"/>
          <p:cNvSpPr txBox="1"/>
          <p:nvPr/>
        </p:nvSpPr>
        <p:spPr>
          <a:xfrm>
            <a:off x="9939457" y="3891894"/>
            <a:ext cx="915307" cy="809625"/>
          </a:xfrm>
          <a:prstGeom prst="rect">
            <a:avLst/>
          </a:prstGeom>
        </p:spPr>
        <p:txBody>
          <a:bodyPr lIns="0" tIns="0" rIns="0" bIns="0" rtlCol="0" anchor="t">
            <a:spAutoFit/>
          </a:bodyPr>
          <a:lstStyle/>
          <a:p>
            <a:pPr algn="l">
              <a:lnSpc>
                <a:spcPts val="6299"/>
              </a:lnSpc>
            </a:pPr>
            <a:r>
              <a:rPr lang="en-US" sz="4500" b="1">
                <a:solidFill>
                  <a:srgbClr val="FFFFFF"/>
                </a:solidFill>
                <a:latin typeface="Poppins Bold"/>
                <a:ea typeface="Poppins Bold"/>
                <a:cs typeface="Poppins Bold"/>
                <a:sym typeface="Poppins Bold"/>
              </a:rPr>
              <a:t>02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1603769"/>
            <a:ext cx="9609572" cy="1282402"/>
          </a:xfrm>
          <a:prstGeom prst="rect">
            <a:avLst/>
          </a:prstGeom>
        </p:spPr>
        <p:txBody>
          <a:bodyPr lIns="0" tIns="0" rIns="0" bIns="0" rtlCol="0" anchor="t">
            <a:spAutoFit/>
          </a:bodyPr>
          <a:lstStyle/>
          <a:p>
            <a:pPr algn="l">
              <a:lnSpc>
                <a:spcPts val="11200"/>
              </a:lnSpc>
            </a:pPr>
            <a:r>
              <a:rPr lang="en-US" sz="8000" b="1" dirty="0">
                <a:solidFill>
                  <a:srgbClr val="1D3A00"/>
                </a:solidFill>
                <a:latin typeface="The Seasons Bold"/>
                <a:ea typeface="The Seasons Bold"/>
                <a:cs typeface="The Seasons Bold"/>
                <a:sym typeface="The Seasons Bold"/>
              </a:rPr>
              <a:t>Interview questions</a:t>
            </a:r>
          </a:p>
        </p:txBody>
      </p:sp>
      <p:sp>
        <p:nvSpPr>
          <p:cNvPr id="6" name="TextBox 6"/>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7" name="TextBox 7"/>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03</a:t>
            </a:r>
          </a:p>
        </p:txBody>
      </p:sp>
      <p:sp>
        <p:nvSpPr>
          <p:cNvPr id="8" name="TextBox 8"/>
          <p:cNvSpPr txBox="1"/>
          <p:nvPr/>
        </p:nvSpPr>
        <p:spPr>
          <a:xfrm>
            <a:off x="514350" y="3112809"/>
            <a:ext cx="17259300" cy="6689057"/>
          </a:xfrm>
          <a:prstGeom prst="rect">
            <a:avLst/>
          </a:prstGeom>
        </p:spPr>
        <p:txBody>
          <a:bodyPr lIns="0" tIns="0" rIns="0" bIns="0" rtlCol="0" anchor="t">
            <a:spAutoFit/>
          </a:bodyPr>
          <a:lstStyle/>
          <a:p>
            <a:pPr marL="626387" lvl="1" indent="-313194" algn="l">
              <a:lnSpc>
                <a:spcPts val="4061"/>
              </a:lnSpc>
              <a:buFont typeface="Arial"/>
              <a:buChar char="•"/>
            </a:pPr>
            <a:r>
              <a:rPr lang="en-US" sz="2901">
                <a:solidFill>
                  <a:srgbClr val="364735"/>
                </a:solidFill>
                <a:latin typeface="Poppins"/>
                <a:ea typeface="Poppins"/>
                <a:cs typeface="Poppins"/>
                <a:sym typeface="Poppins"/>
              </a:rPr>
              <a:t>Which text do you think was written by a human and which by AI? </a:t>
            </a:r>
          </a:p>
          <a:p>
            <a:pPr marL="626387" lvl="1" indent="-313194" algn="l">
              <a:lnSpc>
                <a:spcPts val="4061"/>
              </a:lnSpc>
              <a:buFont typeface="Arial"/>
              <a:buChar char="•"/>
            </a:pPr>
            <a:r>
              <a:rPr lang="en-US" sz="2901">
                <a:solidFill>
                  <a:srgbClr val="364735"/>
                </a:solidFill>
                <a:latin typeface="Poppins"/>
                <a:ea typeface="Poppins"/>
                <a:cs typeface="Poppins"/>
                <a:sym typeface="Poppins"/>
              </a:rPr>
              <a:t>What emotions or elements influenced your decision in identifying the AI vs. human-written text? What made you think so? </a:t>
            </a:r>
          </a:p>
          <a:p>
            <a:pPr marL="626387" lvl="1" indent="-313194" algn="l">
              <a:lnSpc>
                <a:spcPts val="4061"/>
              </a:lnSpc>
              <a:buFont typeface="Arial"/>
              <a:buChar char="•"/>
            </a:pPr>
            <a:r>
              <a:rPr lang="en-US" sz="2901">
                <a:solidFill>
                  <a:srgbClr val="364735"/>
                </a:solidFill>
                <a:latin typeface="Poppins"/>
                <a:ea typeface="Poppins"/>
                <a:cs typeface="Poppins"/>
                <a:sym typeface="Poppins"/>
              </a:rPr>
              <a:t>Did you feel more connected to one text than the other? Why? </a:t>
            </a:r>
          </a:p>
          <a:p>
            <a:pPr marL="626387" lvl="1" indent="-313194" algn="l">
              <a:lnSpc>
                <a:spcPts val="4061"/>
              </a:lnSpc>
              <a:buFont typeface="Arial"/>
              <a:buChar char="•"/>
            </a:pPr>
            <a:r>
              <a:rPr lang="en-US" sz="2901">
                <a:solidFill>
                  <a:srgbClr val="364735"/>
                </a:solidFill>
                <a:latin typeface="Poppins"/>
                <a:ea typeface="Poppins"/>
                <a:cs typeface="Poppins"/>
                <a:sym typeface="Poppins"/>
              </a:rPr>
              <a:t>How important is emotional connection or personal experience in the literature you read? </a:t>
            </a:r>
          </a:p>
          <a:p>
            <a:pPr marL="626387" lvl="1" indent="-313194" algn="l">
              <a:lnSpc>
                <a:spcPts val="4061"/>
              </a:lnSpc>
              <a:buFont typeface="Arial"/>
              <a:buChar char="•"/>
            </a:pPr>
            <a:r>
              <a:rPr lang="en-US" sz="2901">
                <a:solidFill>
                  <a:srgbClr val="364735"/>
                </a:solidFill>
                <a:latin typeface="Poppins"/>
                <a:ea typeface="Poppins"/>
                <a:cs typeface="Poppins"/>
                <a:sym typeface="Poppins"/>
              </a:rPr>
              <a:t>What aspects of storytelling do you think AI currently struggles to replicate? </a:t>
            </a:r>
          </a:p>
          <a:p>
            <a:pPr marL="626387" lvl="1" indent="-313194" algn="l">
              <a:lnSpc>
                <a:spcPts val="4061"/>
              </a:lnSpc>
              <a:buFont typeface="Arial"/>
              <a:buChar char="•"/>
            </a:pPr>
            <a:r>
              <a:rPr lang="en-US" sz="2901">
                <a:solidFill>
                  <a:srgbClr val="364735"/>
                </a:solidFill>
                <a:latin typeface="Poppins"/>
                <a:ea typeface="Poppins"/>
                <a:cs typeface="Poppins"/>
                <a:sym typeface="Poppins"/>
              </a:rPr>
              <a:t>How does the AI affect various dimensions (emotional, cognitive) of the reading experience? </a:t>
            </a:r>
          </a:p>
          <a:p>
            <a:pPr marL="626387" lvl="1" indent="-313194" algn="l">
              <a:lnSpc>
                <a:spcPts val="4061"/>
              </a:lnSpc>
              <a:buFont typeface="Arial"/>
              <a:buChar char="•"/>
            </a:pPr>
            <a:r>
              <a:rPr lang="en-US" sz="2901">
                <a:solidFill>
                  <a:srgbClr val="364735"/>
                </a:solidFill>
                <a:latin typeface="Poppins"/>
                <a:ea typeface="Poppins"/>
                <a:cs typeface="Poppins"/>
                <a:sym typeface="Poppins"/>
              </a:rPr>
              <a:t>Is there difference between using AI in generating fiction and non-fiction books? If yes, what is this difference? </a:t>
            </a:r>
          </a:p>
          <a:p>
            <a:pPr marL="626387" lvl="1" indent="-313194" algn="l">
              <a:lnSpc>
                <a:spcPts val="4061"/>
              </a:lnSpc>
              <a:buFont typeface="Arial"/>
              <a:buChar char="•"/>
            </a:pPr>
            <a:r>
              <a:rPr lang="en-US" sz="2901">
                <a:solidFill>
                  <a:srgbClr val="364735"/>
                </a:solidFill>
                <a:latin typeface="Poppins"/>
                <a:ea typeface="Poppins"/>
                <a:cs typeface="Poppins"/>
                <a:sym typeface="Poppins"/>
              </a:rPr>
              <a:t>Can AI be the partner of author? If yes, how would be this collaboration? </a:t>
            </a:r>
          </a:p>
          <a:p>
            <a:pPr marL="626387" lvl="1" indent="-313194" algn="l">
              <a:lnSpc>
                <a:spcPts val="4061"/>
              </a:lnSpc>
              <a:buFont typeface="Arial"/>
              <a:buChar char="•"/>
            </a:pPr>
            <a:r>
              <a:rPr lang="en-US" sz="2901">
                <a:solidFill>
                  <a:srgbClr val="364735"/>
                </a:solidFill>
                <a:latin typeface="Poppins"/>
                <a:ea typeface="Poppins"/>
                <a:cs typeface="Poppins"/>
                <a:sym typeface="Poppins"/>
              </a:rPr>
              <a:t>For which purposes did you use AI in your literary activity/work?</a:t>
            </a:r>
          </a:p>
          <a:p>
            <a:pPr algn="l">
              <a:lnSpc>
                <a:spcPts val="4061"/>
              </a:lnSpc>
            </a:pPr>
            <a:endParaRPr lang="en-US" sz="2901">
              <a:solidFill>
                <a:srgbClr val="364735"/>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595840" y="1769574"/>
            <a:ext cx="14874723" cy="7757966"/>
            <a:chOff x="0" y="0"/>
            <a:chExt cx="3917622" cy="2043250"/>
          </a:xfrm>
        </p:grpSpPr>
        <p:sp>
          <p:nvSpPr>
            <p:cNvPr id="6" name="Freeform 6"/>
            <p:cNvSpPr/>
            <p:nvPr/>
          </p:nvSpPr>
          <p:spPr>
            <a:xfrm>
              <a:off x="0" y="0"/>
              <a:ext cx="3917623" cy="2043250"/>
            </a:xfrm>
            <a:custGeom>
              <a:avLst/>
              <a:gdLst/>
              <a:ahLst/>
              <a:cxnLst/>
              <a:rect l="l" t="t" r="r" b="b"/>
              <a:pathLst>
                <a:path w="3917623" h="2043250">
                  <a:moveTo>
                    <a:pt x="0" y="0"/>
                  </a:moveTo>
                  <a:lnTo>
                    <a:pt x="3917623" y="0"/>
                  </a:lnTo>
                  <a:lnTo>
                    <a:pt x="3917623" y="2043250"/>
                  </a:lnTo>
                  <a:lnTo>
                    <a:pt x="0" y="2043250"/>
                  </a:lnTo>
                  <a:close/>
                </a:path>
              </a:pathLst>
            </a:custGeom>
            <a:solidFill>
              <a:srgbClr val="364735"/>
            </a:solidFill>
          </p:spPr>
          <p:txBody>
            <a:bodyPr/>
            <a:lstStyle/>
            <a:p>
              <a:endParaRPr lang="en-US"/>
            </a:p>
          </p:txBody>
        </p:sp>
        <p:sp>
          <p:nvSpPr>
            <p:cNvPr id="7" name="TextBox 7"/>
            <p:cNvSpPr txBox="1"/>
            <p:nvPr/>
          </p:nvSpPr>
          <p:spPr>
            <a:xfrm>
              <a:off x="0" y="-38100"/>
              <a:ext cx="3917622" cy="208135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9" name="TextBox 9"/>
          <p:cNvSpPr txBox="1"/>
          <p:nvPr/>
        </p:nvSpPr>
        <p:spPr>
          <a:xfrm>
            <a:off x="2130530" y="2244646"/>
            <a:ext cx="14026940" cy="7013654"/>
          </a:xfrm>
          <a:prstGeom prst="rect">
            <a:avLst/>
          </a:prstGeom>
        </p:spPr>
        <p:txBody>
          <a:bodyPr lIns="0" tIns="0" rIns="0" bIns="0" rtlCol="0" anchor="t">
            <a:spAutoFit/>
          </a:bodyPr>
          <a:lstStyle/>
          <a:p>
            <a:pPr algn="l">
              <a:lnSpc>
                <a:spcPts val="3495"/>
              </a:lnSpc>
            </a:pPr>
            <a:r>
              <a:rPr lang="en-US" sz="2496">
                <a:solidFill>
                  <a:srgbClr val="FFFFFF"/>
                </a:solidFill>
                <a:latin typeface="Poppins"/>
                <a:ea typeface="Poppins"/>
                <a:cs typeface="Poppins"/>
                <a:sym typeface="Poppins"/>
              </a:rPr>
              <a:t>The Winter of 1941. A freezing night. As if everything—living and non-living—had frozen over. The air bites like a venomous snake, stones crack, trees creak, the earth groans, breath gets stuck in the throat like a thorn. And now, in this snow-white darkness, a lonely shadow moves toward the sunrise across the boundless snowy plains.</a:t>
            </a:r>
          </a:p>
          <a:p>
            <a:pPr algn="l">
              <a:lnSpc>
                <a:spcPts val="3495"/>
              </a:lnSpc>
            </a:pPr>
            <a:r>
              <a:rPr lang="en-US" sz="2496">
                <a:solidFill>
                  <a:srgbClr val="FFFFFF"/>
                </a:solidFill>
                <a:latin typeface="Poppins"/>
                <a:ea typeface="Poppins"/>
                <a:cs typeface="Poppins"/>
                <a:sym typeface="Poppins"/>
              </a:rPr>
              <a:t>She is a young mother, clutching her baby to her chest. She has fled from the claws of a savage enemy that trampled her homeland. She has saved her honor from dark hands and thrown herself and her child into the arms of this merciless night. And now, in the snow-white darkness, she heads toward the Great Land, toward the sunrise.</a:t>
            </a:r>
          </a:p>
          <a:p>
            <a:pPr algn="l">
              <a:lnSpc>
                <a:spcPts val="3495"/>
              </a:lnSpc>
            </a:pPr>
            <a:r>
              <a:rPr lang="en-US" sz="2496">
                <a:solidFill>
                  <a:srgbClr val="FFFFFF"/>
                </a:solidFill>
                <a:latin typeface="Poppins"/>
                <a:ea typeface="Poppins"/>
                <a:cs typeface="Poppins"/>
                <a:sym typeface="Poppins"/>
              </a:rPr>
              <a:t>Ahead lies a wide river lined with forests. The frontlines pass along the far bank, and from time to time the thunder of cannons echoes from there, shaking the frosty night like avalanches roaring down the mountains.</a:t>
            </a:r>
          </a:p>
          <a:p>
            <a:pPr algn="l">
              <a:lnSpc>
                <a:spcPts val="3495"/>
              </a:lnSpc>
            </a:pPr>
            <a:r>
              <a:rPr lang="en-US" sz="2496">
                <a:solidFill>
                  <a:srgbClr val="FFFFFF"/>
                </a:solidFill>
                <a:latin typeface="Poppins"/>
                <a:ea typeface="Poppins"/>
                <a:cs typeface="Poppins"/>
                <a:sym typeface="Poppins"/>
              </a:rPr>
              <a:t>And the mother hurries. Before dawn breaks, she must reach the front line and get her baby across the river—to free land. She must warm the child on her chest once more with the heat of a hearth, the light of day, the radiance of the sun.</a:t>
            </a:r>
          </a:p>
          <a:p>
            <a:pPr algn="l">
              <a:lnSpc>
                <a:spcPts val="3495"/>
              </a:lnSpc>
            </a:pPr>
            <a:endParaRPr lang="en-US" sz="2496">
              <a:solidFill>
                <a:srgbClr val="FFFFFF"/>
              </a:solidFill>
              <a:latin typeface="Poppins"/>
              <a:ea typeface="Poppins"/>
              <a:cs typeface="Poppins"/>
              <a:sym typeface="Poppins"/>
            </a:endParaRPr>
          </a:p>
          <a:p>
            <a:pPr algn="l">
              <a:lnSpc>
                <a:spcPts val="3495"/>
              </a:lnSpc>
            </a:pPr>
            <a:endParaRPr lang="en-US" sz="2496">
              <a:solidFill>
                <a:srgbClr val="FFFFFF"/>
              </a:solidFill>
              <a:latin typeface="Poppins"/>
              <a:ea typeface="Poppins"/>
              <a:cs typeface="Poppins"/>
              <a:sym typeface="Poppins"/>
            </a:endParaRP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706639" y="1660467"/>
            <a:ext cx="14874723" cy="8440297"/>
            <a:chOff x="0" y="0"/>
            <a:chExt cx="3917622" cy="2222959"/>
          </a:xfrm>
        </p:grpSpPr>
        <p:sp>
          <p:nvSpPr>
            <p:cNvPr id="6" name="Freeform 6"/>
            <p:cNvSpPr/>
            <p:nvPr/>
          </p:nvSpPr>
          <p:spPr>
            <a:xfrm>
              <a:off x="0" y="0"/>
              <a:ext cx="3917623" cy="2222959"/>
            </a:xfrm>
            <a:custGeom>
              <a:avLst/>
              <a:gdLst/>
              <a:ahLst/>
              <a:cxnLst/>
              <a:rect l="l" t="t" r="r" b="b"/>
              <a:pathLst>
                <a:path w="3917623" h="2222959">
                  <a:moveTo>
                    <a:pt x="0" y="0"/>
                  </a:moveTo>
                  <a:lnTo>
                    <a:pt x="3917623" y="0"/>
                  </a:lnTo>
                  <a:lnTo>
                    <a:pt x="3917623" y="2222959"/>
                  </a:lnTo>
                  <a:lnTo>
                    <a:pt x="0" y="2222959"/>
                  </a:lnTo>
                  <a:close/>
                </a:path>
              </a:pathLst>
            </a:custGeom>
            <a:solidFill>
              <a:srgbClr val="364735"/>
            </a:solidFill>
          </p:spPr>
          <p:txBody>
            <a:bodyPr/>
            <a:lstStyle/>
            <a:p>
              <a:endParaRPr lang="en-US"/>
            </a:p>
          </p:txBody>
        </p:sp>
        <p:sp>
          <p:nvSpPr>
            <p:cNvPr id="7" name="TextBox 7"/>
            <p:cNvSpPr txBox="1"/>
            <p:nvPr/>
          </p:nvSpPr>
          <p:spPr>
            <a:xfrm>
              <a:off x="0" y="-38100"/>
              <a:ext cx="3917622" cy="2261059"/>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9" name="TextBox 9"/>
          <p:cNvSpPr txBox="1"/>
          <p:nvPr/>
        </p:nvSpPr>
        <p:spPr>
          <a:xfrm>
            <a:off x="2294713" y="1957974"/>
            <a:ext cx="13698574" cy="7419488"/>
          </a:xfrm>
          <a:prstGeom prst="rect">
            <a:avLst/>
          </a:prstGeom>
        </p:spPr>
        <p:txBody>
          <a:bodyPr lIns="0" tIns="0" rIns="0" bIns="0" rtlCol="0" anchor="t">
            <a:spAutoFit/>
          </a:bodyPr>
          <a:lstStyle/>
          <a:p>
            <a:pPr algn="l">
              <a:lnSpc>
                <a:spcPts val="3289"/>
              </a:lnSpc>
            </a:pPr>
            <a:endParaRPr/>
          </a:p>
          <a:p>
            <a:pPr algn="l">
              <a:lnSpc>
                <a:spcPts val="3289"/>
              </a:lnSpc>
            </a:pPr>
            <a:r>
              <a:rPr lang="en-US" sz="2349">
                <a:solidFill>
                  <a:srgbClr val="FFFFFF"/>
                </a:solidFill>
                <a:latin typeface="Poppins"/>
                <a:ea typeface="Poppins"/>
                <a:cs typeface="Poppins"/>
                <a:sym typeface="Poppins"/>
              </a:rPr>
              <a:t>The Summer of 1947. A day burning with fire. As if the entire universe is writhing in flames. The air suffocates, even the birds have gone silent, rivers boil, the earth cracks, the sun blazes fire in the sky, the heat burns and stifles, as though an invisible hand is squeezing the breath out of a person. And now, under the scorching light of this day, a lonely shadow walks across the yellowed plains stretching to the horizon.</a:t>
            </a:r>
          </a:p>
          <a:p>
            <a:pPr algn="l">
              <a:lnSpc>
                <a:spcPts val="3289"/>
              </a:lnSpc>
            </a:pPr>
            <a:r>
              <a:rPr lang="en-US" sz="2349">
                <a:solidFill>
                  <a:srgbClr val="FFFFFF"/>
                </a:solidFill>
                <a:latin typeface="Poppins"/>
                <a:ea typeface="Poppins"/>
                <a:cs typeface="Poppins"/>
                <a:sym typeface="Poppins"/>
              </a:rPr>
              <a:t>He is an old man, in the autumn of his life, carrying the weight of years on his shoulders. He has been exiled from his homeland, its door slammed shut by the enemy’s whip, its home of love reduced to ashes. And now, through the searing fields, with eyes full of hope, he walks toward the border of his homeland.</a:t>
            </a:r>
          </a:p>
          <a:p>
            <a:pPr algn="l">
              <a:lnSpc>
                <a:spcPts val="3289"/>
              </a:lnSpc>
            </a:pPr>
            <a:r>
              <a:rPr lang="en-US" sz="2349">
                <a:solidFill>
                  <a:srgbClr val="FFFFFF"/>
                </a:solidFill>
                <a:latin typeface="Poppins"/>
                <a:ea typeface="Poppins"/>
                <a:cs typeface="Poppins"/>
                <a:sym typeface="Poppins"/>
              </a:rPr>
              <a:t>Ahead, a cool river flows through the rocks, and on this side of the border lies a silent sorrow, while on the other breathes free land. Occasionally, hot winds carry the sounds of gunfire from afar. These echoes, resonating through the mountains, pierce the silence and settle on the land like a mournful song of fate.</a:t>
            </a:r>
          </a:p>
          <a:p>
            <a:pPr algn="l">
              <a:lnSpc>
                <a:spcPts val="3289"/>
              </a:lnSpc>
            </a:pPr>
            <a:r>
              <a:rPr lang="en-US" sz="2349">
                <a:solidFill>
                  <a:srgbClr val="FFFFFF"/>
                </a:solidFill>
                <a:latin typeface="Poppins"/>
                <a:ea typeface="Poppins"/>
                <a:cs typeface="Poppins"/>
                <a:sym typeface="Poppins"/>
              </a:rPr>
              <a:t>And the father hurries. Before the sun sets, he must reach the border, must return to the hearth where his eyes first opened to the world. He must put an end to the longing that has grown tall in his heart, set foot on his native land, and cool his soul with the breeze of his homeland.</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706639" y="2678360"/>
            <a:ext cx="14874723" cy="7757966"/>
            <a:chOff x="0" y="0"/>
            <a:chExt cx="3917622" cy="2043250"/>
          </a:xfrm>
        </p:grpSpPr>
        <p:sp>
          <p:nvSpPr>
            <p:cNvPr id="6" name="Freeform 6"/>
            <p:cNvSpPr/>
            <p:nvPr/>
          </p:nvSpPr>
          <p:spPr>
            <a:xfrm>
              <a:off x="0" y="0"/>
              <a:ext cx="3917623" cy="2043250"/>
            </a:xfrm>
            <a:custGeom>
              <a:avLst/>
              <a:gdLst/>
              <a:ahLst/>
              <a:cxnLst/>
              <a:rect l="l" t="t" r="r" b="b"/>
              <a:pathLst>
                <a:path w="3917623" h="2043250">
                  <a:moveTo>
                    <a:pt x="0" y="0"/>
                  </a:moveTo>
                  <a:lnTo>
                    <a:pt x="3917623" y="0"/>
                  </a:lnTo>
                  <a:lnTo>
                    <a:pt x="3917623" y="2043250"/>
                  </a:lnTo>
                  <a:lnTo>
                    <a:pt x="0" y="2043250"/>
                  </a:lnTo>
                  <a:close/>
                </a:path>
              </a:pathLst>
            </a:custGeom>
            <a:solidFill>
              <a:srgbClr val="364735"/>
            </a:solidFill>
          </p:spPr>
          <p:txBody>
            <a:bodyPr/>
            <a:lstStyle/>
            <a:p>
              <a:endParaRPr lang="en-US"/>
            </a:p>
          </p:txBody>
        </p:sp>
        <p:sp>
          <p:nvSpPr>
            <p:cNvPr id="7" name="TextBox 7"/>
            <p:cNvSpPr txBox="1"/>
            <p:nvPr/>
          </p:nvSpPr>
          <p:spPr>
            <a:xfrm>
              <a:off x="0" y="-38100"/>
              <a:ext cx="3917622" cy="208135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9" name="TextBox 9"/>
          <p:cNvSpPr txBox="1"/>
          <p:nvPr/>
        </p:nvSpPr>
        <p:spPr>
          <a:xfrm>
            <a:off x="2162802" y="3254267"/>
            <a:ext cx="13962396" cy="6355833"/>
          </a:xfrm>
          <a:prstGeom prst="rect">
            <a:avLst/>
          </a:prstGeom>
        </p:spPr>
        <p:txBody>
          <a:bodyPr lIns="0" tIns="0" rIns="0" bIns="0" rtlCol="0" anchor="t">
            <a:spAutoFit/>
          </a:bodyPr>
          <a:lstStyle/>
          <a:p>
            <a:pPr algn="l">
              <a:lnSpc>
                <a:spcPts val="3200"/>
              </a:lnSpc>
            </a:pPr>
            <a:r>
              <a:rPr lang="en-US" sz="2286">
                <a:solidFill>
                  <a:srgbClr val="FFFFFF"/>
                </a:solidFill>
                <a:latin typeface="Poppins"/>
                <a:ea typeface="Poppins"/>
                <a:cs typeface="Poppins"/>
                <a:sym typeface="Poppins"/>
              </a:rPr>
              <a:t>The Winter of 1941. A freezing night. As if everything—living and non-living—had frozen over. The air bites like a venomous snake, stones crack, trees creak, the earth groans, breath gets stuck in the throat like a thorn. And now, in this snow-white darkness, a lonely shadow moves toward the sunrise across the boundless snowy plains.</a:t>
            </a:r>
          </a:p>
          <a:p>
            <a:pPr algn="l">
              <a:lnSpc>
                <a:spcPts val="3200"/>
              </a:lnSpc>
            </a:pPr>
            <a:r>
              <a:rPr lang="en-US" sz="2286">
                <a:solidFill>
                  <a:srgbClr val="FFFFFF"/>
                </a:solidFill>
                <a:latin typeface="Poppins"/>
                <a:ea typeface="Poppins"/>
                <a:cs typeface="Poppins"/>
                <a:sym typeface="Poppins"/>
              </a:rPr>
              <a:t>She is a young mother, clutching her baby to her chest. She has fled from the claws of a savage enemy that trampled her homeland. She has saved her honor from dark hands and thrown herself and her child into the arms of this merciless night. And now, in the snow-white darkness, she heads toward the Great Land, toward the sunrise.</a:t>
            </a:r>
          </a:p>
          <a:p>
            <a:pPr algn="l">
              <a:lnSpc>
                <a:spcPts val="3200"/>
              </a:lnSpc>
            </a:pPr>
            <a:r>
              <a:rPr lang="en-US" sz="2286">
                <a:solidFill>
                  <a:srgbClr val="FFFFFF"/>
                </a:solidFill>
                <a:latin typeface="Poppins"/>
                <a:ea typeface="Poppins"/>
                <a:cs typeface="Poppins"/>
                <a:sym typeface="Poppins"/>
              </a:rPr>
              <a:t>Ahead lies a wide river lined with forests. The frontlines pass along the far bank, and from time to time the thunder of cannons echoes from there, shaking the frosty night like avalanches roaring down the mountains.</a:t>
            </a:r>
          </a:p>
          <a:p>
            <a:pPr algn="l">
              <a:lnSpc>
                <a:spcPts val="3200"/>
              </a:lnSpc>
            </a:pPr>
            <a:r>
              <a:rPr lang="en-US" sz="2286">
                <a:solidFill>
                  <a:srgbClr val="FFFFFF"/>
                </a:solidFill>
                <a:latin typeface="Poppins"/>
                <a:ea typeface="Poppins"/>
                <a:cs typeface="Poppins"/>
                <a:sym typeface="Poppins"/>
              </a:rPr>
              <a:t>And the mother hurries. Before dawn breaks, she must reach the front line and get her baby across the river—to free land. She must warm the child on her chest once more with the heat of a hearth, the light of day, the radiance of the sun.</a:t>
            </a:r>
          </a:p>
          <a:p>
            <a:pPr algn="l">
              <a:lnSpc>
                <a:spcPts val="3200"/>
              </a:lnSpc>
            </a:pPr>
            <a:endParaRPr lang="en-US" sz="2286">
              <a:solidFill>
                <a:srgbClr val="FFFFFF"/>
              </a:solidFill>
              <a:latin typeface="Poppins"/>
              <a:ea typeface="Poppins"/>
              <a:cs typeface="Poppins"/>
              <a:sym typeface="Poppins"/>
            </a:endParaRPr>
          </a:p>
          <a:p>
            <a:pPr algn="l">
              <a:lnSpc>
                <a:spcPts val="3200"/>
              </a:lnSpc>
            </a:pPr>
            <a:endParaRPr lang="en-US" sz="2286">
              <a:solidFill>
                <a:srgbClr val="FFFFFF"/>
              </a:solidFill>
              <a:latin typeface="Poppins"/>
              <a:ea typeface="Poppins"/>
              <a:cs typeface="Poppins"/>
              <a:sym typeface="Poppins"/>
            </a:endParaRP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05</a:t>
            </a:r>
          </a:p>
        </p:txBody>
      </p:sp>
      <p:sp>
        <p:nvSpPr>
          <p:cNvPr id="11" name="TextBox 11"/>
          <p:cNvSpPr txBox="1"/>
          <p:nvPr/>
        </p:nvSpPr>
        <p:spPr>
          <a:xfrm>
            <a:off x="4419519" y="1278187"/>
            <a:ext cx="10122528" cy="1400173"/>
          </a:xfrm>
          <a:prstGeom prst="rect">
            <a:avLst/>
          </a:prstGeom>
        </p:spPr>
        <p:txBody>
          <a:bodyPr lIns="0" tIns="0" rIns="0" bIns="0" rtlCol="0" anchor="t">
            <a:spAutoFit/>
          </a:bodyPr>
          <a:lstStyle/>
          <a:p>
            <a:pPr algn="ctr">
              <a:lnSpc>
                <a:spcPts val="11200"/>
              </a:lnSpc>
            </a:pPr>
            <a:r>
              <a:rPr lang="en-US" sz="8000" b="1">
                <a:solidFill>
                  <a:srgbClr val="364735"/>
                </a:solidFill>
                <a:latin typeface="The Seasons Bold"/>
                <a:ea typeface="The Seasons Bold"/>
                <a:cs typeface="The Seasons Bold"/>
                <a:sym typeface="The Seasons Bold"/>
              </a:rPr>
              <a:t>Human written text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706639" y="2502532"/>
            <a:ext cx="14874723" cy="7757966"/>
            <a:chOff x="0" y="0"/>
            <a:chExt cx="3917622" cy="2043250"/>
          </a:xfrm>
        </p:grpSpPr>
        <p:sp>
          <p:nvSpPr>
            <p:cNvPr id="6" name="Freeform 6"/>
            <p:cNvSpPr/>
            <p:nvPr/>
          </p:nvSpPr>
          <p:spPr>
            <a:xfrm>
              <a:off x="0" y="0"/>
              <a:ext cx="3917623" cy="2043250"/>
            </a:xfrm>
            <a:custGeom>
              <a:avLst/>
              <a:gdLst/>
              <a:ahLst/>
              <a:cxnLst/>
              <a:rect l="l" t="t" r="r" b="b"/>
              <a:pathLst>
                <a:path w="3917623" h="2043250">
                  <a:moveTo>
                    <a:pt x="0" y="0"/>
                  </a:moveTo>
                  <a:lnTo>
                    <a:pt x="3917623" y="0"/>
                  </a:lnTo>
                  <a:lnTo>
                    <a:pt x="3917623" y="2043250"/>
                  </a:lnTo>
                  <a:lnTo>
                    <a:pt x="0" y="2043250"/>
                  </a:lnTo>
                  <a:close/>
                </a:path>
              </a:pathLst>
            </a:custGeom>
            <a:solidFill>
              <a:srgbClr val="364735"/>
            </a:solidFill>
          </p:spPr>
          <p:txBody>
            <a:bodyPr/>
            <a:lstStyle/>
            <a:p>
              <a:endParaRPr lang="en-US"/>
            </a:p>
          </p:txBody>
        </p:sp>
        <p:sp>
          <p:nvSpPr>
            <p:cNvPr id="7" name="TextBox 7"/>
            <p:cNvSpPr txBox="1"/>
            <p:nvPr/>
          </p:nvSpPr>
          <p:spPr>
            <a:xfrm>
              <a:off x="0" y="-38100"/>
              <a:ext cx="3917622" cy="2081350"/>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9" name="TextBox 9"/>
          <p:cNvSpPr txBox="1"/>
          <p:nvPr/>
        </p:nvSpPr>
        <p:spPr>
          <a:xfrm>
            <a:off x="2281801" y="2722612"/>
            <a:ext cx="13724397" cy="7251132"/>
          </a:xfrm>
          <a:prstGeom prst="rect">
            <a:avLst/>
          </a:prstGeom>
        </p:spPr>
        <p:txBody>
          <a:bodyPr lIns="0" tIns="0" rIns="0" bIns="0" rtlCol="0" anchor="t">
            <a:spAutoFit/>
          </a:bodyPr>
          <a:lstStyle/>
          <a:p>
            <a:pPr algn="l">
              <a:lnSpc>
                <a:spcPts val="3006"/>
              </a:lnSpc>
            </a:pPr>
            <a:endParaRPr/>
          </a:p>
          <a:p>
            <a:pPr algn="l">
              <a:lnSpc>
                <a:spcPts val="3006"/>
              </a:lnSpc>
            </a:pPr>
            <a:r>
              <a:rPr lang="en-US" sz="2147">
                <a:solidFill>
                  <a:srgbClr val="FFFFFF"/>
                </a:solidFill>
                <a:latin typeface="Poppins"/>
                <a:ea typeface="Poppins"/>
                <a:cs typeface="Poppins"/>
                <a:sym typeface="Poppins"/>
              </a:rPr>
              <a:t>The Summer of 1947. A day burning with fire. As if the entire universe is writhing in flames. The air suffocates, even the birds have gone silent, rivers boil, the earth cracks, the sun blazes fire in the sky, the heat burns and stifles, as though an invisible hand is squeezing the breath out of a person. And now, under the scorching light of this day, a lonely shadow walks across the yellowed plains stretching to the horizon.</a:t>
            </a:r>
          </a:p>
          <a:p>
            <a:pPr algn="l">
              <a:lnSpc>
                <a:spcPts val="3006"/>
              </a:lnSpc>
            </a:pPr>
            <a:r>
              <a:rPr lang="en-US" sz="2147">
                <a:solidFill>
                  <a:srgbClr val="FFFFFF"/>
                </a:solidFill>
                <a:latin typeface="Poppins"/>
                <a:ea typeface="Poppins"/>
                <a:cs typeface="Poppins"/>
                <a:sym typeface="Poppins"/>
              </a:rPr>
              <a:t>He is an old man, in the autumn of his life, carrying the weight of years on his shoulders. He has been exiled from his homeland, its door slammed shut by the enemy’s whip, its home of love reduced to ashes. And now, through the searing fields, with eyes full of hope, he walks toward the border of his homeland.</a:t>
            </a:r>
          </a:p>
          <a:p>
            <a:pPr algn="l">
              <a:lnSpc>
                <a:spcPts val="3006"/>
              </a:lnSpc>
            </a:pPr>
            <a:r>
              <a:rPr lang="en-US" sz="2147">
                <a:solidFill>
                  <a:srgbClr val="FFFFFF"/>
                </a:solidFill>
                <a:latin typeface="Poppins"/>
                <a:ea typeface="Poppins"/>
                <a:cs typeface="Poppins"/>
                <a:sym typeface="Poppins"/>
              </a:rPr>
              <a:t>Ahead, a cool river flows through the rocks, and on this side of the border lies a silent sorrow, while on the other breathes free land. Occasionally, hot winds carry the sounds of gunfire from afar. These echoes, resonating through the mountains, pierce the silence and settle on the land like a mournful song of fate.</a:t>
            </a:r>
          </a:p>
          <a:p>
            <a:pPr algn="l">
              <a:lnSpc>
                <a:spcPts val="3006"/>
              </a:lnSpc>
            </a:pPr>
            <a:r>
              <a:rPr lang="en-US" sz="2147">
                <a:solidFill>
                  <a:srgbClr val="FFFFFF"/>
                </a:solidFill>
                <a:latin typeface="Poppins"/>
                <a:ea typeface="Poppins"/>
                <a:cs typeface="Poppins"/>
                <a:sym typeface="Poppins"/>
              </a:rPr>
              <a:t>And the father hurries. Before the sun sets, he must reach the border, must return to the hearth where his eyes first opened to the world. He must put an end to the longing that has grown tall in his heart, set foot on his native land, and cool his soul with the breeze of his homeland.</a:t>
            </a:r>
          </a:p>
          <a:p>
            <a:pPr algn="l">
              <a:lnSpc>
                <a:spcPts val="3006"/>
              </a:lnSpc>
            </a:pPr>
            <a:endParaRPr lang="en-US" sz="2147">
              <a:solidFill>
                <a:srgbClr val="FFFFFF"/>
              </a:solidFill>
              <a:latin typeface="Poppins"/>
              <a:ea typeface="Poppins"/>
              <a:cs typeface="Poppins"/>
              <a:sym typeface="Poppins"/>
            </a:endParaRPr>
          </a:p>
          <a:p>
            <a:pPr algn="l">
              <a:lnSpc>
                <a:spcPts val="3006"/>
              </a:lnSpc>
            </a:pPr>
            <a:endParaRPr lang="en-US" sz="2147">
              <a:solidFill>
                <a:srgbClr val="FFFFFF"/>
              </a:solidFill>
              <a:latin typeface="Poppins"/>
              <a:ea typeface="Poppins"/>
              <a:cs typeface="Poppins"/>
              <a:sym typeface="Poppins"/>
            </a:endParaRP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04</a:t>
            </a:r>
          </a:p>
        </p:txBody>
      </p:sp>
      <p:sp>
        <p:nvSpPr>
          <p:cNvPr id="11" name="TextBox 11"/>
          <p:cNvSpPr txBox="1"/>
          <p:nvPr/>
        </p:nvSpPr>
        <p:spPr>
          <a:xfrm>
            <a:off x="4449293" y="1102360"/>
            <a:ext cx="10122528" cy="1282402"/>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AI-Generated Text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739045" y="2198678"/>
            <a:ext cx="11165705" cy="1282402"/>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Analysis of the results </a:t>
            </a:r>
          </a:p>
        </p:txBody>
      </p:sp>
      <p:sp>
        <p:nvSpPr>
          <p:cNvPr id="6" name="TextBox 6"/>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7" name="TextBox 7"/>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06</a:t>
            </a:r>
          </a:p>
        </p:txBody>
      </p:sp>
      <p:sp>
        <p:nvSpPr>
          <p:cNvPr id="8" name="TextBox 8"/>
          <p:cNvSpPr txBox="1"/>
          <p:nvPr/>
        </p:nvSpPr>
        <p:spPr>
          <a:xfrm>
            <a:off x="2616885" y="4363339"/>
            <a:ext cx="14392199" cy="3052401"/>
          </a:xfrm>
          <a:prstGeom prst="rect">
            <a:avLst/>
          </a:prstGeom>
        </p:spPr>
        <p:txBody>
          <a:bodyPr lIns="0" tIns="0" rIns="0" bIns="0" rtlCol="0" anchor="t">
            <a:spAutoFit/>
          </a:bodyPr>
          <a:lstStyle/>
          <a:p>
            <a:pPr algn="l">
              <a:lnSpc>
                <a:spcPts val="6057"/>
              </a:lnSpc>
            </a:pPr>
            <a:r>
              <a:rPr lang="en-US" sz="4326">
                <a:solidFill>
                  <a:srgbClr val="364735"/>
                </a:solidFill>
                <a:latin typeface="Poppins"/>
                <a:ea typeface="Poppins"/>
                <a:cs typeface="Poppins"/>
                <a:sym typeface="Poppins"/>
              </a:rPr>
              <a:t>Through thematic analysis we identified </a:t>
            </a:r>
            <a:r>
              <a:rPr lang="en-US" sz="4326" b="1">
                <a:solidFill>
                  <a:srgbClr val="364735"/>
                </a:solidFill>
                <a:latin typeface="Poppins Bold"/>
                <a:ea typeface="Poppins Bold"/>
                <a:cs typeface="Poppins Bold"/>
                <a:sym typeface="Poppins Bold"/>
              </a:rPr>
              <a:t>9 themes</a:t>
            </a:r>
            <a:r>
              <a:rPr lang="en-US" sz="4326">
                <a:solidFill>
                  <a:srgbClr val="364735"/>
                </a:solidFill>
                <a:latin typeface="Poppins"/>
                <a:ea typeface="Poppins"/>
                <a:cs typeface="Poppins"/>
                <a:sym typeface="Poppins"/>
              </a:rPr>
              <a:t> which can be grouped as </a:t>
            </a:r>
            <a:r>
              <a:rPr lang="en-US" sz="4326" b="1" i="1">
                <a:solidFill>
                  <a:srgbClr val="364735"/>
                </a:solidFill>
                <a:latin typeface="Poppins Bold Italics"/>
                <a:ea typeface="Poppins Bold Italics"/>
                <a:cs typeface="Poppins Bold Italics"/>
                <a:sym typeface="Poppins Bold Italics"/>
              </a:rPr>
              <a:t>limitations and advantages of AI-generated texts.</a:t>
            </a:r>
          </a:p>
          <a:p>
            <a:pPr algn="l">
              <a:lnSpc>
                <a:spcPts val="6057"/>
              </a:lnSpc>
            </a:pPr>
            <a:endParaRPr lang="en-US" sz="4326" b="1" i="1">
              <a:solidFill>
                <a:srgbClr val="364735"/>
              </a:solidFill>
              <a:latin typeface="Poppins Bold Italics"/>
              <a:ea typeface="Poppins Bold Italics"/>
              <a:cs typeface="Poppins Bold Italics"/>
              <a:sym typeface="Poppins Bold Italics"/>
            </a:endParaRPr>
          </a:p>
        </p:txBody>
      </p:sp>
      <p:grpSp>
        <p:nvGrpSpPr>
          <p:cNvPr id="9" name="Group 9"/>
          <p:cNvGrpSpPr/>
          <p:nvPr/>
        </p:nvGrpSpPr>
        <p:grpSpPr>
          <a:xfrm>
            <a:off x="2746963" y="8841055"/>
            <a:ext cx="15541037" cy="704503"/>
            <a:chOff x="0" y="0"/>
            <a:chExt cx="4093113" cy="185548"/>
          </a:xfrm>
        </p:grpSpPr>
        <p:sp>
          <p:nvSpPr>
            <p:cNvPr id="10" name="Freeform 10"/>
            <p:cNvSpPr/>
            <p:nvPr/>
          </p:nvSpPr>
          <p:spPr>
            <a:xfrm>
              <a:off x="0" y="0"/>
              <a:ext cx="4093113" cy="185548"/>
            </a:xfrm>
            <a:custGeom>
              <a:avLst/>
              <a:gdLst/>
              <a:ahLst/>
              <a:cxnLst/>
              <a:rect l="l" t="t" r="r" b="b"/>
              <a:pathLst>
                <a:path w="4093113" h="185548">
                  <a:moveTo>
                    <a:pt x="0" y="0"/>
                  </a:moveTo>
                  <a:lnTo>
                    <a:pt x="4093113" y="0"/>
                  </a:lnTo>
                  <a:lnTo>
                    <a:pt x="4093113" y="185548"/>
                  </a:lnTo>
                  <a:lnTo>
                    <a:pt x="0" y="185548"/>
                  </a:lnTo>
                  <a:close/>
                </a:path>
              </a:pathLst>
            </a:custGeom>
            <a:solidFill>
              <a:srgbClr val="364735"/>
            </a:solidFill>
          </p:spPr>
          <p:txBody>
            <a:bodyPr/>
            <a:lstStyle/>
            <a:p>
              <a:endParaRPr lang="en-US"/>
            </a:p>
          </p:txBody>
        </p:sp>
        <p:sp>
          <p:nvSpPr>
            <p:cNvPr id="11" name="TextBox 11"/>
            <p:cNvSpPr txBox="1"/>
            <p:nvPr/>
          </p:nvSpPr>
          <p:spPr>
            <a:xfrm>
              <a:off x="0" y="-38100"/>
              <a:ext cx="4093113"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12" name="Group 12"/>
          <p:cNvGrpSpPr/>
          <p:nvPr/>
        </p:nvGrpSpPr>
        <p:grpSpPr>
          <a:xfrm>
            <a:off x="0" y="8841055"/>
            <a:ext cx="1822452" cy="704503"/>
            <a:chOff x="0" y="0"/>
            <a:chExt cx="479987" cy="185548"/>
          </a:xfrm>
        </p:grpSpPr>
        <p:sp>
          <p:nvSpPr>
            <p:cNvPr id="13" name="Freeform 13"/>
            <p:cNvSpPr/>
            <p:nvPr/>
          </p:nvSpPr>
          <p:spPr>
            <a:xfrm>
              <a:off x="0" y="0"/>
              <a:ext cx="479987" cy="185548"/>
            </a:xfrm>
            <a:custGeom>
              <a:avLst/>
              <a:gdLst/>
              <a:ahLst/>
              <a:cxnLst/>
              <a:rect l="l" t="t" r="r" b="b"/>
              <a:pathLst>
                <a:path w="479987" h="185548">
                  <a:moveTo>
                    <a:pt x="0" y="0"/>
                  </a:moveTo>
                  <a:lnTo>
                    <a:pt x="479987" y="0"/>
                  </a:lnTo>
                  <a:lnTo>
                    <a:pt x="479987" y="185548"/>
                  </a:lnTo>
                  <a:lnTo>
                    <a:pt x="0" y="185548"/>
                  </a:lnTo>
                  <a:close/>
                </a:path>
              </a:pathLst>
            </a:custGeom>
            <a:solidFill>
              <a:srgbClr val="364735"/>
            </a:solidFill>
          </p:spPr>
          <p:txBody>
            <a:bodyPr/>
            <a:lstStyle/>
            <a:p>
              <a:endParaRPr lang="en-US"/>
            </a:p>
          </p:txBody>
        </p:sp>
        <p:sp>
          <p:nvSpPr>
            <p:cNvPr id="14" name="TextBox 14"/>
            <p:cNvSpPr txBox="1"/>
            <p:nvPr/>
          </p:nvSpPr>
          <p:spPr>
            <a:xfrm>
              <a:off x="0" y="-38100"/>
              <a:ext cx="479987" cy="22364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097854" y="2580650"/>
            <a:ext cx="11165705" cy="2718693"/>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Limitations of AI generated texts</a:t>
            </a:r>
          </a:p>
        </p:txBody>
      </p:sp>
      <p:sp>
        <p:nvSpPr>
          <p:cNvPr id="6" name="TextBox 6"/>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7" name="TextBox 7"/>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07</a:t>
            </a:r>
          </a:p>
        </p:txBody>
      </p:sp>
      <p:grpSp>
        <p:nvGrpSpPr>
          <p:cNvPr id="8" name="Group 8"/>
          <p:cNvGrpSpPr/>
          <p:nvPr/>
        </p:nvGrpSpPr>
        <p:grpSpPr>
          <a:xfrm>
            <a:off x="1763602" y="3225657"/>
            <a:ext cx="1161448" cy="1027733"/>
            <a:chOff x="0" y="0"/>
            <a:chExt cx="305896" cy="270679"/>
          </a:xfrm>
        </p:grpSpPr>
        <p:sp>
          <p:nvSpPr>
            <p:cNvPr id="9" name="Freeform 9"/>
            <p:cNvSpPr/>
            <p:nvPr/>
          </p:nvSpPr>
          <p:spPr>
            <a:xfrm>
              <a:off x="0" y="0"/>
              <a:ext cx="305896" cy="270679"/>
            </a:xfrm>
            <a:custGeom>
              <a:avLst/>
              <a:gdLst/>
              <a:ahLst/>
              <a:cxnLst/>
              <a:rect l="l" t="t" r="r" b="b"/>
              <a:pathLst>
                <a:path w="305896" h="270679">
                  <a:moveTo>
                    <a:pt x="0" y="0"/>
                  </a:moveTo>
                  <a:lnTo>
                    <a:pt x="305896" y="0"/>
                  </a:lnTo>
                  <a:lnTo>
                    <a:pt x="305896" y="270679"/>
                  </a:lnTo>
                  <a:lnTo>
                    <a:pt x="0" y="270679"/>
                  </a:lnTo>
                  <a:close/>
                </a:path>
              </a:pathLst>
            </a:custGeom>
            <a:solidFill>
              <a:srgbClr val="364735"/>
            </a:solidFill>
          </p:spPr>
          <p:txBody>
            <a:bodyPr/>
            <a:lstStyle/>
            <a:p>
              <a:endParaRPr lang="en-US"/>
            </a:p>
          </p:txBody>
        </p:sp>
        <p:sp>
          <p:nvSpPr>
            <p:cNvPr id="10" name="TextBox 10"/>
            <p:cNvSpPr txBox="1"/>
            <p:nvPr/>
          </p:nvSpPr>
          <p:spPr>
            <a:xfrm>
              <a:off x="0" y="-38100"/>
              <a:ext cx="305896" cy="308779"/>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1846679" y="3272799"/>
            <a:ext cx="995295" cy="809625"/>
          </a:xfrm>
          <a:prstGeom prst="rect">
            <a:avLst/>
          </a:prstGeom>
        </p:spPr>
        <p:txBody>
          <a:bodyPr lIns="0" tIns="0" rIns="0" bIns="0" rtlCol="0" anchor="t">
            <a:spAutoFit/>
          </a:bodyPr>
          <a:lstStyle/>
          <a:p>
            <a:pPr algn="ctr">
              <a:lnSpc>
                <a:spcPts val="6299"/>
              </a:lnSpc>
            </a:pPr>
            <a:r>
              <a:rPr lang="en-US" sz="4500" b="1">
                <a:solidFill>
                  <a:srgbClr val="FFFFFF"/>
                </a:solidFill>
                <a:latin typeface="Poppins Bold"/>
                <a:ea typeface="Poppins Bold"/>
                <a:cs typeface="Poppins Bold"/>
                <a:sym typeface="Poppins Bold"/>
              </a:rPr>
              <a:t>01</a:t>
            </a:r>
          </a:p>
        </p:txBody>
      </p:sp>
      <p:grpSp>
        <p:nvGrpSpPr>
          <p:cNvPr id="12" name="Group 12"/>
          <p:cNvGrpSpPr/>
          <p:nvPr/>
        </p:nvGrpSpPr>
        <p:grpSpPr>
          <a:xfrm>
            <a:off x="2746963" y="8841055"/>
            <a:ext cx="15541037" cy="704503"/>
            <a:chOff x="0" y="0"/>
            <a:chExt cx="4093113" cy="185548"/>
          </a:xfrm>
        </p:grpSpPr>
        <p:sp>
          <p:nvSpPr>
            <p:cNvPr id="13" name="Freeform 13"/>
            <p:cNvSpPr/>
            <p:nvPr/>
          </p:nvSpPr>
          <p:spPr>
            <a:xfrm>
              <a:off x="0" y="0"/>
              <a:ext cx="4093113" cy="185548"/>
            </a:xfrm>
            <a:custGeom>
              <a:avLst/>
              <a:gdLst/>
              <a:ahLst/>
              <a:cxnLst/>
              <a:rect l="l" t="t" r="r" b="b"/>
              <a:pathLst>
                <a:path w="4093113" h="185548">
                  <a:moveTo>
                    <a:pt x="0" y="0"/>
                  </a:moveTo>
                  <a:lnTo>
                    <a:pt x="4093113" y="0"/>
                  </a:lnTo>
                  <a:lnTo>
                    <a:pt x="4093113" y="185548"/>
                  </a:lnTo>
                  <a:lnTo>
                    <a:pt x="0" y="185548"/>
                  </a:lnTo>
                  <a:close/>
                </a:path>
              </a:pathLst>
            </a:custGeom>
            <a:solidFill>
              <a:srgbClr val="364735"/>
            </a:solidFill>
          </p:spPr>
          <p:txBody>
            <a:bodyPr/>
            <a:lstStyle/>
            <a:p>
              <a:endParaRPr lang="en-US"/>
            </a:p>
          </p:txBody>
        </p:sp>
        <p:sp>
          <p:nvSpPr>
            <p:cNvPr id="14" name="TextBox 14"/>
            <p:cNvSpPr txBox="1"/>
            <p:nvPr/>
          </p:nvSpPr>
          <p:spPr>
            <a:xfrm>
              <a:off x="0" y="-38100"/>
              <a:ext cx="4093113"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0" y="8841055"/>
            <a:ext cx="1822452" cy="704503"/>
            <a:chOff x="0" y="0"/>
            <a:chExt cx="479987" cy="185548"/>
          </a:xfrm>
        </p:grpSpPr>
        <p:sp>
          <p:nvSpPr>
            <p:cNvPr id="16" name="Freeform 16"/>
            <p:cNvSpPr/>
            <p:nvPr/>
          </p:nvSpPr>
          <p:spPr>
            <a:xfrm>
              <a:off x="0" y="0"/>
              <a:ext cx="479987" cy="185548"/>
            </a:xfrm>
            <a:custGeom>
              <a:avLst/>
              <a:gdLst/>
              <a:ahLst/>
              <a:cxnLst/>
              <a:rect l="l" t="t" r="r" b="b"/>
              <a:pathLst>
                <a:path w="479987" h="185548">
                  <a:moveTo>
                    <a:pt x="0" y="0"/>
                  </a:moveTo>
                  <a:lnTo>
                    <a:pt x="479987" y="0"/>
                  </a:lnTo>
                  <a:lnTo>
                    <a:pt x="479987" y="185548"/>
                  </a:lnTo>
                  <a:lnTo>
                    <a:pt x="0" y="185548"/>
                  </a:lnTo>
                  <a:close/>
                </a:path>
              </a:pathLst>
            </a:custGeom>
            <a:solidFill>
              <a:srgbClr val="364735"/>
            </a:solidFill>
          </p:spPr>
          <p:txBody>
            <a:bodyPr/>
            <a:lstStyle/>
            <a:p>
              <a:endParaRPr lang="en-US"/>
            </a:p>
          </p:txBody>
        </p:sp>
        <p:sp>
          <p:nvSpPr>
            <p:cNvPr id="17" name="TextBox 17"/>
            <p:cNvSpPr txBox="1"/>
            <p:nvPr/>
          </p:nvSpPr>
          <p:spPr>
            <a:xfrm>
              <a:off x="0" y="-38100"/>
              <a:ext cx="479987" cy="22364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0530" y="1401107"/>
            <a:ext cx="14120848" cy="675185"/>
          </a:xfrm>
          <a:prstGeom prst="rect">
            <a:avLst/>
          </a:prstGeom>
        </p:spPr>
        <p:txBody>
          <a:bodyPr lIns="0" tIns="0" rIns="0" bIns="0" rtlCol="0" anchor="t">
            <a:spAutoFit/>
          </a:bodyPr>
          <a:lstStyle/>
          <a:p>
            <a:pPr algn="l">
              <a:lnSpc>
                <a:spcPts val="5880"/>
              </a:lnSpc>
            </a:pPr>
            <a:r>
              <a:rPr lang="en-US" sz="4200" b="1" dirty="0">
                <a:solidFill>
                  <a:srgbClr val="1D3A00"/>
                </a:solidFill>
                <a:latin typeface="The Seasons Bold"/>
                <a:ea typeface="The Seasons Bold"/>
                <a:cs typeface="The Seasons Bold"/>
                <a:sym typeface="The Seasons Bold"/>
              </a:rPr>
              <a:t>Theme 1: Human Emotion as the Core of Literary Creation</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08</a:t>
            </a:r>
          </a:p>
        </p:txBody>
      </p:sp>
      <p:grpSp>
        <p:nvGrpSpPr>
          <p:cNvPr id="11" name="Group 11"/>
          <p:cNvGrpSpPr/>
          <p:nvPr/>
        </p:nvGrpSpPr>
        <p:grpSpPr>
          <a:xfrm>
            <a:off x="332073" y="2706547"/>
            <a:ext cx="5660603" cy="855610"/>
            <a:chOff x="0" y="0"/>
            <a:chExt cx="1490858" cy="225346"/>
          </a:xfrm>
        </p:grpSpPr>
        <p:sp>
          <p:nvSpPr>
            <p:cNvPr id="12" name="Freeform 12"/>
            <p:cNvSpPr/>
            <p:nvPr/>
          </p:nvSpPr>
          <p:spPr>
            <a:xfrm>
              <a:off x="0" y="0"/>
              <a:ext cx="1490858" cy="225346"/>
            </a:xfrm>
            <a:custGeom>
              <a:avLst/>
              <a:gdLst/>
              <a:ahLst/>
              <a:cxnLst/>
              <a:rect l="l" t="t" r="r" b="b"/>
              <a:pathLst>
                <a:path w="1490858" h="225346">
                  <a:moveTo>
                    <a:pt x="0" y="0"/>
                  </a:moveTo>
                  <a:lnTo>
                    <a:pt x="1490858" y="0"/>
                  </a:lnTo>
                  <a:lnTo>
                    <a:pt x="1490858" y="225346"/>
                  </a:lnTo>
                  <a:lnTo>
                    <a:pt x="0" y="225346"/>
                  </a:lnTo>
                  <a:close/>
                </a:path>
              </a:pathLst>
            </a:custGeom>
            <a:solidFill>
              <a:srgbClr val="364735"/>
            </a:solidFill>
          </p:spPr>
          <p:txBody>
            <a:bodyPr/>
            <a:lstStyle/>
            <a:p>
              <a:endParaRPr lang="en-US"/>
            </a:p>
          </p:txBody>
        </p:sp>
        <p:sp>
          <p:nvSpPr>
            <p:cNvPr id="13" name="TextBox 13"/>
            <p:cNvSpPr txBox="1"/>
            <p:nvPr/>
          </p:nvSpPr>
          <p:spPr>
            <a:xfrm>
              <a:off x="0" y="-38100"/>
              <a:ext cx="1490858" cy="263446"/>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506760" y="3798934"/>
            <a:ext cx="7666560" cy="21939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•“I found the first text more impressive. The artistic and expressive means used in the first text are more original and emotional. Its syntax is also more fluent.</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15" name="TextBox 15"/>
          <p:cNvSpPr txBox="1"/>
          <p:nvPr/>
        </p:nvSpPr>
        <p:spPr>
          <a:xfrm>
            <a:off x="278223" y="2764464"/>
            <a:ext cx="41695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 Ulvi Babasoy</a:t>
            </a:r>
          </a:p>
        </p:txBody>
      </p:sp>
      <p:grpSp>
        <p:nvGrpSpPr>
          <p:cNvPr id="16" name="Group 16"/>
          <p:cNvGrpSpPr/>
          <p:nvPr/>
        </p:nvGrpSpPr>
        <p:grpSpPr>
          <a:xfrm>
            <a:off x="202645" y="6459584"/>
            <a:ext cx="5790031" cy="855610"/>
            <a:chOff x="0" y="0"/>
            <a:chExt cx="1524946" cy="225346"/>
          </a:xfrm>
        </p:grpSpPr>
        <p:sp>
          <p:nvSpPr>
            <p:cNvPr id="17" name="Freeform 17"/>
            <p:cNvSpPr/>
            <p:nvPr/>
          </p:nvSpPr>
          <p:spPr>
            <a:xfrm>
              <a:off x="0" y="0"/>
              <a:ext cx="1524946" cy="225346"/>
            </a:xfrm>
            <a:custGeom>
              <a:avLst/>
              <a:gdLst/>
              <a:ahLst/>
              <a:cxnLst/>
              <a:rect l="l" t="t" r="r" b="b"/>
              <a:pathLst>
                <a:path w="1524946" h="225346">
                  <a:moveTo>
                    <a:pt x="0" y="0"/>
                  </a:moveTo>
                  <a:lnTo>
                    <a:pt x="1524946" y="0"/>
                  </a:lnTo>
                  <a:lnTo>
                    <a:pt x="1524946" y="225346"/>
                  </a:lnTo>
                  <a:lnTo>
                    <a:pt x="0" y="225346"/>
                  </a:lnTo>
                  <a:close/>
                </a:path>
              </a:pathLst>
            </a:custGeom>
            <a:solidFill>
              <a:srgbClr val="364735"/>
            </a:solidFill>
          </p:spPr>
          <p:txBody>
            <a:bodyPr/>
            <a:lstStyle/>
            <a:p>
              <a:endParaRPr lang="en-US"/>
            </a:p>
          </p:txBody>
        </p:sp>
        <p:sp>
          <p:nvSpPr>
            <p:cNvPr id="18" name="TextBox 18"/>
            <p:cNvSpPr txBox="1"/>
            <p:nvPr/>
          </p:nvSpPr>
          <p:spPr>
            <a:xfrm>
              <a:off x="0" y="-38100"/>
              <a:ext cx="1524946" cy="263446"/>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506760" y="7515219"/>
            <a:ext cx="8865777" cy="2678710"/>
          </a:xfrm>
          <a:prstGeom prst="rect">
            <a:avLst/>
          </a:prstGeom>
        </p:spPr>
        <p:txBody>
          <a:bodyPr lIns="0" tIns="0" rIns="0" bIns="0" rtlCol="0" anchor="t">
            <a:spAutoFit/>
          </a:bodyPr>
          <a:lstStyle/>
          <a:p>
            <a:pPr algn="l">
              <a:lnSpc>
                <a:spcPts val="3029"/>
              </a:lnSpc>
            </a:pPr>
            <a:r>
              <a:rPr lang="en-US" sz="2163" i="1">
                <a:solidFill>
                  <a:srgbClr val="364735"/>
                </a:solidFill>
                <a:latin typeface="Poppins Italics"/>
                <a:ea typeface="Poppins Italics"/>
                <a:cs typeface="Poppins Italics"/>
                <a:sym typeface="Poppins Italics"/>
              </a:rPr>
              <a:t>•“The first text has the capacity to evoke emotions in the reader. According to Freud, artistic creativity can, in certain cases, become a means of expressing a person’s unfulfilled desires and fantasies. Great writers and poets, rather than creating entirely fictional plots, draw inspiration from their own experiences and observations of life.”</a:t>
            </a:r>
          </a:p>
          <a:p>
            <a:pPr algn="l">
              <a:lnSpc>
                <a:spcPts val="3029"/>
              </a:lnSpc>
            </a:pPr>
            <a:endParaRPr lang="en-US" sz="2163" i="1">
              <a:solidFill>
                <a:srgbClr val="364735"/>
              </a:solidFill>
              <a:latin typeface="Poppins Italics"/>
              <a:ea typeface="Poppins Italics"/>
              <a:cs typeface="Poppins Italics"/>
              <a:sym typeface="Poppins Italics"/>
            </a:endParaRPr>
          </a:p>
        </p:txBody>
      </p:sp>
      <p:sp>
        <p:nvSpPr>
          <p:cNvPr id="20" name="TextBox 20"/>
          <p:cNvSpPr txBox="1"/>
          <p:nvPr/>
        </p:nvSpPr>
        <p:spPr>
          <a:xfrm>
            <a:off x="332073" y="6517501"/>
            <a:ext cx="40618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Dilbar Zeynalova</a:t>
            </a:r>
          </a:p>
        </p:txBody>
      </p:sp>
      <p:sp>
        <p:nvSpPr>
          <p:cNvPr id="21" name="TextBox 21"/>
          <p:cNvSpPr txBox="1"/>
          <p:nvPr/>
        </p:nvSpPr>
        <p:spPr>
          <a:xfrm>
            <a:off x="10219872" y="5965819"/>
            <a:ext cx="7666560" cy="26320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•“Knowing an author’s background enhances the reader’s emotional connection with the text. Human-created literature often carries biographical depth and personal nuance, making it more impactful.”</a:t>
            </a:r>
          </a:p>
          <a:p>
            <a:pPr algn="l">
              <a:lnSpc>
                <a:spcPts val="3499"/>
              </a:lnSpc>
            </a:pPr>
            <a:endParaRPr lang="en-US" sz="2499" i="1">
              <a:solidFill>
                <a:srgbClr val="364735"/>
              </a:solidFill>
              <a:latin typeface="Poppins Italics"/>
              <a:ea typeface="Poppins Italics"/>
              <a:cs typeface="Poppins Italics"/>
              <a:sym typeface="Poppins Italics"/>
            </a:endParaRPr>
          </a:p>
        </p:txBody>
      </p:sp>
      <p:grpSp>
        <p:nvGrpSpPr>
          <p:cNvPr id="22" name="Group 22"/>
          <p:cNvGrpSpPr/>
          <p:nvPr/>
        </p:nvGrpSpPr>
        <p:grpSpPr>
          <a:xfrm>
            <a:off x="10017971" y="4670933"/>
            <a:ext cx="5460808" cy="945134"/>
            <a:chOff x="0" y="0"/>
            <a:chExt cx="1438237" cy="248924"/>
          </a:xfrm>
        </p:grpSpPr>
        <p:sp>
          <p:nvSpPr>
            <p:cNvPr id="23" name="Freeform 23"/>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24" name="TextBox 24"/>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136320" y="1700853"/>
            <a:ext cx="14120848" cy="733534"/>
          </a:xfrm>
          <a:prstGeom prst="rect">
            <a:avLst/>
          </a:prstGeom>
        </p:spPr>
        <p:txBody>
          <a:bodyPr lIns="0" tIns="0" rIns="0" bIns="0" rtlCol="0" anchor="t">
            <a:spAutoFit/>
          </a:bodyPr>
          <a:lstStyle/>
          <a:p>
            <a:pPr algn="l">
              <a:lnSpc>
                <a:spcPts val="6440"/>
              </a:lnSpc>
            </a:pPr>
            <a:r>
              <a:rPr lang="en-US" sz="4600" b="1" dirty="0">
                <a:solidFill>
                  <a:srgbClr val="1D3A00"/>
                </a:solidFill>
                <a:latin typeface="The Seasons Bold"/>
                <a:ea typeface="The Seasons Bold"/>
                <a:cs typeface="The Seasons Bold"/>
                <a:sym typeface="The Seasons Bold"/>
              </a:rPr>
              <a:t>Theme 2: Limitations of AI in linguistic expression</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09</a:t>
            </a:r>
          </a:p>
        </p:txBody>
      </p:sp>
      <p:grpSp>
        <p:nvGrpSpPr>
          <p:cNvPr id="11" name="Group 11"/>
          <p:cNvGrpSpPr/>
          <p:nvPr/>
        </p:nvGrpSpPr>
        <p:grpSpPr>
          <a:xfrm>
            <a:off x="141391" y="3276350"/>
            <a:ext cx="6749781" cy="1032135"/>
            <a:chOff x="0" y="0"/>
            <a:chExt cx="1777720" cy="271838"/>
          </a:xfrm>
        </p:grpSpPr>
        <p:sp>
          <p:nvSpPr>
            <p:cNvPr id="12" name="Freeform 12"/>
            <p:cNvSpPr/>
            <p:nvPr/>
          </p:nvSpPr>
          <p:spPr>
            <a:xfrm>
              <a:off x="0" y="0"/>
              <a:ext cx="1777720" cy="271838"/>
            </a:xfrm>
            <a:custGeom>
              <a:avLst/>
              <a:gdLst/>
              <a:ahLst/>
              <a:cxnLst/>
              <a:rect l="l" t="t" r="r" b="b"/>
              <a:pathLst>
                <a:path w="1777720" h="271838">
                  <a:moveTo>
                    <a:pt x="0" y="0"/>
                  </a:moveTo>
                  <a:lnTo>
                    <a:pt x="1777720" y="0"/>
                  </a:lnTo>
                  <a:lnTo>
                    <a:pt x="1777720" y="271838"/>
                  </a:lnTo>
                  <a:lnTo>
                    <a:pt x="0" y="271838"/>
                  </a:lnTo>
                  <a:close/>
                </a:path>
              </a:pathLst>
            </a:custGeom>
            <a:solidFill>
              <a:srgbClr val="364735"/>
            </a:solidFill>
          </p:spPr>
          <p:txBody>
            <a:bodyPr/>
            <a:lstStyle/>
            <a:p>
              <a:endParaRPr lang="en-US"/>
            </a:p>
          </p:txBody>
        </p:sp>
        <p:sp>
          <p:nvSpPr>
            <p:cNvPr id="13" name="TextBox 13"/>
            <p:cNvSpPr txBox="1"/>
            <p:nvPr/>
          </p:nvSpPr>
          <p:spPr>
            <a:xfrm>
              <a:off x="0" y="-38100"/>
              <a:ext cx="1777720" cy="309938"/>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245707" y="4502966"/>
            <a:ext cx="7666560" cy="26320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•“The second text, however, due to certain expressions used (e.g., "The air cuts off one's breath", "the heat burns", "she closed the door with an enemy's whip") seems to be created by artificial intelligence.”</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15" name="TextBox 15"/>
          <p:cNvSpPr txBox="1"/>
          <p:nvPr/>
        </p:nvSpPr>
        <p:spPr>
          <a:xfrm>
            <a:off x="245707" y="3454828"/>
            <a:ext cx="6396786"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Javid Gadir</a:t>
            </a:r>
          </a:p>
        </p:txBody>
      </p:sp>
      <p:grpSp>
        <p:nvGrpSpPr>
          <p:cNvPr id="16" name="Group 16"/>
          <p:cNvGrpSpPr/>
          <p:nvPr/>
        </p:nvGrpSpPr>
        <p:grpSpPr>
          <a:xfrm>
            <a:off x="141391" y="7323029"/>
            <a:ext cx="6867750" cy="855610"/>
            <a:chOff x="0" y="0"/>
            <a:chExt cx="1808790" cy="225346"/>
          </a:xfrm>
        </p:grpSpPr>
        <p:sp>
          <p:nvSpPr>
            <p:cNvPr id="17" name="Freeform 17"/>
            <p:cNvSpPr/>
            <p:nvPr/>
          </p:nvSpPr>
          <p:spPr>
            <a:xfrm>
              <a:off x="0" y="0"/>
              <a:ext cx="1808790" cy="225346"/>
            </a:xfrm>
            <a:custGeom>
              <a:avLst/>
              <a:gdLst/>
              <a:ahLst/>
              <a:cxnLst/>
              <a:rect l="l" t="t" r="r" b="b"/>
              <a:pathLst>
                <a:path w="1808790" h="225346">
                  <a:moveTo>
                    <a:pt x="0" y="0"/>
                  </a:moveTo>
                  <a:lnTo>
                    <a:pt x="1808790" y="0"/>
                  </a:lnTo>
                  <a:lnTo>
                    <a:pt x="1808790" y="225346"/>
                  </a:lnTo>
                  <a:lnTo>
                    <a:pt x="0" y="225346"/>
                  </a:lnTo>
                  <a:close/>
                </a:path>
              </a:pathLst>
            </a:custGeom>
            <a:solidFill>
              <a:srgbClr val="364735"/>
            </a:solidFill>
          </p:spPr>
          <p:txBody>
            <a:bodyPr/>
            <a:lstStyle/>
            <a:p>
              <a:endParaRPr lang="en-US"/>
            </a:p>
          </p:txBody>
        </p:sp>
        <p:sp>
          <p:nvSpPr>
            <p:cNvPr id="18" name="TextBox 18"/>
            <p:cNvSpPr txBox="1"/>
            <p:nvPr/>
          </p:nvSpPr>
          <p:spPr>
            <a:xfrm>
              <a:off x="0" y="-38100"/>
              <a:ext cx="1808790" cy="263446"/>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410223" y="8369139"/>
            <a:ext cx="7666560" cy="13176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•"Every language has its own idiomatic base, artistic imagery, and stylistic devices.” </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20" name="TextBox 20"/>
          <p:cNvSpPr txBox="1"/>
          <p:nvPr/>
        </p:nvSpPr>
        <p:spPr>
          <a:xfrm>
            <a:off x="693714" y="7380946"/>
            <a:ext cx="40618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Hikmat Guliyev</a:t>
            </a:r>
          </a:p>
        </p:txBody>
      </p:sp>
      <p:sp>
        <p:nvSpPr>
          <p:cNvPr id="21" name="TextBox 21"/>
          <p:cNvSpPr txBox="1"/>
          <p:nvPr/>
        </p:nvSpPr>
        <p:spPr>
          <a:xfrm>
            <a:off x="10128679" y="4502966"/>
            <a:ext cx="7666560" cy="13176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•"The fisherman shivered when he saw the two young people: brrrr!" — Such interjections cannot be expressed contextually by AI.” </a:t>
            </a:r>
          </a:p>
        </p:txBody>
      </p:sp>
      <p:sp>
        <p:nvSpPr>
          <p:cNvPr id="22" name="TextBox 22"/>
          <p:cNvSpPr txBox="1"/>
          <p:nvPr/>
        </p:nvSpPr>
        <p:spPr>
          <a:xfrm>
            <a:off x="10166024" y="8059264"/>
            <a:ext cx="7648265" cy="1962759"/>
          </a:xfrm>
          <a:prstGeom prst="rect">
            <a:avLst/>
          </a:prstGeom>
        </p:spPr>
        <p:txBody>
          <a:bodyPr lIns="0" tIns="0" rIns="0" bIns="0" rtlCol="0" anchor="t">
            <a:spAutoFit/>
          </a:bodyPr>
          <a:lstStyle/>
          <a:p>
            <a:pPr algn="l">
              <a:lnSpc>
                <a:spcPts val="3116"/>
              </a:lnSpc>
            </a:pPr>
            <a:r>
              <a:rPr lang="en-US" sz="2226" i="1">
                <a:solidFill>
                  <a:srgbClr val="364735"/>
                </a:solidFill>
                <a:latin typeface="Poppins Italics"/>
                <a:ea typeface="Poppins Italics"/>
                <a:cs typeface="Poppins Italics"/>
                <a:sym typeface="Poppins Italics"/>
              </a:rPr>
              <a:t>•"Only a human can create artistic and figurative expressions such as 'he had forgotten what the smell of socks was like, because he was a war veteran and had lost his legs.” </a:t>
            </a:r>
          </a:p>
          <a:p>
            <a:pPr algn="l">
              <a:lnSpc>
                <a:spcPts val="3116"/>
              </a:lnSpc>
            </a:pPr>
            <a:endParaRPr lang="en-US" sz="2226" i="1">
              <a:solidFill>
                <a:srgbClr val="364735"/>
              </a:solidFill>
              <a:latin typeface="Poppins Italics"/>
              <a:ea typeface="Poppins Italics"/>
              <a:cs typeface="Poppins Italics"/>
              <a:sym typeface="Poppins Italics"/>
            </a:endParaRPr>
          </a:p>
        </p:txBody>
      </p:sp>
      <p:grpSp>
        <p:nvGrpSpPr>
          <p:cNvPr id="23" name="Group 23"/>
          <p:cNvGrpSpPr/>
          <p:nvPr/>
        </p:nvGrpSpPr>
        <p:grpSpPr>
          <a:xfrm>
            <a:off x="9796360" y="3276350"/>
            <a:ext cx="5460808" cy="945134"/>
            <a:chOff x="0" y="0"/>
            <a:chExt cx="1438237" cy="248924"/>
          </a:xfrm>
        </p:grpSpPr>
        <p:sp>
          <p:nvSpPr>
            <p:cNvPr id="24" name="Freeform 24"/>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25" name="TextBox 25"/>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grpSp>
        <p:nvGrpSpPr>
          <p:cNvPr id="26" name="Group 26"/>
          <p:cNvGrpSpPr/>
          <p:nvPr/>
        </p:nvGrpSpPr>
        <p:grpSpPr>
          <a:xfrm>
            <a:off x="9899682" y="7013154"/>
            <a:ext cx="5357486" cy="945134"/>
            <a:chOff x="0" y="0"/>
            <a:chExt cx="1411025" cy="248924"/>
          </a:xfrm>
        </p:grpSpPr>
        <p:sp>
          <p:nvSpPr>
            <p:cNvPr id="27" name="Freeform 27"/>
            <p:cNvSpPr/>
            <p:nvPr/>
          </p:nvSpPr>
          <p:spPr>
            <a:xfrm>
              <a:off x="0" y="0"/>
              <a:ext cx="1411025" cy="248924"/>
            </a:xfrm>
            <a:custGeom>
              <a:avLst/>
              <a:gdLst/>
              <a:ahLst/>
              <a:cxnLst/>
              <a:rect l="l" t="t" r="r" b="b"/>
              <a:pathLst>
                <a:path w="1411025" h="248924">
                  <a:moveTo>
                    <a:pt x="0" y="0"/>
                  </a:moveTo>
                  <a:lnTo>
                    <a:pt x="1411025" y="0"/>
                  </a:lnTo>
                  <a:lnTo>
                    <a:pt x="1411025" y="248924"/>
                  </a:lnTo>
                  <a:lnTo>
                    <a:pt x="0" y="248924"/>
                  </a:lnTo>
                  <a:close/>
                </a:path>
              </a:pathLst>
            </a:custGeom>
            <a:solidFill>
              <a:srgbClr val="364735"/>
            </a:solidFill>
          </p:spPr>
          <p:txBody>
            <a:bodyPr/>
            <a:lstStyle/>
            <a:p>
              <a:endParaRPr lang="en-US"/>
            </a:p>
          </p:txBody>
        </p:sp>
        <p:sp>
          <p:nvSpPr>
            <p:cNvPr id="28" name="TextBox 28"/>
            <p:cNvSpPr txBox="1"/>
            <p:nvPr/>
          </p:nvSpPr>
          <p:spPr>
            <a:xfrm>
              <a:off x="0" y="-104775"/>
              <a:ext cx="1411025"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0530" y="1391582"/>
            <a:ext cx="14120848" cy="721351"/>
          </a:xfrm>
          <a:prstGeom prst="rect">
            <a:avLst/>
          </a:prstGeom>
        </p:spPr>
        <p:txBody>
          <a:bodyPr lIns="0" tIns="0" rIns="0" bIns="0" rtlCol="0" anchor="t">
            <a:spAutoFit/>
          </a:bodyPr>
          <a:lstStyle/>
          <a:p>
            <a:pPr algn="l">
              <a:lnSpc>
                <a:spcPts val="6300"/>
              </a:lnSpc>
            </a:pPr>
            <a:r>
              <a:rPr lang="en-US" sz="4500" b="1" dirty="0">
                <a:solidFill>
                  <a:srgbClr val="1D3A00"/>
                </a:solidFill>
                <a:latin typeface="The Seasons Bold"/>
                <a:ea typeface="The Seasons Bold"/>
                <a:cs typeface="The Seasons Bold"/>
                <a:sym typeface="The Seasons Bold"/>
              </a:rPr>
              <a:t>Theme 2: Limitations of AI in linguistic expression</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10</a:t>
            </a:r>
          </a:p>
        </p:txBody>
      </p:sp>
      <p:grpSp>
        <p:nvGrpSpPr>
          <p:cNvPr id="11" name="Group 11"/>
          <p:cNvGrpSpPr/>
          <p:nvPr/>
        </p:nvGrpSpPr>
        <p:grpSpPr>
          <a:xfrm>
            <a:off x="186053" y="6638025"/>
            <a:ext cx="8204225" cy="1032135"/>
            <a:chOff x="0" y="0"/>
            <a:chExt cx="2160783" cy="271838"/>
          </a:xfrm>
        </p:grpSpPr>
        <p:sp>
          <p:nvSpPr>
            <p:cNvPr id="12" name="Freeform 12"/>
            <p:cNvSpPr/>
            <p:nvPr/>
          </p:nvSpPr>
          <p:spPr>
            <a:xfrm>
              <a:off x="0" y="0"/>
              <a:ext cx="2160783" cy="271838"/>
            </a:xfrm>
            <a:custGeom>
              <a:avLst/>
              <a:gdLst/>
              <a:ahLst/>
              <a:cxnLst/>
              <a:rect l="l" t="t" r="r" b="b"/>
              <a:pathLst>
                <a:path w="2160783" h="271838">
                  <a:moveTo>
                    <a:pt x="0" y="0"/>
                  </a:moveTo>
                  <a:lnTo>
                    <a:pt x="2160783" y="0"/>
                  </a:lnTo>
                  <a:lnTo>
                    <a:pt x="2160783" y="271838"/>
                  </a:lnTo>
                  <a:lnTo>
                    <a:pt x="0" y="271838"/>
                  </a:lnTo>
                  <a:close/>
                </a:path>
              </a:pathLst>
            </a:custGeom>
            <a:solidFill>
              <a:srgbClr val="364735"/>
            </a:solidFill>
          </p:spPr>
          <p:txBody>
            <a:bodyPr/>
            <a:lstStyle/>
            <a:p>
              <a:endParaRPr lang="en-US"/>
            </a:p>
          </p:txBody>
        </p:sp>
        <p:sp>
          <p:nvSpPr>
            <p:cNvPr id="13" name="TextBox 13"/>
            <p:cNvSpPr txBox="1"/>
            <p:nvPr/>
          </p:nvSpPr>
          <p:spPr>
            <a:xfrm>
              <a:off x="0" y="-38100"/>
              <a:ext cx="2160783" cy="309938"/>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454885" y="7889235"/>
            <a:ext cx="7666560" cy="21939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•“AI will not give us any innovation. If you ask AI to create a new approach, or theory, you will get the result, but it will be just pile of words. AI can synthesize the things that we taught.” </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15" name="TextBox 15"/>
          <p:cNvSpPr txBox="1"/>
          <p:nvPr/>
        </p:nvSpPr>
        <p:spPr>
          <a:xfrm>
            <a:off x="862667" y="6722292"/>
            <a:ext cx="524459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Sabuhi Shahmursoy</a:t>
            </a:r>
          </a:p>
        </p:txBody>
      </p:sp>
      <p:sp>
        <p:nvSpPr>
          <p:cNvPr id="16" name="TextBox 16"/>
          <p:cNvSpPr txBox="1"/>
          <p:nvPr/>
        </p:nvSpPr>
        <p:spPr>
          <a:xfrm>
            <a:off x="10001944" y="5696767"/>
            <a:ext cx="7257356" cy="21939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•“Renowned authors have enriched the language with new expressions and vocabulary. AI, by contrast, cannot contribute to the cultural evolution of language.”</a:t>
            </a:r>
          </a:p>
          <a:p>
            <a:pPr algn="l">
              <a:lnSpc>
                <a:spcPts val="3499"/>
              </a:lnSpc>
            </a:pPr>
            <a:endParaRPr lang="en-US" sz="2499" i="1">
              <a:solidFill>
                <a:srgbClr val="364735"/>
              </a:solidFill>
              <a:latin typeface="Poppins Italics"/>
              <a:ea typeface="Poppins Italics"/>
              <a:cs typeface="Poppins Italics"/>
              <a:sym typeface="Poppins Italics"/>
            </a:endParaRPr>
          </a:p>
        </p:txBody>
      </p:sp>
      <p:grpSp>
        <p:nvGrpSpPr>
          <p:cNvPr id="17" name="Group 17"/>
          <p:cNvGrpSpPr/>
          <p:nvPr/>
        </p:nvGrpSpPr>
        <p:grpSpPr>
          <a:xfrm>
            <a:off x="9763974" y="4486151"/>
            <a:ext cx="5460808" cy="945134"/>
            <a:chOff x="0" y="0"/>
            <a:chExt cx="1438237" cy="248924"/>
          </a:xfrm>
        </p:grpSpPr>
        <p:sp>
          <p:nvSpPr>
            <p:cNvPr id="18" name="Freeform 18"/>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9" name="TextBox 19"/>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sp>
        <p:nvSpPr>
          <p:cNvPr id="20" name="TextBox 20"/>
          <p:cNvSpPr txBox="1"/>
          <p:nvPr/>
        </p:nvSpPr>
        <p:spPr>
          <a:xfrm>
            <a:off x="454885" y="3794125"/>
            <a:ext cx="7666560" cy="26320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•“I was able to differentiate between AI and human generated texts because AI cannot imitate Azerbaijani language in deep level for now because Azerbaijani language remains underpresented in digital environments.”</a:t>
            </a:r>
          </a:p>
          <a:p>
            <a:pPr algn="l">
              <a:lnSpc>
                <a:spcPts val="3499"/>
              </a:lnSpc>
            </a:pPr>
            <a:endParaRPr lang="en-US" sz="2499" i="1">
              <a:solidFill>
                <a:srgbClr val="364735"/>
              </a:solidFill>
              <a:latin typeface="Poppins Italics"/>
              <a:ea typeface="Poppins Italics"/>
              <a:cs typeface="Poppins Italics"/>
              <a:sym typeface="Poppins Italics"/>
            </a:endParaRPr>
          </a:p>
        </p:txBody>
      </p:sp>
      <p:grpSp>
        <p:nvGrpSpPr>
          <p:cNvPr id="21" name="Group 21"/>
          <p:cNvGrpSpPr/>
          <p:nvPr/>
        </p:nvGrpSpPr>
        <p:grpSpPr>
          <a:xfrm>
            <a:off x="186053" y="2591724"/>
            <a:ext cx="8204225" cy="1032135"/>
            <a:chOff x="0" y="0"/>
            <a:chExt cx="2160783" cy="271838"/>
          </a:xfrm>
        </p:grpSpPr>
        <p:sp>
          <p:nvSpPr>
            <p:cNvPr id="22" name="Freeform 22"/>
            <p:cNvSpPr/>
            <p:nvPr/>
          </p:nvSpPr>
          <p:spPr>
            <a:xfrm>
              <a:off x="0" y="0"/>
              <a:ext cx="2160783" cy="271838"/>
            </a:xfrm>
            <a:custGeom>
              <a:avLst/>
              <a:gdLst/>
              <a:ahLst/>
              <a:cxnLst/>
              <a:rect l="l" t="t" r="r" b="b"/>
              <a:pathLst>
                <a:path w="2160783" h="271838">
                  <a:moveTo>
                    <a:pt x="0" y="0"/>
                  </a:moveTo>
                  <a:lnTo>
                    <a:pt x="2160783" y="0"/>
                  </a:lnTo>
                  <a:lnTo>
                    <a:pt x="2160783" y="271838"/>
                  </a:lnTo>
                  <a:lnTo>
                    <a:pt x="0" y="271838"/>
                  </a:lnTo>
                  <a:close/>
                </a:path>
              </a:pathLst>
            </a:custGeom>
            <a:solidFill>
              <a:srgbClr val="364735"/>
            </a:solidFill>
          </p:spPr>
          <p:txBody>
            <a:bodyPr/>
            <a:lstStyle/>
            <a:p>
              <a:endParaRPr lang="en-US"/>
            </a:p>
          </p:txBody>
        </p:sp>
        <p:sp>
          <p:nvSpPr>
            <p:cNvPr id="23" name="TextBox 23"/>
            <p:cNvSpPr txBox="1"/>
            <p:nvPr/>
          </p:nvSpPr>
          <p:spPr>
            <a:xfrm>
              <a:off x="0" y="-38100"/>
              <a:ext cx="2160783" cy="309938"/>
            </a:xfrm>
            <a:prstGeom prst="rect">
              <a:avLst/>
            </a:prstGeom>
          </p:spPr>
          <p:txBody>
            <a:bodyPr lIns="50800" tIns="50800" rIns="50800" bIns="50800" rtlCol="0" anchor="ctr"/>
            <a:lstStyle/>
            <a:p>
              <a:pPr algn="ctr">
                <a:lnSpc>
                  <a:spcPts val="2659"/>
                </a:lnSpc>
                <a:spcBef>
                  <a:spcPct val="0"/>
                </a:spcBef>
              </a:pPr>
              <a:endParaRPr/>
            </a:p>
          </p:txBody>
        </p:sp>
      </p:grpSp>
      <p:sp>
        <p:nvSpPr>
          <p:cNvPr id="24" name="TextBox 24"/>
          <p:cNvSpPr txBox="1"/>
          <p:nvPr/>
        </p:nvSpPr>
        <p:spPr>
          <a:xfrm>
            <a:off x="862667" y="2737904"/>
            <a:ext cx="524459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Sabuhi Shahmursoy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295512" y="1570648"/>
            <a:ext cx="17696977" cy="687368"/>
          </a:xfrm>
          <a:prstGeom prst="rect">
            <a:avLst/>
          </a:prstGeom>
        </p:spPr>
        <p:txBody>
          <a:bodyPr lIns="0" tIns="0" rIns="0" bIns="0" rtlCol="0" anchor="t">
            <a:spAutoFit/>
          </a:bodyPr>
          <a:lstStyle/>
          <a:p>
            <a:pPr algn="l">
              <a:lnSpc>
                <a:spcPts val="6020"/>
              </a:lnSpc>
            </a:pPr>
            <a:r>
              <a:rPr lang="en-US" sz="4300" b="1">
                <a:solidFill>
                  <a:srgbClr val="1D3A00"/>
                </a:solidFill>
                <a:latin typeface="The Seasons Bold"/>
                <a:ea typeface="The Seasons Bold"/>
                <a:cs typeface="The Seasons Bold"/>
                <a:sym typeface="The Seasons Bold"/>
              </a:rPr>
              <a:t>Theme 3 : Concerns over AI’s Reliability and Authenticity of Information</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12</a:t>
            </a:r>
          </a:p>
        </p:txBody>
      </p:sp>
      <p:grpSp>
        <p:nvGrpSpPr>
          <p:cNvPr id="11" name="Group 11"/>
          <p:cNvGrpSpPr/>
          <p:nvPr/>
        </p:nvGrpSpPr>
        <p:grpSpPr>
          <a:xfrm>
            <a:off x="4240098" y="2720284"/>
            <a:ext cx="8204225" cy="1032135"/>
            <a:chOff x="0" y="0"/>
            <a:chExt cx="2160783" cy="271838"/>
          </a:xfrm>
        </p:grpSpPr>
        <p:sp>
          <p:nvSpPr>
            <p:cNvPr id="12" name="Freeform 12"/>
            <p:cNvSpPr/>
            <p:nvPr/>
          </p:nvSpPr>
          <p:spPr>
            <a:xfrm>
              <a:off x="0" y="0"/>
              <a:ext cx="2160783" cy="271838"/>
            </a:xfrm>
            <a:custGeom>
              <a:avLst/>
              <a:gdLst/>
              <a:ahLst/>
              <a:cxnLst/>
              <a:rect l="l" t="t" r="r" b="b"/>
              <a:pathLst>
                <a:path w="2160783" h="271838">
                  <a:moveTo>
                    <a:pt x="0" y="0"/>
                  </a:moveTo>
                  <a:lnTo>
                    <a:pt x="2160783" y="0"/>
                  </a:lnTo>
                  <a:lnTo>
                    <a:pt x="2160783" y="271838"/>
                  </a:lnTo>
                  <a:lnTo>
                    <a:pt x="0" y="271838"/>
                  </a:lnTo>
                  <a:close/>
                </a:path>
              </a:pathLst>
            </a:custGeom>
            <a:solidFill>
              <a:srgbClr val="364735"/>
            </a:solidFill>
          </p:spPr>
          <p:txBody>
            <a:bodyPr/>
            <a:lstStyle/>
            <a:p>
              <a:endParaRPr lang="en-US"/>
            </a:p>
          </p:txBody>
        </p:sp>
        <p:sp>
          <p:nvSpPr>
            <p:cNvPr id="13" name="TextBox 13"/>
            <p:cNvSpPr txBox="1"/>
            <p:nvPr/>
          </p:nvSpPr>
          <p:spPr>
            <a:xfrm>
              <a:off x="0" y="-38100"/>
              <a:ext cx="2160783" cy="309938"/>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4333258" y="4025622"/>
            <a:ext cx="7935393" cy="26320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•“Another problem of AI is the authenticity of the information. Sometimes AI can give us wrong information, facts. If a person is not expert of his field, he will rely on the answer of AI, because he does not know what is true one.’’</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15" name="TextBox 15"/>
          <p:cNvSpPr txBox="1"/>
          <p:nvPr/>
        </p:nvSpPr>
        <p:spPr>
          <a:xfrm>
            <a:off x="6438294" y="2880606"/>
            <a:ext cx="5598405"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 Javid Gadir</a:t>
            </a:r>
          </a:p>
        </p:txBody>
      </p:sp>
      <p:grpSp>
        <p:nvGrpSpPr>
          <p:cNvPr id="16" name="Group 16"/>
          <p:cNvGrpSpPr/>
          <p:nvPr/>
        </p:nvGrpSpPr>
        <p:grpSpPr>
          <a:xfrm>
            <a:off x="503277" y="6814190"/>
            <a:ext cx="5521043" cy="855610"/>
            <a:chOff x="0" y="0"/>
            <a:chExt cx="1454102" cy="225346"/>
          </a:xfrm>
        </p:grpSpPr>
        <p:sp>
          <p:nvSpPr>
            <p:cNvPr id="17" name="Freeform 17"/>
            <p:cNvSpPr/>
            <p:nvPr/>
          </p:nvSpPr>
          <p:spPr>
            <a:xfrm>
              <a:off x="0" y="0"/>
              <a:ext cx="1454102" cy="225346"/>
            </a:xfrm>
            <a:custGeom>
              <a:avLst/>
              <a:gdLst/>
              <a:ahLst/>
              <a:cxnLst/>
              <a:rect l="l" t="t" r="r" b="b"/>
              <a:pathLst>
                <a:path w="1454102" h="225346">
                  <a:moveTo>
                    <a:pt x="0" y="0"/>
                  </a:moveTo>
                  <a:lnTo>
                    <a:pt x="1454102" y="0"/>
                  </a:lnTo>
                  <a:lnTo>
                    <a:pt x="1454102" y="225346"/>
                  </a:lnTo>
                  <a:lnTo>
                    <a:pt x="0" y="225346"/>
                  </a:lnTo>
                  <a:close/>
                </a:path>
              </a:pathLst>
            </a:custGeom>
            <a:solidFill>
              <a:srgbClr val="364735"/>
            </a:solidFill>
          </p:spPr>
          <p:txBody>
            <a:bodyPr/>
            <a:lstStyle/>
            <a:p>
              <a:endParaRPr lang="en-US"/>
            </a:p>
          </p:txBody>
        </p:sp>
        <p:sp>
          <p:nvSpPr>
            <p:cNvPr id="18" name="TextBox 18"/>
            <p:cNvSpPr txBox="1"/>
            <p:nvPr/>
          </p:nvSpPr>
          <p:spPr>
            <a:xfrm>
              <a:off x="0" y="-38100"/>
              <a:ext cx="1454102" cy="263446"/>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675650" y="7804640"/>
            <a:ext cx="7666560" cy="219392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•“Sometimes people may reference fabricated sources generated by AI. As an expert, upon investigating such sources, I have found that they often do not exist.”</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20" name="TextBox 20"/>
          <p:cNvSpPr txBox="1"/>
          <p:nvPr/>
        </p:nvSpPr>
        <p:spPr>
          <a:xfrm>
            <a:off x="1232891" y="6936785"/>
            <a:ext cx="40618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Hikmat Guliyev</a:t>
            </a:r>
          </a:p>
        </p:txBody>
      </p:sp>
      <p:sp>
        <p:nvSpPr>
          <p:cNvPr id="21" name="TextBox 21"/>
          <p:cNvSpPr txBox="1"/>
          <p:nvPr/>
        </p:nvSpPr>
        <p:spPr>
          <a:xfrm>
            <a:off x="9592740" y="8055465"/>
            <a:ext cx="7666560" cy="8794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•“I can’t call it unsuccessful, but we lose authenticity when we use AI to create texts.”</a:t>
            </a:r>
          </a:p>
        </p:txBody>
      </p:sp>
      <p:grpSp>
        <p:nvGrpSpPr>
          <p:cNvPr id="22" name="Group 22"/>
          <p:cNvGrpSpPr/>
          <p:nvPr/>
        </p:nvGrpSpPr>
        <p:grpSpPr>
          <a:xfrm>
            <a:off x="9370162" y="6834105"/>
            <a:ext cx="4909981" cy="945134"/>
            <a:chOff x="0" y="0"/>
            <a:chExt cx="1293164" cy="248924"/>
          </a:xfrm>
        </p:grpSpPr>
        <p:sp>
          <p:nvSpPr>
            <p:cNvPr id="23" name="Freeform 23"/>
            <p:cNvSpPr/>
            <p:nvPr/>
          </p:nvSpPr>
          <p:spPr>
            <a:xfrm>
              <a:off x="0" y="0"/>
              <a:ext cx="1293164" cy="248924"/>
            </a:xfrm>
            <a:custGeom>
              <a:avLst/>
              <a:gdLst/>
              <a:ahLst/>
              <a:cxnLst/>
              <a:rect l="l" t="t" r="r" b="b"/>
              <a:pathLst>
                <a:path w="1293164" h="248924">
                  <a:moveTo>
                    <a:pt x="0" y="0"/>
                  </a:moveTo>
                  <a:lnTo>
                    <a:pt x="1293164" y="0"/>
                  </a:lnTo>
                  <a:lnTo>
                    <a:pt x="1293164" y="248924"/>
                  </a:lnTo>
                  <a:lnTo>
                    <a:pt x="0" y="248924"/>
                  </a:lnTo>
                  <a:close/>
                </a:path>
              </a:pathLst>
            </a:custGeom>
            <a:solidFill>
              <a:srgbClr val="364735"/>
            </a:solidFill>
          </p:spPr>
          <p:txBody>
            <a:bodyPr/>
            <a:lstStyle/>
            <a:p>
              <a:endParaRPr lang="en-US"/>
            </a:p>
          </p:txBody>
        </p:sp>
        <p:sp>
          <p:nvSpPr>
            <p:cNvPr id="24" name="TextBox 24"/>
            <p:cNvSpPr txBox="1"/>
            <p:nvPr/>
          </p:nvSpPr>
          <p:spPr>
            <a:xfrm>
              <a:off x="0" y="-104775"/>
              <a:ext cx="1293164"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Ayan Etibar</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0530" y="1391582"/>
            <a:ext cx="14120848" cy="709168"/>
          </a:xfrm>
          <a:prstGeom prst="rect">
            <a:avLst/>
          </a:prstGeom>
        </p:spPr>
        <p:txBody>
          <a:bodyPr lIns="0" tIns="0" rIns="0" bIns="0" rtlCol="0" anchor="t">
            <a:spAutoFit/>
          </a:bodyPr>
          <a:lstStyle/>
          <a:p>
            <a:pPr algn="l">
              <a:lnSpc>
                <a:spcPts val="6160"/>
              </a:lnSpc>
            </a:pPr>
            <a:r>
              <a:rPr lang="en-US" sz="4400" b="1" dirty="0">
                <a:solidFill>
                  <a:srgbClr val="1D3A00"/>
                </a:solidFill>
                <a:latin typeface="The Seasons Bold"/>
                <a:ea typeface="The Seasons Bold"/>
                <a:cs typeface="The Seasons Bold"/>
                <a:sym typeface="The Seasons Bold"/>
              </a:rPr>
              <a:t>Theme 4:</a:t>
            </a:r>
            <a:r>
              <a:rPr lang="az-Latn-AZ" sz="4400" b="1" dirty="0">
                <a:solidFill>
                  <a:srgbClr val="1D3A00"/>
                </a:solidFill>
                <a:latin typeface="The Seasons Bold"/>
                <a:ea typeface="The Seasons Bold"/>
                <a:cs typeface="The Seasons Bold"/>
                <a:sym typeface="The Seasons Bold"/>
              </a:rPr>
              <a:t> </a:t>
            </a:r>
            <a:r>
              <a:rPr lang="en-US" sz="4400" b="1" dirty="0">
                <a:solidFill>
                  <a:srgbClr val="1D3A00"/>
                </a:solidFill>
                <a:latin typeface="The Seasons Bold"/>
                <a:ea typeface="The Seasons Bold"/>
                <a:cs typeface="The Seasons Bold"/>
                <a:sym typeface="The Seasons Bold"/>
              </a:rPr>
              <a:t>Lack of human creativity in AI generated texts</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12</a:t>
            </a:r>
          </a:p>
        </p:txBody>
      </p:sp>
      <p:grpSp>
        <p:nvGrpSpPr>
          <p:cNvPr id="11" name="Group 11"/>
          <p:cNvGrpSpPr/>
          <p:nvPr/>
        </p:nvGrpSpPr>
        <p:grpSpPr>
          <a:xfrm>
            <a:off x="254657" y="2549169"/>
            <a:ext cx="4320673" cy="855610"/>
            <a:chOff x="0" y="0"/>
            <a:chExt cx="1137955" cy="225346"/>
          </a:xfrm>
        </p:grpSpPr>
        <p:sp>
          <p:nvSpPr>
            <p:cNvPr id="12" name="Freeform 12"/>
            <p:cNvSpPr/>
            <p:nvPr/>
          </p:nvSpPr>
          <p:spPr>
            <a:xfrm>
              <a:off x="0" y="0"/>
              <a:ext cx="1137955" cy="225346"/>
            </a:xfrm>
            <a:custGeom>
              <a:avLst/>
              <a:gdLst/>
              <a:ahLst/>
              <a:cxnLst/>
              <a:rect l="l" t="t" r="r" b="b"/>
              <a:pathLst>
                <a:path w="1137955" h="225346">
                  <a:moveTo>
                    <a:pt x="0" y="0"/>
                  </a:moveTo>
                  <a:lnTo>
                    <a:pt x="1137955" y="0"/>
                  </a:lnTo>
                  <a:lnTo>
                    <a:pt x="1137955" y="225346"/>
                  </a:lnTo>
                  <a:lnTo>
                    <a:pt x="0" y="225346"/>
                  </a:lnTo>
                  <a:close/>
                </a:path>
              </a:pathLst>
            </a:custGeom>
            <a:solidFill>
              <a:srgbClr val="364735"/>
            </a:solidFill>
          </p:spPr>
          <p:txBody>
            <a:bodyPr/>
            <a:lstStyle/>
            <a:p>
              <a:endParaRPr lang="en-US"/>
            </a:p>
          </p:txBody>
        </p:sp>
        <p:sp>
          <p:nvSpPr>
            <p:cNvPr id="13" name="TextBox 13"/>
            <p:cNvSpPr txBox="1"/>
            <p:nvPr/>
          </p:nvSpPr>
          <p:spPr>
            <a:xfrm>
              <a:off x="0" y="-38100"/>
              <a:ext cx="1137955" cy="263446"/>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254657" y="3757829"/>
            <a:ext cx="8889343" cy="35083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•“Despite having access to large language databases, AI lacks the creative intuition to write spontaneous, moment-driven stories or deliver unexpected literary endings. It also struggles with selecting appropriate titles and lacks effective editing capabilities. Human stories often emerge from instinct or fleeting experience—qualities absent in algorithmic writing.”</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15" name="TextBox 15"/>
          <p:cNvSpPr txBox="1"/>
          <p:nvPr/>
        </p:nvSpPr>
        <p:spPr>
          <a:xfrm>
            <a:off x="405813" y="2651848"/>
            <a:ext cx="41695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 Ulvi Babasoy</a:t>
            </a:r>
          </a:p>
        </p:txBody>
      </p:sp>
      <p:grpSp>
        <p:nvGrpSpPr>
          <p:cNvPr id="16" name="Group 16"/>
          <p:cNvGrpSpPr/>
          <p:nvPr/>
        </p:nvGrpSpPr>
        <p:grpSpPr>
          <a:xfrm>
            <a:off x="129428" y="7477575"/>
            <a:ext cx="4320673" cy="855610"/>
            <a:chOff x="0" y="0"/>
            <a:chExt cx="1137955" cy="225346"/>
          </a:xfrm>
        </p:grpSpPr>
        <p:sp>
          <p:nvSpPr>
            <p:cNvPr id="17" name="Freeform 17"/>
            <p:cNvSpPr/>
            <p:nvPr/>
          </p:nvSpPr>
          <p:spPr>
            <a:xfrm>
              <a:off x="0" y="0"/>
              <a:ext cx="1137955" cy="225346"/>
            </a:xfrm>
            <a:custGeom>
              <a:avLst/>
              <a:gdLst/>
              <a:ahLst/>
              <a:cxnLst/>
              <a:rect l="l" t="t" r="r" b="b"/>
              <a:pathLst>
                <a:path w="1137955" h="225346">
                  <a:moveTo>
                    <a:pt x="0" y="0"/>
                  </a:moveTo>
                  <a:lnTo>
                    <a:pt x="1137955" y="0"/>
                  </a:lnTo>
                  <a:lnTo>
                    <a:pt x="1137955" y="225346"/>
                  </a:lnTo>
                  <a:lnTo>
                    <a:pt x="0" y="225346"/>
                  </a:lnTo>
                  <a:close/>
                </a:path>
              </a:pathLst>
            </a:custGeom>
            <a:solidFill>
              <a:srgbClr val="364735"/>
            </a:solidFill>
          </p:spPr>
          <p:txBody>
            <a:bodyPr/>
            <a:lstStyle/>
            <a:p>
              <a:endParaRPr lang="en-US"/>
            </a:p>
          </p:txBody>
        </p:sp>
        <p:sp>
          <p:nvSpPr>
            <p:cNvPr id="18" name="TextBox 18"/>
            <p:cNvSpPr txBox="1"/>
            <p:nvPr/>
          </p:nvSpPr>
          <p:spPr>
            <a:xfrm>
              <a:off x="0" y="-38100"/>
              <a:ext cx="1137955" cy="263446"/>
            </a:xfrm>
            <a:prstGeom prst="rect">
              <a:avLst/>
            </a:prstGeom>
          </p:spPr>
          <p:txBody>
            <a:bodyPr lIns="50800" tIns="50800" rIns="50800" bIns="50800" rtlCol="0" anchor="ctr"/>
            <a:lstStyle/>
            <a:p>
              <a:pPr algn="ctr">
                <a:lnSpc>
                  <a:spcPts val="2659"/>
                </a:lnSpc>
                <a:spcBef>
                  <a:spcPct val="0"/>
                </a:spcBef>
              </a:pPr>
              <a:endParaRPr/>
            </a:p>
          </p:txBody>
        </p:sp>
      </p:grpSp>
      <p:sp>
        <p:nvSpPr>
          <p:cNvPr id="19" name="TextBox 19"/>
          <p:cNvSpPr txBox="1"/>
          <p:nvPr/>
        </p:nvSpPr>
        <p:spPr>
          <a:xfrm>
            <a:off x="254657" y="8476060"/>
            <a:ext cx="7666560" cy="17557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•“While artificial intelligence can produce encyclopedic content, it cannot create true works of art”. </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20" name="TextBox 20"/>
          <p:cNvSpPr txBox="1"/>
          <p:nvPr/>
        </p:nvSpPr>
        <p:spPr>
          <a:xfrm>
            <a:off x="357965" y="7514852"/>
            <a:ext cx="40618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Dilbar Zeynalova</a:t>
            </a:r>
          </a:p>
        </p:txBody>
      </p:sp>
      <p:sp>
        <p:nvSpPr>
          <p:cNvPr id="21" name="TextBox 21"/>
          <p:cNvSpPr txBox="1"/>
          <p:nvPr/>
        </p:nvSpPr>
        <p:spPr>
          <a:xfrm>
            <a:off x="10218316" y="3846728"/>
            <a:ext cx="7666560" cy="26320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•“I think AI imitates perfectly. Not only the style of the text, but also feelings, human emotions, language etc. there are emotional levels, and imitation in these texts as well. But these texts are based on informativeness, not creativity.” </a:t>
            </a:r>
          </a:p>
          <a:p>
            <a:pPr algn="l">
              <a:lnSpc>
                <a:spcPts val="3499"/>
              </a:lnSpc>
            </a:pPr>
            <a:endParaRPr lang="en-US" sz="2499" i="1">
              <a:solidFill>
                <a:srgbClr val="364735"/>
              </a:solidFill>
              <a:latin typeface="Poppins Italics"/>
              <a:ea typeface="Poppins Italics"/>
              <a:cs typeface="Poppins Italics"/>
              <a:sym typeface="Poppins Italics"/>
            </a:endParaRPr>
          </a:p>
        </p:txBody>
      </p:sp>
      <p:sp>
        <p:nvSpPr>
          <p:cNvPr id="22" name="TextBox 22"/>
          <p:cNvSpPr txBox="1"/>
          <p:nvPr/>
        </p:nvSpPr>
        <p:spPr>
          <a:xfrm>
            <a:off x="10352301" y="8476060"/>
            <a:ext cx="6906999" cy="1755775"/>
          </a:xfrm>
          <a:prstGeom prst="rect">
            <a:avLst/>
          </a:prstGeom>
        </p:spPr>
        <p:txBody>
          <a:bodyPr lIns="0" tIns="0" rIns="0" bIns="0" rtlCol="0" anchor="t">
            <a:spAutoFit/>
          </a:bodyPr>
          <a:lstStyle/>
          <a:p>
            <a:pPr algn="l">
              <a:lnSpc>
                <a:spcPts val="3499"/>
              </a:lnSpc>
            </a:pPr>
            <a:r>
              <a:rPr lang="en-US" sz="2499" i="1">
                <a:solidFill>
                  <a:srgbClr val="364735"/>
                </a:solidFill>
                <a:latin typeface="Poppins Italics"/>
                <a:ea typeface="Poppins Italics"/>
                <a:cs typeface="Poppins Italics"/>
                <a:sym typeface="Poppins Italics"/>
              </a:rPr>
              <a:t>•“Antov Chekhov’s stories are born from moments. They start suddenly. AI cannot reproduce such narratives."  </a:t>
            </a:r>
          </a:p>
          <a:p>
            <a:pPr algn="l">
              <a:lnSpc>
                <a:spcPts val="3499"/>
              </a:lnSpc>
            </a:pPr>
            <a:endParaRPr lang="en-US" sz="2499" i="1">
              <a:solidFill>
                <a:srgbClr val="364735"/>
              </a:solidFill>
              <a:latin typeface="Poppins Italics"/>
              <a:ea typeface="Poppins Italics"/>
              <a:cs typeface="Poppins Italics"/>
              <a:sym typeface="Poppins Italics"/>
            </a:endParaRPr>
          </a:p>
        </p:txBody>
      </p:sp>
      <p:grpSp>
        <p:nvGrpSpPr>
          <p:cNvPr id="23" name="Group 23"/>
          <p:cNvGrpSpPr/>
          <p:nvPr/>
        </p:nvGrpSpPr>
        <p:grpSpPr>
          <a:xfrm>
            <a:off x="10218316" y="2549169"/>
            <a:ext cx="5460808" cy="945134"/>
            <a:chOff x="0" y="0"/>
            <a:chExt cx="1438237" cy="248924"/>
          </a:xfrm>
        </p:grpSpPr>
        <p:sp>
          <p:nvSpPr>
            <p:cNvPr id="24" name="Freeform 24"/>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25" name="TextBox 25"/>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u="none" strike="noStrike">
                  <a:solidFill>
                    <a:srgbClr val="FFFFFF"/>
                  </a:solidFill>
                  <a:latin typeface="Poppins Bold"/>
                  <a:ea typeface="Poppins Bold"/>
                  <a:cs typeface="Poppins Bold"/>
                  <a:sym typeface="Poppins Bold"/>
                </a:rPr>
                <a:t>Sabuhi Shahmursoy</a:t>
              </a:r>
            </a:p>
          </p:txBody>
        </p:sp>
      </p:grpSp>
      <p:grpSp>
        <p:nvGrpSpPr>
          <p:cNvPr id="26" name="Group 26"/>
          <p:cNvGrpSpPr/>
          <p:nvPr/>
        </p:nvGrpSpPr>
        <p:grpSpPr>
          <a:xfrm>
            <a:off x="10114105" y="7388051"/>
            <a:ext cx="4281716" cy="945134"/>
            <a:chOff x="0" y="0"/>
            <a:chExt cx="1127695" cy="248924"/>
          </a:xfrm>
        </p:grpSpPr>
        <p:sp>
          <p:nvSpPr>
            <p:cNvPr id="27" name="Freeform 27"/>
            <p:cNvSpPr/>
            <p:nvPr/>
          </p:nvSpPr>
          <p:spPr>
            <a:xfrm>
              <a:off x="0" y="0"/>
              <a:ext cx="1127695" cy="248924"/>
            </a:xfrm>
            <a:custGeom>
              <a:avLst/>
              <a:gdLst/>
              <a:ahLst/>
              <a:cxnLst/>
              <a:rect l="l" t="t" r="r" b="b"/>
              <a:pathLst>
                <a:path w="1127695" h="248924">
                  <a:moveTo>
                    <a:pt x="0" y="0"/>
                  </a:moveTo>
                  <a:lnTo>
                    <a:pt x="1127695" y="0"/>
                  </a:lnTo>
                  <a:lnTo>
                    <a:pt x="1127695" y="248924"/>
                  </a:lnTo>
                  <a:lnTo>
                    <a:pt x="0" y="248924"/>
                  </a:lnTo>
                  <a:close/>
                </a:path>
              </a:pathLst>
            </a:custGeom>
            <a:solidFill>
              <a:srgbClr val="364735"/>
            </a:solidFill>
          </p:spPr>
          <p:txBody>
            <a:bodyPr/>
            <a:lstStyle/>
            <a:p>
              <a:endParaRPr lang="en-US"/>
            </a:p>
          </p:txBody>
        </p:sp>
        <p:sp>
          <p:nvSpPr>
            <p:cNvPr id="28" name="TextBox 28"/>
            <p:cNvSpPr txBox="1"/>
            <p:nvPr/>
          </p:nvSpPr>
          <p:spPr>
            <a:xfrm>
              <a:off x="0" y="-104775"/>
              <a:ext cx="1127695"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344741" y="1882859"/>
            <a:ext cx="14120848" cy="709168"/>
          </a:xfrm>
          <a:prstGeom prst="rect">
            <a:avLst/>
          </a:prstGeom>
        </p:spPr>
        <p:txBody>
          <a:bodyPr lIns="0" tIns="0" rIns="0" bIns="0" rtlCol="0" anchor="t">
            <a:spAutoFit/>
          </a:bodyPr>
          <a:lstStyle/>
          <a:p>
            <a:pPr algn="l">
              <a:lnSpc>
                <a:spcPts val="6160"/>
              </a:lnSpc>
            </a:pPr>
            <a:r>
              <a:rPr lang="en-US" sz="4400" b="1" dirty="0">
                <a:solidFill>
                  <a:srgbClr val="1D3A00"/>
                </a:solidFill>
                <a:latin typeface="The Seasons Bold"/>
                <a:ea typeface="The Seasons Bold"/>
                <a:cs typeface="The Seasons Bold"/>
                <a:sym typeface="The Seasons Bold"/>
              </a:rPr>
              <a:t>Theme 4: Lack of human creativity in AI generated texts</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13</a:t>
            </a:r>
          </a:p>
        </p:txBody>
      </p:sp>
      <p:grpSp>
        <p:nvGrpSpPr>
          <p:cNvPr id="11" name="Group 11"/>
          <p:cNvGrpSpPr/>
          <p:nvPr/>
        </p:nvGrpSpPr>
        <p:grpSpPr>
          <a:xfrm>
            <a:off x="281434" y="4079090"/>
            <a:ext cx="5344518" cy="785000"/>
            <a:chOff x="0" y="0"/>
            <a:chExt cx="1407610" cy="206749"/>
          </a:xfrm>
        </p:grpSpPr>
        <p:sp>
          <p:nvSpPr>
            <p:cNvPr id="12" name="Freeform 12"/>
            <p:cNvSpPr/>
            <p:nvPr/>
          </p:nvSpPr>
          <p:spPr>
            <a:xfrm>
              <a:off x="0" y="0"/>
              <a:ext cx="1407610" cy="206749"/>
            </a:xfrm>
            <a:custGeom>
              <a:avLst/>
              <a:gdLst/>
              <a:ahLst/>
              <a:cxnLst/>
              <a:rect l="l" t="t" r="r" b="b"/>
              <a:pathLst>
                <a:path w="1407610" h="206749">
                  <a:moveTo>
                    <a:pt x="0" y="0"/>
                  </a:moveTo>
                  <a:lnTo>
                    <a:pt x="1407610" y="0"/>
                  </a:lnTo>
                  <a:lnTo>
                    <a:pt x="1407610" y="206749"/>
                  </a:lnTo>
                  <a:lnTo>
                    <a:pt x="0" y="206749"/>
                  </a:lnTo>
                  <a:close/>
                </a:path>
              </a:pathLst>
            </a:custGeom>
            <a:solidFill>
              <a:srgbClr val="364735"/>
            </a:solidFill>
          </p:spPr>
          <p:txBody>
            <a:bodyPr/>
            <a:lstStyle/>
            <a:p>
              <a:endParaRPr lang="en-US"/>
            </a:p>
          </p:txBody>
        </p:sp>
        <p:sp>
          <p:nvSpPr>
            <p:cNvPr id="13" name="TextBox 13"/>
            <p:cNvSpPr txBox="1"/>
            <p:nvPr/>
          </p:nvSpPr>
          <p:spPr>
            <a:xfrm>
              <a:off x="0" y="-38100"/>
              <a:ext cx="1407610" cy="244849"/>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400120" y="5683239"/>
            <a:ext cx="8889343" cy="2865120"/>
          </a:xfrm>
          <a:prstGeom prst="rect">
            <a:avLst/>
          </a:prstGeom>
        </p:spPr>
        <p:txBody>
          <a:bodyPr lIns="0" tIns="0" rIns="0" bIns="0" rtlCol="0" anchor="t">
            <a:spAutoFit/>
          </a:bodyPr>
          <a:lstStyle/>
          <a:p>
            <a:pPr algn="l">
              <a:lnSpc>
                <a:spcPts val="3779"/>
              </a:lnSpc>
            </a:pPr>
            <a:r>
              <a:rPr lang="en-US" sz="2699" i="1">
                <a:solidFill>
                  <a:srgbClr val="364735"/>
                </a:solidFill>
                <a:latin typeface="Poppins Italics"/>
                <a:ea typeface="Poppins Italics"/>
                <a:cs typeface="Poppins Italics"/>
                <a:sym typeface="Poppins Italics"/>
              </a:rPr>
              <a:t>•“This is because texts created by AI can be easily identified as such, since they can be accessed and used by many people. Therefore, a text generated by artificial intelligence runs a higher risk of being considered plagiarized.” </a:t>
            </a:r>
          </a:p>
          <a:p>
            <a:pPr algn="l">
              <a:lnSpc>
                <a:spcPts val="3779"/>
              </a:lnSpc>
            </a:pPr>
            <a:endParaRPr lang="en-US" sz="2699" i="1">
              <a:solidFill>
                <a:srgbClr val="364735"/>
              </a:solidFill>
              <a:latin typeface="Poppins Italics"/>
              <a:ea typeface="Poppins Italics"/>
              <a:cs typeface="Poppins Italics"/>
              <a:sym typeface="Poppins Italics"/>
            </a:endParaRPr>
          </a:p>
        </p:txBody>
      </p:sp>
      <p:sp>
        <p:nvSpPr>
          <p:cNvPr id="15" name="TextBox 15"/>
          <p:cNvSpPr txBox="1"/>
          <p:nvPr/>
        </p:nvSpPr>
        <p:spPr>
          <a:xfrm>
            <a:off x="1028700" y="4035933"/>
            <a:ext cx="41695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Dilbar Zeynalova</a:t>
            </a:r>
          </a:p>
        </p:txBody>
      </p:sp>
      <p:sp>
        <p:nvSpPr>
          <p:cNvPr id="16" name="TextBox 16"/>
          <p:cNvSpPr txBox="1"/>
          <p:nvPr/>
        </p:nvSpPr>
        <p:spPr>
          <a:xfrm>
            <a:off x="10338583" y="5683239"/>
            <a:ext cx="7011523" cy="2388870"/>
          </a:xfrm>
          <a:prstGeom prst="rect">
            <a:avLst/>
          </a:prstGeom>
        </p:spPr>
        <p:txBody>
          <a:bodyPr lIns="0" tIns="0" rIns="0" bIns="0" rtlCol="0" anchor="t">
            <a:spAutoFit/>
          </a:bodyPr>
          <a:lstStyle/>
          <a:p>
            <a:pPr algn="l">
              <a:lnSpc>
                <a:spcPts val="3779"/>
              </a:lnSpc>
            </a:pPr>
            <a:r>
              <a:rPr lang="en-US" sz="2699" i="1">
                <a:solidFill>
                  <a:srgbClr val="364735"/>
                </a:solidFill>
                <a:latin typeface="Poppins Italics"/>
                <a:ea typeface="Poppins Italics"/>
                <a:cs typeface="Poppins Italics"/>
                <a:sym typeface="Poppins Italics"/>
              </a:rPr>
              <a:t>•“AI can create a good story. Because it uses all data available on the web. But these sources are created by humans. AI just analyses this information.”</a:t>
            </a:r>
          </a:p>
          <a:p>
            <a:pPr algn="l">
              <a:lnSpc>
                <a:spcPts val="3779"/>
              </a:lnSpc>
            </a:pPr>
            <a:endParaRPr lang="en-US" sz="2699" i="1">
              <a:solidFill>
                <a:srgbClr val="364735"/>
              </a:solidFill>
              <a:latin typeface="Poppins Italics"/>
              <a:ea typeface="Poppins Italics"/>
              <a:cs typeface="Poppins Italics"/>
              <a:sym typeface="Poppins Italics"/>
            </a:endParaRPr>
          </a:p>
        </p:txBody>
      </p:sp>
      <p:grpSp>
        <p:nvGrpSpPr>
          <p:cNvPr id="17" name="Group 17"/>
          <p:cNvGrpSpPr/>
          <p:nvPr/>
        </p:nvGrpSpPr>
        <p:grpSpPr>
          <a:xfrm>
            <a:off x="10004781" y="4198366"/>
            <a:ext cx="6175393" cy="945134"/>
            <a:chOff x="0" y="0"/>
            <a:chExt cx="1626441" cy="248924"/>
          </a:xfrm>
        </p:grpSpPr>
        <p:sp>
          <p:nvSpPr>
            <p:cNvPr id="18" name="Freeform 18"/>
            <p:cNvSpPr/>
            <p:nvPr/>
          </p:nvSpPr>
          <p:spPr>
            <a:xfrm>
              <a:off x="0" y="0"/>
              <a:ext cx="1626441" cy="248924"/>
            </a:xfrm>
            <a:custGeom>
              <a:avLst/>
              <a:gdLst/>
              <a:ahLst/>
              <a:cxnLst/>
              <a:rect l="l" t="t" r="r" b="b"/>
              <a:pathLst>
                <a:path w="1626441" h="248924">
                  <a:moveTo>
                    <a:pt x="0" y="0"/>
                  </a:moveTo>
                  <a:lnTo>
                    <a:pt x="1626441" y="0"/>
                  </a:lnTo>
                  <a:lnTo>
                    <a:pt x="1626441" y="248924"/>
                  </a:lnTo>
                  <a:lnTo>
                    <a:pt x="0" y="248924"/>
                  </a:lnTo>
                  <a:close/>
                </a:path>
              </a:pathLst>
            </a:custGeom>
            <a:solidFill>
              <a:srgbClr val="364735"/>
            </a:solidFill>
          </p:spPr>
          <p:txBody>
            <a:bodyPr/>
            <a:lstStyle/>
            <a:p>
              <a:endParaRPr lang="en-US"/>
            </a:p>
          </p:txBody>
        </p:sp>
        <p:sp>
          <p:nvSpPr>
            <p:cNvPr id="19" name="TextBox 19"/>
            <p:cNvSpPr txBox="1"/>
            <p:nvPr/>
          </p:nvSpPr>
          <p:spPr>
            <a:xfrm>
              <a:off x="0" y="-104775"/>
              <a:ext cx="1626441"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 J</a:t>
              </a:r>
              <a:r>
                <a:rPr lang="en-US" sz="3500" b="1" u="none" strike="noStrike">
                  <a:solidFill>
                    <a:srgbClr val="FFFFFF"/>
                  </a:solidFill>
                  <a:latin typeface="Poppins Bold"/>
                  <a:ea typeface="Poppins Bold"/>
                  <a:cs typeface="Poppins Bold"/>
                  <a:sym typeface="Poppins Bold"/>
                </a:rPr>
                <a:t>avid Gadir</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317837" y="1833216"/>
            <a:ext cx="17243514" cy="675185"/>
          </a:xfrm>
          <a:prstGeom prst="rect">
            <a:avLst/>
          </a:prstGeom>
        </p:spPr>
        <p:txBody>
          <a:bodyPr lIns="0" tIns="0" rIns="0" bIns="0" rtlCol="0" anchor="t">
            <a:spAutoFit/>
          </a:bodyPr>
          <a:lstStyle/>
          <a:p>
            <a:pPr algn="l">
              <a:lnSpc>
                <a:spcPts val="5880"/>
              </a:lnSpc>
            </a:pPr>
            <a:r>
              <a:rPr lang="en-US" sz="4200" b="1" dirty="0">
                <a:solidFill>
                  <a:srgbClr val="1D3A00"/>
                </a:solidFill>
                <a:latin typeface="The Seasons Bold"/>
                <a:ea typeface="The Seasons Bold"/>
                <a:cs typeface="The Seasons Bold"/>
                <a:sym typeface="The Seasons Bold"/>
              </a:rPr>
              <a:t>Theme 5: Ambiguity in defining gender of character in human vs AI texts</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14</a:t>
            </a:r>
          </a:p>
        </p:txBody>
      </p:sp>
      <p:sp>
        <p:nvSpPr>
          <p:cNvPr id="11" name="TextBox 11"/>
          <p:cNvSpPr txBox="1"/>
          <p:nvPr/>
        </p:nvSpPr>
        <p:spPr>
          <a:xfrm>
            <a:off x="4519878" y="4805620"/>
            <a:ext cx="11122338" cy="4470352"/>
          </a:xfrm>
          <a:prstGeom prst="rect">
            <a:avLst/>
          </a:prstGeom>
        </p:spPr>
        <p:txBody>
          <a:bodyPr lIns="0" tIns="0" rIns="0" bIns="0" rtlCol="0" anchor="t">
            <a:spAutoFit/>
          </a:bodyPr>
          <a:lstStyle/>
          <a:p>
            <a:pPr algn="l">
              <a:lnSpc>
                <a:spcPts val="5077"/>
              </a:lnSpc>
            </a:pPr>
            <a:r>
              <a:rPr lang="en-US" sz="3626" i="1">
                <a:solidFill>
                  <a:srgbClr val="364735"/>
                </a:solidFill>
                <a:latin typeface="Poppins Italics"/>
                <a:ea typeface="Poppins Italics"/>
                <a:cs typeface="Poppins Italics"/>
                <a:sym typeface="Poppins Italics"/>
              </a:rPr>
              <a:t>•“Some human generated texts can be read both from a male and female perspective. Authors sometimes create male and female characters naturally, sometimes unnaturally, sometimes consciously, sometimes unconsciously. This nuance is beyond AI’s capability.” </a:t>
            </a:r>
          </a:p>
        </p:txBody>
      </p:sp>
      <p:grpSp>
        <p:nvGrpSpPr>
          <p:cNvPr id="12" name="Group 12"/>
          <p:cNvGrpSpPr/>
          <p:nvPr/>
        </p:nvGrpSpPr>
        <p:grpSpPr>
          <a:xfrm>
            <a:off x="3994977" y="3401167"/>
            <a:ext cx="5460808" cy="945134"/>
            <a:chOff x="0" y="0"/>
            <a:chExt cx="1438237" cy="248924"/>
          </a:xfrm>
        </p:grpSpPr>
        <p:sp>
          <p:nvSpPr>
            <p:cNvPr id="13" name="Freeform 13"/>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4" name="TextBox 14"/>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t>
              </a:r>
              <a:r>
                <a:rPr lang="en-US" sz="3500" b="1" u="none" strike="noStrike">
                  <a:solidFill>
                    <a:srgbClr val="FFFFFF"/>
                  </a:solidFill>
                  <a:latin typeface="Poppins Bold"/>
                  <a:ea typeface="Poppins Bold"/>
                  <a:cs typeface="Poppins Bold"/>
                  <a:sym typeface="Poppins Bold"/>
                </a:rPr>
                <a:t>abasoy</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514383" y="3054207"/>
            <a:ext cx="11165705" cy="2718693"/>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Advantages of using AI in literary work </a:t>
            </a:r>
          </a:p>
        </p:txBody>
      </p:sp>
      <p:sp>
        <p:nvSpPr>
          <p:cNvPr id="6" name="TextBox 6"/>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7" name="TextBox 7"/>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15</a:t>
            </a:r>
          </a:p>
        </p:txBody>
      </p:sp>
      <p:grpSp>
        <p:nvGrpSpPr>
          <p:cNvPr id="8" name="Group 8"/>
          <p:cNvGrpSpPr/>
          <p:nvPr/>
        </p:nvGrpSpPr>
        <p:grpSpPr>
          <a:xfrm>
            <a:off x="1763602" y="3225657"/>
            <a:ext cx="1161448" cy="1027733"/>
            <a:chOff x="0" y="0"/>
            <a:chExt cx="305896" cy="270679"/>
          </a:xfrm>
        </p:grpSpPr>
        <p:sp>
          <p:nvSpPr>
            <p:cNvPr id="9" name="Freeform 9"/>
            <p:cNvSpPr/>
            <p:nvPr/>
          </p:nvSpPr>
          <p:spPr>
            <a:xfrm>
              <a:off x="0" y="0"/>
              <a:ext cx="305896" cy="270679"/>
            </a:xfrm>
            <a:custGeom>
              <a:avLst/>
              <a:gdLst/>
              <a:ahLst/>
              <a:cxnLst/>
              <a:rect l="l" t="t" r="r" b="b"/>
              <a:pathLst>
                <a:path w="305896" h="270679">
                  <a:moveTo>
                    <a:pt x="0" y="0"/>
                  </a:moveTo>
                  <a:lnTo>
                    <a:pt x="305896" y="0"/>
                  </a:lnTo>
                  <a:lnTo>
                    <a:pt x="305896" y="270679"/>
                  </a:lnTo>
                  <a:lnTo>
                    <a:pt x="0" y="270679"/>
                  </a:lnTo>
                  <a:close/>
                </a:path>
              </a:pathLst>
            </a:custGeom>
            <a:solidFill>
              <a:srgbClr val="364735"/>
            </a:solidFill>
          </p:spPr>
          <p:txBody>
            <a:bodyPr/>
            <a:lstStyle/>
            <a:p>
              <a:endParaRPr lang="en-US"/>
            </a:p>
          </p:txBody>
        </p:sp>
        <p:sp>
          <p:nvSpPr>
            <p:cNvPr id="10" name="TextBox 10"/>
            <p:cNvSpPr txBox="1"/>
            <p:nvPr/>
          </p:nvSpPr>
          <p:spPr>
            <a:xfrm>
              <a:off x="0" y="-38100"/>
              <a:ext cx="305896" cy="308779"/>
            </a:xfrm>
            <a:prstGeom prst="rect">
              <a:avLst/>
            </a:prstGeom>
          </p:spPr>
          <p:txBody>
            <a:bodyPr lIns="50800" tIns="50800" rIns="50800" bIns="50800" rtlCol="0" anchor="ctr"/>
            <a:lstStyle/>
            <a:p>
              <a:pPr algn="ctr">
                <a:lnSpc>
                  <a:spcPts val="2659"/>
                </a:lnSpc>
                <a:spcBef>
                  <a:spcPct val="0"/>
                </a:spcBef>
              </a:pPr>
              <a:endParaRPr/>
            </a:p>
          </p:txBody>
        </p:sp>
      </p:grpSp>
      <p:sp>
        <p:nvSpPr>
          <p:cNvPr id="11" name="TextBox 11"/>
          <p:cNvSpPr txBox="1"/>
          <p:nvPr/>
        </p:nvSpPr>
        <p:spPr>
          <a:xfrm>
            <a:off x="1846679" y="3272799"/>
            <a:ext cx="995295" cy="809625"/>
          </a:xfrm>
          <a:prstGeom prst="rect">
            <a:avLst/>
          </a:prstGeom>
        </p:spPr>
        <p:txBody>
          <a:bodyPr lIns="0" tIns="0" rIns="0" bIns="0" rtlCol="0" anchor="t">
            <a:spAutoFit/>
          </a:bodyPr>
          <a:lstStyle/>
          <a:p>
            <a:pPr algn="ctr">
              <a:lnSpc>
                <a:spcPts val="6299"/>
              </a:lnSpc>
            </a:pPr>
            <a:r>
              <a:rPr lang="en-US" sz="4500" b="1">
                <a:solidFill>
                  <a:srgbClr val="FFFFFF"/>
                </a:solidFill>
                <a:latin typeface="Poppins Bold"/>
                <a:ea typeface="Poppins Bold"/>
                <a:cs typeface="Poppins Bold"/>
                <a:sym typeface="Poppins Bold"/>
              </a:rPr>
              <a:t>02</a:t>
            </a:r>
          </a:p>
        </p:txBody>
      </p:sp>
      <p:grpSp>
        <p:nvGrpSpPr>
          <p:cNvPr id="12" name="Group 12"/>
          <p:cNvGrpSpPr/>
          <p:nvPr/>
        </p:nvGrpSpPr>
        <p:grpSpPr>
          <a:xfrm>
            <a:off x="2746963" y="8841055"/>
            <a:ext cx="15541037" cy="704503"/>
            <a:chOff x="0" y="0"/>
            <a:chExt cx="4093113" cy="185548"/>
          </a:xfrm>
        </p:grpSpPr>
        <p:sp>
          <p:nvSpPr>
            <p:cNvPr id="13" name="Freeform 13"/>
            <p:cNvSpPr/>
            <p:nvPr/>
          </p:nvSpPr>
          <p:spPr>
            <a:xfrm>
              <a:off x="0" y="0"/>
              <a:ext cx="4093113" cy="185548"/>
            </a:xfrm>
            <a:custGeom>
              <a:avLst/>
              <a:gdLst/>
              <a:ahLst/>
              <a:cxnLst/>
              <a:rect l="l" t="t" r="r" b="b"/>
              <a:pathLst>
                <a:path w="4093113" h="185548">
                  <a:moveTo>
                    <a:pt x="0" y="0"/>
                  </a:moveTo>
                  <a:lnTo>
                    <a:pt x="4093113" y="0"/>
                  </a:lnTo>
                  <a:lnTo>
                    <a:pt x="4093113" y="185548"/>
                  </a:lnTo>
                  <a:lnTo>
                    <a:pt x="0" y="185548"/>
                  </a:lnTo>
                  <a:close/>
                </a:path>
              </a:pathLst>
            </a:custGeom>
            <a:solidFill>
              <a:srgbClr val="364735"/>
            </a:solidFill>
          </p:spPr>
          <p:txBody>
            <a:bodyPr/>
            <a:lstStyle/>
            <a:p>
              <a:endParaRPr lang="en-US"/>
            </a:p>
          </p:txBody>
        </p:sp>
        <p:sp>
          <p:nvSpPr>
            <p:cNvPr id="14" name="TextBox 14"/>
            <p:cNvSpPr txBox="1"/>
            <p:nvPr/>
          </p:nvSpPr>
          <p:spPr>
            <a:xfrm>
              <a:off x="0" y="-38100"/>
              <a:ext cx="4093113"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15" name="Group 15"/>
          <p:cNvGrpSpPr/>
          <p:nvPr/>
        </p:nvGrpSpPr>
        <p:grpSpPr>
          <a:xfrm>
            <a:off x="0" y="8841055"/>
            <a:ext cx="1822452" cy="704503"/>
            <a:chOff x="0" y="0"/>
            <a:chExt cx="479987" cy="185548"/>
          </a:xfrm>
        </p:grpSpPr>
        <p:sp>
          <p:nvSpPr>
            <p:cNvPr id="16" name="Freeform 16"/>
            <p:cNvSpPr/>
            <p:nvPr/>
          </p:nvSpPr>
          <p:spPr>
            <a:xfrm>
              <a:off x="0" y="0"/>
              <a:ext cx="479987" cy="185548"/>
            </a:xfrm>
            <a:custGeom>
              <a:avLst/>
              <a:gdLst/>
              <a:ahLst/>
              <a:cxnLst/>
              <a:rect l="l" t="t" r="r" b="b"/>
              <a:pathLst>
                <a:path w="479987" h="185548">
                  <a:moveTo>
                    <a:pt x="0" y="0"/>
                  </a:moveTo>
                  <a:lnTo>
                    <a:pt x="479987" y="0"/>
                  </a:lnTo>
                  <a:lnTo>
                    <a:pt x="479987" y="185548"/>
                  </a:lnTo>
                  <a:lnTo>
                    <a:pt x="0" y="185548"/>
                  </a:lnTo>
                  <a:close/>
                </a:path>
              </a:pathLst>
            </a:custGeom>
            <a:solidFill>
              <a:srgbClr val="364735"/>
            </a:solidFill>
          </p:spPr>
          <p:txBody>
            <a:bodyPr/>
            <a:lstStyle/>
            <a:p>
              <a:endParaRPr lang="en-US"/>
            </a:p>
          </p:txBody>
        </p:sp>
        <p:sp>
          <p:nvSpPr>
            <p:cNvPr id="17" name="TextBox 17"/>
            <p:cNvSpPr txBox="1"/>
            <p:nvPr/>
          </p:nvSpPr>
          <p:spPr>
            <a:xfrm>
              <a:off x="0" y="-38100"/>
              <a:ext cx="479987" cy="223648"/>
            </a:xfrm>
            <a:prstGeom prst="rect">
              <a:avLst/>
            </a:prstGeom>
          </p:spPr>
          <p:txBody>
            <a:bodyPr lIns="50800" tIns="50800" rIns="50800" bIns="50800" rtlCol="0" anchor="ctr"/>
            <a:lstStyle/>
            <a:p>
              <a:pPr algn="ctr">
                <a:lnSpc>
                  <a:spcPts val="2659"/>
                </a:lnSpc>
                <a:spcBef>
                  <a:spcPct val="0"/>
                </a:spcBef>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0530" y="1870121"/>
            <a:ext cx="14120848" cy="675185"/>
          </a:xfrm>
          <a:prstGeom prst="rect">
            <a:avLst/>
          </a:prstGeom>
        </p:spPr>
        <p:txBody>
          <a:bodyPr lIns="0" tIns="0" rIns="0" bIns="0" rtlCol="0" anchor="t">
            <a:spAutoFit/>
          </a:bodyPr>
          <a:lstStyle/>
          <a:p>
            <a:pPr algn="ctr">
              <a:lnSpc>
                <a:spcPts val="5880"/>
              </a:lnSpc>
            </a:pPr>
            <a:r>
              <a:rPr lang="en-US" sz="4200" b="1" dirty="0">
                <a:solidFill>
                  <a:srgbClr val="1D3A00"/>
                </a:solidFill>
                <a:latin typeface="The Seasons Bold"/>
                <a:ea typeface="The Seasons Bold"/>
                <a:cs typeface="The Seasons Bold"/>
                <a:sym typeface="The Seasons Bold"/>
              </a:rPr>
              <a:t>Theme 6: AI as a Research and Information-Access Tool</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16</a:t>
            </a:r>
          </a:p>
        </p:txBody>
      </p:sp>
      <p:grpSp>
        <p:nvGrpSpPr>
          <p:cNvPr id="11" name="Group 11"/>
          <p:cNvGrpSpPr/>
          <p:nvPr/>
        </p:nvGrpSpPr>
        <p:grpSpPr>
          <a:xfrm>
            <a:off x="281434" y="4079090"/>
            <a:ext cx="5344518" cy="785000"/>
            <a:chOff x="0" y="0"/>
            <a:chExt cx="1407610" cy="206749"/>
          </a:xfrm>
        </p:grpSpPr>
        <p:sp>
          <p:nvSpPr>
            <p:cNvPr id="12" name="Freeform 12"/>
            <p:cNvSpPr/>
            <p:nvPr/>
          </p:nvSpPr>
          <p:spPr>
            <a:xfrm>
              <a:off x="0" y="0"/>
              <a:ext cx="1407610" cy="206749"/>
            </a:xfrm>
            <a:custGeom>
              <a:avLst/>
              <a:gdLst/>
              <a:ahLst/>
              <a:cxnLst/>
              <a:rect l="l" t="t" r="r" b="b"/>
              <a:pathLst>
                <a:path w="1407610" h="206749">
                  <a:moveTo>
                    <a:pt x="0" y="0"/>
                  </a:moveTo>
                  <a:lnTo>
                    <a:pt x="1407610" y="0"/>
                  </a:lnTo>
                  <a:lnTo>
                    <a:pt x="1407610" y="206749"/>
                  </a:lnTo>
                  <a:lnTo>
                    <a:pt x="0" y="206749"/>
                  </a:lnTo>
                  <a:close/>
                </a:path>
              </a:pathLst>
            </a:custGeom>
            <a:solidFill>
              <a:srgbClr val="364735"/>
            </a:solidFill>
          </p:spPr>
          <p:txBody>
            <a:bodyPr/>
            <a:lstStyle/>
            <a:p>
              <a:endParaRPr lang="en-US"/>
            </a:p>
          </p:txBody>
        </p:sp>
        <p:sp>
          <p:nvSpPr>
            <p:cNvPr id="13" name="TextBox 13"/>
            <p:cNvSpPr txBox="1"/>
            <p:nvPr/>
          </p:nvSpPr>
          <p:spPr>
            <a:xfrm>
              <a:off x="0" y="-38100"/>
              <a:ext cx="1407610" cy="244849"/>
            </a:xfrm>
            <a:prstGeom prst="rect">
              <a:avLst/>
            </a:prstGeom>
          </p:spPr>
          <p:txBody>
            <a:bodyPr lIns="50800" tIns="50800" rIns="50800" bIns="50800" rtlCol="0" anchor="ctr"/>
            <a:lstStyle/>
            <a:p>
              <a:pPr algn="ctr">
                <a:lnSpc>
                  <a:spcPts val="2659"/>
                </a:lnSpc>
                <a:spcBef>
                  <a:spcPct val="0"/>
                </a:spcBef>
              </a:pPr>
              <a:endParaRPr/>
            </a:p>
          </p:txBody>
        </p:sp>
      </p:grpSp>
      <p:sp>
        <p:nvSpPr>
          <p:cNvPr id="14" name="TextBox 14"/>
          <p:cNvSpPr txBox="1"/>
          <p:nvPr/>
        </p:nvSpPr>
        <p:spPr>
          <a:xfrm>
            <a:off x="254657" y="5414749"/>
            <a:ext cx="8889343" cy="1047750"/>
          </a:xfrm>
          <a:prstGeom prst="rect">
            <a:avLst/>
          </a:prstGeom>
        </p:spPr>
        <p:txBody>
          <a:bodyPr lIns="0" tIns="0" rIns="0" bIns="0" rtlCol="0" anchor="t">
            <a:spAutoFit/>
          </a:bodyPr>
          <a:lstStyle/>
          <a:p>
            <a:pPr marL="647697" lvl="1" indent="-323848" algn="l">
              <a:lnSpc>
                <a:spcPts val="4199"/>
              </a:lnSpc>
              <a:buFont typeface="Arial"/>
              <a:buChar char="•"/>
            </a:pPr>
            <a:r>
              <a:rPr lang="en-US" sz="2999" i="1">
                <a:solidFill>
                  <a:srgbClr val="364735"/>
                </a:solidFill>
                <a:latin typeface="Poppins Italics"/>
                <a:ea typeface="Poppins Italics"/>
                <a:cs typeface="Poppins Italics"/>
                <a:sym typeface="Poppins Italics"/>
              </a:rPr>
              <a:t>“AI may be more effective in generating biographical and historical texts.” </a:t>
            </a:r>
          </a:p>
        </p:txBody>
      </p:sp>
      <p:sp>
        <p:nvSpPr>
          <p:cNvPr id="15" name="TextBox 15"/>
          <p:cNvSpPr txBox="1"/>
          <p:nvPr/>
        </p:nvSpPr>
        <p:spPr>
          <a:xfrm>
            <a:off x="1028700" y="4035933"/>
            <a:ext cx="4169517" cy="635000"/>
          </a:xfrm>
          <a:prstGeom prst="rect">
            <a:avLst/>
          </a:prstGeom>
        </p:spPr>
        <p:txBody>
          <a:bodyPr lIns="0" tIns="0" rIns="0" bIns="0" rtlCol="0" anchor="t">
            <a:spAutoFit/>
          </a:bodyPr>
          <a:lstStyle/>
          <a:p>
            <a:pPr algn="l">
              <a:lnSpc>
                <a:spcPts val="4900"/>
              </a:lnSpc>
            </a:pPr>
            <a:r>
              <a:rPr lang="en-US" sz="3500" b="1">
                <a:solidFill>
                  <a:srgbClr val="FFFFFF"/>
                </a:solidFill>
                <a:latin typeface="Poppins Bold"/>
                <a:ea typeface="Poppins Bold"/>
                <a:cs typeface="Poppins Bold"/>
                <a:sym typeface="Poppins Bold"/>
              </a:rPr>
              <a:t>Ulvi Babasoy</a:t>
            </a:r>
          </a:p>
        </p:txBody>
      </p:sp>
      <p:sp>
        <p:nvSpPr>
          <p:cNvPr id="16" name="TextBox 16"/>
          <p:cNvSpPr txBox="1"/>
          <p:nvPr/>
        </p:nvSpPr>
        <p:spPr>
          <a:xfrm>
            <a:off x="9667176" y="5414749"/>
            <a:ext cx="8038740" cy="3143250"/>
          </a:xfrm>
          <a:prstGeom prst="rect">
            <a:avLst/>
          </a:prstGeom>
        </p:spPr>
        <p:txBody>
          <a:bodyPr lIns="0" tIns="0" rIns="0" bIns="0" rtlCol="0" anchor="t">
            <a:spAutoFit/>
          </a:bodyPr>
          <a:lstStyle/>
          <a:p>
            <a:pPr marL="647697" lvl="1" indent="-323848" algn="l">
              <a:lnSpc>
                <a:spcPts val="4199"/>
              </a:lnSpc>
              <a:buFont typeface="Arial"/>
              <a:buChar char="•"/>
            </a:pPr>
            <a:r>
              <a:rPr lang="en-US" sz="2999" i="1">
                <a:solidFill>
                  <a:srgbClr val="364735"/>
                </a:solidFill>
                <a:latin typeface="Poppins Italics"/>
                <a:ea typeface="Poppins Italics"/>
                <a:cs typeface="Poppins Italics"/>
                <a:sym typeface="Poppins Italics"/>
              </a:rPr>
              <a:t> “When reading academic texts and conducting research, artificial intelligence plays a significant role in incorporating scholarly facts into the text.”</a:t>
            </a:r>
          </a:p>
          <a:p>
            <a:pPr algn="l">
              <a:lnSpc>
                <a:spcPts val="4199"/>
              </a:lnSpc>
            </a:pPr>
            <a:endParaRPr lang="en-US" sz="2999" i="1">
              <a:solidFill>
                <a:srgbClr val="364735"/>
              </a:solidFill>
              <a:latin typeface="Poppins Italics"/>
              <a:ea typeface="Poppins Italics"/>
              <a:cs typeface="Poppins Italics"/>
              <a:sym typeface="Poppins Italics"/>
            </a:endParaRPr>
          </a:p>
        </p:txBody>
      </p:sp>
      <p:grpSp>
        <p:nvGrpSpPr>
          <p:cNvPr id="17" name="Group 17"/>
          <p:cNvGrpSpPr/>
          <p:nvPr/>
        </p:nvGrpSpPr>
        <p:grpSpPr>
          <a:xfrm>
            <a:off x="9900571" y="3999022"/>
            <a:ext cx="5460808" cy="945134"/>
            <a:chOff x="0" y="0"/>
            <a:chExt cx="1438237" cy="248924"/>
          </a:xfrm>
        </p:grpSpPr>
        <p:sp>
          <p:nvSpPr>
            <p:cNvPr id="18" name="Freeform 18"/>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9" name="TextBox 19"/>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Dilbar Zeyn</a:t>
              </a:r>
              <a:r>
                <a:rPr lang="en-US" sz="3500" b="1" u="none" strike="noStrike">
                  <a:solidFill>
                    <a:srgbClr val="FFFFFF"/>
                  </a:solidFill>
                  <a:latin typeface="Poppins Bold"/>
                  <a:ea typeface="Poppins Bold"/>
                  <a:cs typeface="Poppins Bold"/>
                  <a:sym typeface="Poppins Bold"/>
                </a:rPr>
                <a:t>alova</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195869" y="1857017"/>
            <a:ext cx="14120848" cy="675185"/>
          </a:xfrm>
          <a:prstGeom prst="rect">
            <a:avLst/>
          </a:prstGeom>
        </p:spPr>
        <p:txBody>
          <a:bodyPr lIns="0" tIns="0" rIns="0" bIns="0" rtlCol="0" anchor="t">
            <a:spAutoFit/>
          </a:bodyPr>
          <a:lstStyle/>
          <a:p>
            <a:pPr algn="ctr">
              <a:lnSpc>
                <a:spcPts val="5880"/>
              </a:lnSpc>
            </a:pPr>
            <a:r>
              <a:rPr lang="en-US" sz="4200" b="1" dirty="0">
                <a:solidFill>
                  <a:srgbClr val="1D3A00"/>
                </a:solidFill>
                <a:latin typeface="The Seasons Bold"/>
                <a:ea typeface="The Seasons Bold"/>
                <a:cs typeface="The Seasons Bold"/>
                <a:sym typeface="The Seasons Bold"/>
              </a:rPr>
              <a:t>Theme 7: AI as a time and effort- saving tool</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17</a:t>
            </a:r>
          </a:p>
        </p:txBody>
      </p:sp>
      <p:sp>
        <p:nvSpPr>
          <p:cNvPr id="11" name="TextBox 11"/>
          <p:cNvSpPr txBox="1"/>
          <p:nvPr/>
        </p:nvSpPr>
        <p:spPr>
          <a:xfrm>
            <a:off x="642848" y="7004856"/>
            <a:ext cx="8001636" cy="1912620"/>
          </a:xfrm>
          <a:prstGeom prst="rect">
            <a:avLst/>
          </a:prstGeom>
        </p:spPr>
        <p:txBody>
          <a:bodyPr lIns="0" tIns="0" rIns="0" bIns="0" rtlCol="0" anchor="t">
            <a:spAutoFit/>
          </a:bodyPr>
          <a:lstStyle/>
          <a:p>
            <a:pPr marL="582928" lvl="1" indent="-291464" algn="l">
              <a:lnSpc>
                <a:spcPts val="3779"/>
              </a:lnSpc>
              <a:buFont typeface="Arial"/>
              <a:buChar char="•"/>
            </a:pPr>
            <a:r>
              <a:rPr lang="en-US" sz="2699" i="1">
                <a:solidFill>
                  <a:srgbClr val="364735"/>
                </a:solidFill>
                <a:latin typeface="Poppins Italics"/>
                <a:ea typeface="Poppins Italics"/>
                <a:cs typeface="Poppins Italics"/>
                <a:sym typeface="Poppins Italics"/>
              </a:rPr>
              <a:t>“AI is portrayed as useful for summarizing topics like Azerbaijan-Turkey relations over the past 10 years, where factual content is key.” </a:t>
            </a:r>
          </a:p>
        </p:txBody>
      </p:sp>
      <p:sp>
        <p:nvSpPr>
          <p:cNvPr id="12" name="TextBox 12"/>
          <p:cNvSpPr txBox="1"/>
          <p:nvPr/>
        </p:nvSpPr>
        <p:spPr>
          <a:xfrm>
            <a:off x="9793523" y="7004856"/>
            <a:ext cx="7666560" cy="1912620"/>
          </a:xfrm>
          <a:prstGeom prst="rect">
            <a:avLst/>
          </a:prstGeom>
        </p:spPr>
        <p:txBody>
          <a:bodyPr lIns="0" tIns="0" rIns="0" bIns="0" rtlCol="0" anchor="t">
            <a:spAutoFit/>
          </a:bodyPr>
          <a:lstStyle/>
          <a:p>
            <a:pPr marL="582928" lvl="1" indent="-291464" algn="l">
              <a:lnSpc>
                <a:spcPts val="3779"/>
              </a:lnSpc>
              <a:buFont typeface="Arial"/>
              <a:buChar char="•"/>
            </a:pPr>
            <a:r>
              <a:rPr lang="en-US" sz="2699" i="1">
                <a:solidFill>
                  <a:srgbClr val="364735"/>
                </a:solidFill>
                <a:latin typeface="Poppins Italics"/>
                <a:ea typeface="Poppins Italics"/>
                <a:cs typeface="Poppins Italics"/>
                <a:sym typeface="Poppins Italics"/>
              </a:rPr>
              <a:t>“The interviewee describes using AI to “listen to a novel in a 10-minute format and abstract information”. </a:t>
            </a:r>
          </a:p>
          <a:p>
            <a:pPr algn="l">
              <a:lnSpc>
                <a:spcPts val="3779"/>
              </a:lnSpc>
            </a:pPr>
            <a:endParaRPr lang="en-US" sz="2699" i="1">
              <a:solidFill>
                <a:srgbClr val="364735"/>
              </a:solidFill>
              <a:latin typeface="Poppins Italics"/>
              <a:ea typeface="Poppins Italics"/>
              <a:cs typeface="Poppins Italics"/>
              <a:sym typeface="Poppins Italics"/>
            </a:endParaRPr>
          </a:p>
        </p:txBody>
      </p:sp>
      <p:sp>
        <p:nvSpPr>
          <p:cNvPr id="13" name="TextBox 13"/>
          <p:cNvSpPr txBox="1"/>
          <p:nvPr/>
        </p:nvSpPr>
        <p:spPr>
          <a:xfrm>
            <a:off x="4090181" y="3337829"/>
            <a:ext cx="7416780" cy="873916"/>
          </a:xfrm>
          <a:prstGeom prst="rect">
            <a:avLst/>
          </a:prstGeom>
        </p:spPr>
        <p:txBody>
          <a:bodyPr lIns="0" tIns="0" rIns="0" bIns="0" rtlCol="0" anchor="t">
            <a:spAutoFit/>
          </a:bodyPr>
          <a:lstStyle/>
          <a:p>
            <a:pPr algn="l">
              <a:lnSpc>
                <a:spcPts val="6874"/>
              </a:lnSpc>
            </a:pPr>
            <a:r>
              <a:rPr lang="en-US" sz="4910" b="1" i="1">
                <a:solidFill>
                  <a:srgbClr val="364735"/>
                </a:solidFill>
                <a:latin typeface="Poppins Bold Italics"/>
                <a:ea typeface="Poppins Bold Italics"/>
                <a:cs typeface="Poppins Bold Italics"/>
                <a:sym typeface="Poppins Bold Italics"/>
              </a:rPr>
              <a:t>AI summarizes faster</a:t>
            </a:r>
          </a:p>
        </p:txBody>
      </p:sp>
      <p:grpSp>
        <p:nvGrpSpPr>
          <p:cNvPr id="14" name="Group 14"/>
          <p:cNvGrpSpPr/>
          <p:nvPr/>
        </p:nvGrpSpPr>
        <p:grpSpPr>
          <a:xfrm>
            <a:off x="9579335" y="5097570"/>
            <a:ext cx="5460808" cy="945134"/>
            <a:chOff x="0" y="0"/>
            <a:chExt cx="1438237" cy="248924"/>
          </a:xfrm>
        </p:grpSpPr>
        <p:sp>
          <p:nvSpPr>
            <p:cNvPr id="15" name="Freeform 15"/>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6" name="TextBox 16"/>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Hikm</a:t>
              </a:r>
              <a:r>
                <a:rPr lang="en-US" sz="3500" b="1" u="none" strike="noStrike">
                  <a:solidFill>
                    <a:srgbClr val="FFFFFF"/>
                  </a:solidFill>
                  <a:latin typeface="Poppins Bold"/>
                  <a:ea typeface="Poppins Bold"/>
                  <a:cs typeface="Poppins Bold"/>
                  <a:sym typeface="Poppins Bold"/>
                </a:rPr>
                <a:t>at Guliyev</a:t>
              </a:r>
            </a:p>
          </p:txBody>
        </p:sp>
      </p:grpSp>
      <p:grpSp>
        <p:nvGrpSpPr>
          <p:cNvPr id="17" name="Group 17"/>
          <p:cNvGrpSpPr/>
          <p:nvPr/>
        </p:nvGrpSpPr>
        <p:grpSpPr>
          <a:xfrm>
            <a:off x="488734" y="5143500"/>
            <a:ext cx="5460808" cy="945134"/>
            <a:chOff x="0" y="0"/>
            <a:chExt cx="1438237" cy="248924"/>
          </a:xfrm>
        </p:grpSpPr>
        <p:sp>
          <p:nvSpPr>
            <p:cNvPr id="18" name="Freeform 18"/>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9" name="TextBox 19"/>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Hikm</a:t>
              </a:r>
              <a:r>
                <a:rPr lang="en-US" sz="3500" b="1" u="none" strike="noStrike">
                  <a:solidFill>
                    <a:srgbClr val="FFFFFF"/>
                  </a:solidFill>
                  <a:latin typeface="Poppins Bold"/>
                  <a:ea typeface="Poppins Bold"/>
                  <a:cs typeface="Poppins Bold"/>
                  <a:sym typeface="Poppins Bold"/>
                </a:rPr>
                <a:t>at Guliyev</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35981" y="1714500"/>
            <a:ext cx="14120848" cy="675185"/>
          </a:xfrm>
          <a:prstGeom prst="rect">
            <a:avLst/>
          </a:prstGeom>
        </p:spPr>
        <p:txBody>
          <a:bodyPr lIns="0" tIns="0" rIns="0" bIns="0" rtlCol="0" anchor="t">
            <a:spAutoFit/>
          </a:bodyPr>
          <a:lstStyle/>
          <a:p>
            <a:pPr algn="ctr">
              <a:lnSpc>
                <a:spcPts val="5880"/>
              </a:lnSpc>
            </a:pPr>
            <a:r>
              <a:rPr lang="en-US" sz="4200" b="1" dirty="0">
                <a:solidFill>
                  <a:srgbClr val="1D3A00"/>
                </a:solidFill>
                <a:latin typeface="The Seasons Bold"/>
                <a:ea typeface="The Seasons Bold"/>
                <a:cs typeface="The Seasons Bold"/>
                <a:sym typeface="The Seasons Bold"/>
              </a:rPr>
              <a:t>Theme 7: AI as a time and Effort- saving tool</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19</a:t>
            </a:r>
          </a:p>
        </p:txBody>
      </p:sp>
      <p:sp>
        <p:nvSpPr>
          <p:cNvPr id="11" name="TextBox 11"/>
          <p:cNvSpPr txBox="1"/>
          <p:nvPr/>
        </p:nvSpPr>
        <p:spPr>
          <a:xfrm>
            <a:off x="553014" y="6609981"/>
            <a:ext cx="7207089" cy="1436370"/>
          </a:xfrm>
          <a:prstGeom prst="rect">
            <a:avLst/>
          </a:prstGeom>
        </p:spPr>
        <p:txBody>
          <a:bodyPr lIns="0" tIns="0" rIns="0" bIns="0" rtlCol="0" anchor="t">
            <a:spAutoFit/>
          </a:bodyPr>
          <a:lstStyle/>
          <a:p>
            <a:pPr marL="582928" lvl="1" indent="-291464" algn="l">
              <a:lnSpc>
                <a:spcPts val="3779"/>
              </a:lnSpc>
              <a:buFont typeface="Arial"/>
              <a:buChar char="•"/>
            </a:pPr>
            <a:r>
              <a:rPr lang="en-US" sz="2699" i="1">
                <a:solidFill>
                  <a:srgbClr val="364735"/>
                </a:solidFill>
                <a:latin typeface="Poppins Italics"/>
                <a:ea typeface="Poppins Italics"/>
                <a:cs typeface="Poppins Italics"/>
                <a:sym typeface="Poppins Italics"/>
              </a:rPr>
              <a:t>“It helps us save time, resource, and energy by giving us immediate result.” </a:t>
            </a:r>
          </a:p>
          <a:p>
            <a:pPr algn="l">
              <a:lnSpc>
                <a:spcPts val="3779"/>
              </a:lnSpc>
            </a:pPr>
            <a:endParaRPr lang="en-US" sz="2699" i="1">
              <a:solidFill>
                <a:srgbClr val="364735"/>
              </a:solidFill>
              <a:latin typeface="Poppins Italics"/>
              <a:ea typeface="Poppins Italics"/>
              <a:cs typeface="Poppins Italics"/>
              <a:sym typeface="Poppins Italics"/>
            </a:endParaRPr>
          </a:p>
        </p:txBody>
      </p:sp>
      <p:sp>
        <p:nvSpPr>
          <p:cNvPr id="12" name="TextBox 12"/>
          <p:cNvSpPr txBox="1"/>
          <p:nvPr/>
        </p:nvSpPr>
        <p:spPr>
          <a:xfrm>
            <a:off x="9791112" y="6374384"/>
            <a:ext cx="7279493" cy="2865120"/>
          </a:xfrm>
          <a:prstGeom prst="rect">
            <a:avLst/>
          </a:prstGeom>
        </p:spPr>
        <p:txBody>
          <a:bodyPr lIns="0" tIns="0" rIns="0" bIns="0" rtlCol="0" anchor="t">
            <a:spAutoFit/>
          </a:bodyPr>
          <a:lstStyle/>
          <a:p>
            <a:pPr marL="582928" lvl="1" indent="-291464" algn="l">
              <a:lnSpc>
                <a:spcPts val="3779"/>
              </a:lnSpc>
              <a:buFont typeface="Arial"/>
              <a:buChar char="•"/>
            </a:pPr>
            <a:r>
              <a:rPr lang="en-US" sz="2699" i="1">
                <a:solidFill>
                  <a:srgbClr val="364735"/>
                </a:solidFill>
                <a:latin typeface="Poppins Italics"/>
                <a:ea typeface="Poppins Italics"/>
                <a:cs typeface="Poppins Italics"/>
                <a:sym typeface="Poppins Italics"/>
              </a:rPr>
              <a:t>“AI is useful for finding various sources, summarizing large texts, and preparing abstracts. It also helps in understanding texts written in unfamiliar languages.” </a:t>
            </a:r>
          </a:p>
          <a:p>
            <a:pPr algn="l">
              <a:lnSpc>
                <a:spcPts val="3779"/>
              </a:lnSpc>
            </a:pPr>
            <a:endParaRPr lang="en-US" sz="2699" i="1">
              <a:solidFill>
                <a:srgbClr val="364735"/>
              </a:solidFill>
              <a:latin typeface="Poppins Italics"/>
              <a:ea typeface="Poppins Italics"/>
              <a:cs typeface="Poppins Italics"/>
              <a:sym typeface="Poppins Italics"/>
            </a:endParaRPr>
          </a:p>
        </p:txBody>
      </p:sp>
      <p:sp>
        <p:nvSpPr>
          <p:cNvPr id="13" name="TextBox 13"/>
          <p:cNvSpPr txBox="1"/>
          <p:nvPr/>
        </p:nvSpPr>
        <p:spPr>
          <a:xfrm>
            <a:off x="4655280" y="3325458"/>
            <a:ext cx="10706098" cy="767081"/>
          </a:xfrm>
          <a:prstGeom prst="rect">
            <a:avLst/>
          </a:prstGeom>
        </p:spPr>
        <p:txBody>
          <a:bodyPr lIns="0" tIns="0" rIns="0" bIns="0" rtlCol="0" anchor="t">
            <a:spAutoFit/>
          </a:bodyPr>
          <a:lstStyle/>
          <a:p>
            <a:pPr algn="l">
              <a:lnSpc>
                <a:spcPts val="6019"/>
              </a:lnSpc>
            </a:pPr>
            <a:r>
              <a:rPr lang="en-US" sz="4299" b="1" i="1">
                <a:solidFill>
                  <a:srgbClr val="364735"/>
                </a:solidFill>
                <a:latin typeface="Poppins Bold Italics"/>
                <a:ea typeface="Poppins Bold Italics"/>
                <a:cs typeface="Poppins Bold Italics"/>
                <a:sym typeface="Poppins Bold Italics"/>
              </a:rPr>
              <a:t>AI accesses sources quickly</a:t>
            </a:r>
          </a:p>
        </p:txBody>
      </p:sp>
      <p:grpSp>
        <p:nvGrpSpPr>
          <p:cNvPr id="14" name="Group 14"/>
          <p:cNvGrpSpPr/>
          <p:nvPr/>
        </p:nvGrpSpPr>
        <p:grpSpPr>
          <a:xfrm>
            <a:off x="9791112" y="5143500"/>
            <a:ext cx="5460808" cy="945134"/>
            <a:chOff x="0" y="0"/>
            <a:chExt cx="1438237" cy="248924"/>
          </a:xfrm>
        </p:grpSpPr>
        <p:sp>
          <p:nvSpPr>
            <p:cNvPr id="15" name="Freeform 15"/>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6" name="TextBox 16"/>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Hikm</a:t>
              </a:r>
              <a:r>
                <a:rPr lang="en-US" sz="3500" b="1" u="none" strike="noStrike">
                  <a:solidFill>
                    <a:srgbClr val="FFFFFF"/>
                  </a:solidFill>
                  <a:latin typeface="Poppins Bold"/>
                  <a:ea typeface="Poppins Bold"/>
                  <a:cs typeface="Poppins Bold"/>
                  <a:sym typeface="Poppins Bold"/>
                </a:rPr>
                <a:t>at Guliyev</a:t>
              </a:r>
            </a:p>
          </p:txBody>
        </p:sp>
      </p:grpSp>
      <p:grpSp>
        <p:nvGrpSpPr>
          <p:cNvPr id="17" name="Group 17"/>
          <p:cNvGrpSpPr/>
          <p:nvPr/>
        </p:nvGrpSpPr>
        <p:grpSpPr>
          <a:xfrm>
            <a:off x="802811" y="5143500"/>
            <a:ext cx="5460808" cy="945134"/>
            <a:chOff x="0" y="0"/>
            <a:chExt cx="1438237" cy="248924"/>
          </a:xfrm>
        </p:grpSpPr>
        <p:sp>
          <p:nvSpPr>
            <p:cNvPr id="18" name="Freeform 18"/>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9" name="TextBox 19"/>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Javid Gadir</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632167" y="32073"/>
            <a:ext cx="1655833" cy="1454758"/>
            <a:chOff x="0" y="0"/>
            <a:chExt cx="436104" cy="383146"/>
          </a:xfrm>
        </p:grpSpPr>
        <p:sp>
          <p:nvSpPr>
            <p:cNvPr id="6" name="Freeform 6"/>
            <p:cNvSpPr/>
            <p:nvPr/>
          </p:nvSpPr>
          <p:spPr>
            <a:xfrm>
              <a:off x="0" y="0"/>
              <a:ext cx="436104" cy="383146"/>
            </a:xfrm>
            <a:custGeom>
              <a:avLst/>
              <a:gdLst/>
              <a:ahLst/>
              <a:cxnLst/>
              <a:rect l="l" t="t" r="r" b="b"/>
              <a:pathLst>
                <a:path w="436104" h="383146">
                  <a:moveTo>
                    <a:pt x="0" y="0"/>
                  </a:moveTo>
                  <a:lnTo>
                    <a:pt x="436104" y="0"/>
                  </a:lnTo>
                  <a:lnTo>
                    <a:pt x="436104" y="383146"/>
                  </a:lnTo>
                  <a:lnTo>
                    <a:pt x="0" y="383146"/>
                  </a:lnTo>
                  <a:close/>
                </a:path>
              </a:pathLst>
            </a:custGeom>
            <a:solidFill>
              <a:srgbClr val="364735"/>
            </a:solidFill>
          </p:spPr>
          <p:txBody>
            <a:bodyPr/>
            <a:lstStyle/>
            <a:p>
              <a:endParaRPr lang="en-US"/>
            </a:p>
          </p:txBody>
        </p:sp>
        <p:sp>
          <p:nvSpPr>
            <p:cNvPr id="7" name="TextBox 7"/>
            <p:cNvSpPr txBox="1"/>
            <p:nvPr/>
          </p:nvSpPr>
          <p:spPr>
            <a:xfrm>
              <a:off x="0" y="-38100"/>
              <a:ext cx="436104" cy="421246"/>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1240530" y="1758399"/>
            <a:ext cx="14120848" cy="675185"/>
          </a:xfrm>
          <a:prstGeom prst="rect">
            <a:avLst/>
          </a:prstGeom>
        </p:spPr>
        <p:txBody>
          <a:bodyPr lIns="0" tIns="0" rIns="0" bIns="0" rtlCol="0" anchor="t">
            <a:spAutoFit/>
          </a:bodyPr>
          <a:lstStyle/>
          <a:p>
            <a:pPr algn="ctr">
              <a:lnSpc>
                <a:spcPts val="5880"/>
              </a:lnSpc>
            </a:pPr>
            <a:r>
              <a:rPr lang="en-US" sz="4200" b="1" dirty="0">
                <a:solidFill>
                  <a:srgbClr val="1D3A00"/>
                </a:solidFill>
                <a:latin typeface="The Seasons Bold"/>
                <a:ea typeface="The Seasons Bold"/>
                <a:cs typeface="The Seasons Bold"/>
                <a:sym typeface="The Seasons Bold"/>
              </a:rPr>
              <a:t>Theme 7: AI as a time and Effort- saving tool</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F1ECEC"/>
                </a:solidFill>
                <a:latin typeface="Poppins Bold"/>
                <a:ea typeface="Poppins Bold"/>
                <a:cs typeface="Poppins Bold"/>
                <a:sym typeface="Poppins Bold"/>
              </a:rPr>
              <a:t>19</a:t>
            </a:r>
          </a:p>
        </p:txBody>
      </p:sp>
      <p:sp>
        <p:nvSpPr>
          <p:cNvPr id="11" name="TextBox 11"/>
          <p:cNvSpPr txBox="1"/>
          <p:nvPr/>
        </p:nvSpPr>
        <p:spPr>
          <a:xfrm>
            <a:off x="9344047" y="6171441"/>
            <a:ext cx="7162427" cy="1317625"/>
          </a:xfrm>
          <a:prstGeom prst="rect">
            <a:avLst/>
          </a:prstGeom>
        </p:spPr>
        <p:txBody>
          <a:bodyPr lIns="0" tIns="0" rIns="0" bIns="0" rtlCol="0" anchor="t">
            <a:spAutoFit/>
          </a:bodyPr>
          <a:lstStyle/>
          <a:p>
            <a:pPr marL="539749" lvl="1" indent="-269875" algn="l">
              <a:lnSpc>
                <a:spcPts val="3499"/>
              </a:lnSpc>
              <a:buFont typeface="Arial"/>
              <a:buChar char="•"/>
            </a:pPr>
            <a:r>
              <a:rPr lang="en-US" sz="2499" i="1" dirty="0">
                <a:solidFill>
                  <a:srgbClr val="364735"/>
                </a:solidFill>
                <a:latin typeface="Poppins Italics"/>
                <a:ea typeface="Poppins Italics"/>
                <a:cs typeface="Poppins Italics"/>
                <a:sym typeface="Poppins Italics"/>
              </a:rPr>
              <a:t> “Even though I use the premium, paid version, there are still shortcomings in literary translation.” </a:t>
            </a:r>
          </a:p>
        </p:txBody>
      </p:sp>
      <p:sp>
        <p:nvSpPr>
          <p:cNvPr id="12" name="TextBox 12"/>
          <p:cNvSpPr txBox="1"/>
          <p:nvPr/>
        </p:nvSpPr>
        <p:spPr>
          <a:xfrm>
            <a:off x="3881145" y="3134437"/>
            <a:ext cx="10706098" cy="767081"/>
          </a:xfrm>
          <a:prstGeom prst="rect">
            <a:avLst/>
          </a:prstGeom>
        </p:spPr>
        <p:txBody>
          <a:bodyPr lIns="0" tIns="0" rIns="0" bIns="0" rtlCol="0" anchor="t">
            <a:spAutoFit/>
          </a:bodyPr>
          <a:lstStyle/>
          <a:p>
            <a:pPr algn="l">
              <a:lnSpc>
                <a:spcPts val="6019"/>
              </a:lnSpc>
            </a:pPr>
            <a:r>
              <a:rPr lang="en-US" sz="4299" b="1" i="1">
                <a:solidFill>
                  <a:srgbClr val="364735"/>
                </a:solidFill>
                <a:latin typeface="Poppins Bold Italics"/>
                <a:ea typeface="Poppins Bold Italics"/>
                <a:cs typeface="Poppins Bold Italics"/>
                <a:sym typeface="Poppins Bold Italics"/>
              </a:rPr>
              <a:t>AI functions as a translation tool</a:t>
            </a:r>
          </a:p>
        </p:txBody>
      </p:sp>
      <p:grpSp>
        <p:nvGrpSpPr>
          <p:cNvPr id="13" name="Group 13"/>
          <p:cNvGrpSpPr/>
          <p:nvPr/>
        </p:nvGrpSpPr>
        <p:grpSpPr>
          <a:xfrm>
            <a:off x="1096985" y="4768363"/>
            <a:ext cx="5460808" cy="945134"/>
            <a:chOff x="0" y="0"/>
            <a:chExt cx="1438237" cy="248924"/>
          </a:xfrm>
        </p:grpSpPr>
        <p:sp>
          <p:nvSpPr>
            <p:cNvPr id="14" name="Freeform 14"/>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5" name="TextBox 15"/>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Hikm</a:t>
              </a:r>
              <a:r>
                <a:rPr lang="en-US" sz="3500" b="1" u="none" strike="noStrike">
                  <a:solidFill>
                    <a:srgbClr val="FFFFFF"/>
                  </a:solidFill>
                  <a:latin typeface="Poppins Bold"/>
                  <a:ea typeface="Poppins Bold"/>
                  <a:cs typeface="Poppins Bold"/>
                  <a:sym typeface="Poppins Bold"/>
                </a:rPr>
                <a:t>at Guliyev</a:t>
              </a:r>
            </a:p>
          </p:txBody>
        </p:sp>
      </p:grpSp>
      <p:grpSp>
        <p:nvGrpSpPr>
          <p:cNvPr id="16" name="Group 16"/>
          <p:cNvGrpSpPr/>
          <p:nvPr/>
        </p:nvGrpSpPr>
        <p:grpSpPr>
          <a:xfrm>
            <a:off x="9344047" y="4743720"/>
            <a:ext cx="5460808" cy="884631"/>
            <a:chOff x="0" y="0"/>
            <a:chExt cx="1438237" cy="248924"/>
          </a:xfrm>
        </p:grpSpPr>
        <p:sp>
          <p:nvSpPr>
            <p:cNvPr id="17" name="Freeform 17"/>
            <p:cNvSpPr/>
            <p:nvPr/>
          </p:nvSpPr>
          <p:spPr>
            <a:xfrm>
              <a:off x="0" y="0"/>
              <a:ext cx="1438237" cy="248924"/>
            </a:xfrm>
            <a:custGeom>
              <a:avLst/>
              <a:gdLst/>
              <a:ahLst/>
              <a:cxnLst/>
              <a:rect l="l" t="t" r="r" b="b"/>
              <a:pathLst>
                <a:path w="1438237" h="248924">
                  <a:moveTo>
                    <a:pt x="0" y="0"/>
                  </a:moveTo>
                  <a:lnTo>
                    <a:pt x="1438237" y="0"/>
                  </a:lnTo>
                  <a:lnTo>
                    <a:pt x="1438237" y="248924"/>
                  </a:lnTo>
                  <a:lnTo>
                    <a:pt x="0" y="248924"/>
                  </a:lnTo>
                  <a:close/>
                </a:path>
              </a:pathLst>
            </a:custGeom>
            <a:solidFill>
              <a:srgbClr val="364735"/>
            </a:solidFill>
          </p:spPr>
          <p:txBody>
            <a:bodyPr/>
            <a:lstStyle/>
            <a:p>
              <a:endParaRPr lang="en-US"/>
            </a:p>
          </p:txBody>
        </p:sp>
        <p:sp>
          <p:nvSpPr>
            <p:cNvPr id="18" name="TextBox 18"/>
            <p:cNvSpPr txBox="1"/>
            <p:nvPr/>
          </p:nvSpPr>
          <p:spPr>
            <a:xfrm>
              <a:off x="0" y="-104775"/>
              <a:ext cx="1438237" cy="353699"/>
            </a:xfrm>
            <a:prstGeom prst="rect">
              <a:avLst/>
            </a:prstGeom>
          </p:spPr>
          <p:txBody>
            <a:bodyPr lIns="50800" tIns="50800" rIns="50800" bIns="50800" rtlCol="0" anchor="ctr"/>
            <a:lstStyle/>
            <a:p>
              <a:pPr marL="0" lvl="0" indent="0" algn="l">
                <a:lnSpc>
                  <a:spcPts val="4900"/>
                </a:lnSpc>
                <a:spcBef>
                  <a:spcPct val="0"/>
                </a:spcBef>
              </a:pPr>
              <a:r>
                <a:rPr lang="en-US" sz="3500" b="1">
                  <a:solidFill>
                    <a:srgbClr val="FFFFFF"/>
                  </a:solidFill>
                  <a:latin typeface="Poppins Bold"/>
                  <a:ea typeface="Poppins Bold"/>
                  <a:cs typeface="Poppins Bold"/>
                  <a:sym typeface="Poppins Bold"/>
                </a:rPr>
                <a:t>Ulvi Babasoy</a:t>
              </a:r>
            </a:p>
          </p:txBody>
        </p:sp>
      </p:grpSp>
      <p:sp>
        <p:nvSpPr>
          <p:cNvPr id="19" name="TextBox 19"/>
          <p:cNvSpPr txBox="1"/>
          <p:nvPr/>
        </p:nvSpPr>
        <p:spPr>
          <a:xfrm>
            <a:off x="1240530" y="5980941"/>
            <a:ext cx="5760998" cy="2670539"/>
          </a:xfrm>
          <a:prstGeom prst="rect">
            <a:avLst/>
          </a:prstGeom>
        </p:spPr>
        <p:txBody>
          <a:bodyPr lIns="0" tIns="0" rIns="0" bIns="0" rtlCol="0" anchor="t">
            <a:spAutoFit/>
          </a:bodyPr>
          <a:lstStyle/>
          <a:p>
            <a:pPr algn="l">
              <a:lnSpc>
                <a:spcPts val="3499"/>
              </a:lnSpc>
            </a:pPr>
            <a:endParaRPr dirty="0"/>
          </a:p>
          <a:p>
            <a:pPr marL="539746" lvl="1" indent="-269873" algn="l">
              <a:lnSpc>
                <a:spcPts val="3499"/>
              </a:lnSpc>
              <a:spcBef>
                <a:spcPct val="0"/>
              </a:spcBef>
              <a:buFont typeface="Arial"/>
              <a:buChar char="•"/>
            </a:pPr>
            <a:r>
              <a:rPr lang="en-US" sz="2499" i="1" dirty="0">
                <a:solidFill>
                  <a:srgbClr val="1D3A00"/>
                </a:solidFill>
                <a:latin typeface="Poppins Italics"/>
                <a:ea typeface="Poppins Italics"/>
                <a:cs typeface="Poppins Italics"/>
                <a:sym typeface="Poppins Italics"/>
              </a:rPr>
              <a:t>“I have recently used AI as a translation tool and to explore the meanings of specific terms while researching content related to my field..” </a:t>
            </a:r>
          </a:p>
        </p:txBody>
      </p:sp>
      <p:sp>
        <p:nvSpPr>
          <p:cNvPr id="20" name="TextBox 20"/>
          <p:cNvSpPr txBox="1"/>
          <p:nvPr/>
        </p:nvSpPr>
        <p:spPr>
          <a:xfrm>
            <a:off x="8592104" y="4415425"/>
            <a:ext cx="8889343" cy="656590"/>
          </a:xfrm>
          <a:prstGeom prst="rect">
            <a:avLst/>
          </a:prstGeom>
        </p:spPr>
        <p:txBody>
          <a:bodyPr lIns="0" tIns="0" rIns="0" bIns="0" rtlCol="0" anchor="t">
            <a:spAutoFit/>
          </a:bodyPr>
          <a:lstStyle/>
          <a:p>
            <a:pPr algn="ctr">
              <a:lnSpc>
                <a:spcPts val="2659"/>
              </a:lnSpc>
            </a:pPr>
            <a:endParaRPr/>
          </a:p>
          <a:p>
            <a:pPr algn="ctr">
              <a:lnSpc>
                <a:spcPts val="2659"/>
              </a:lnSpc>
              <a:spcBef>
                <a:spcPct val="0"/>
              </a:spcBef>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58636" y="514985"/>
            <a:ext cx="5566516" cy="704503"/>
            <a:chOff x="0" y="0"/>
            <a:chExt cx="1466078" cy="185548"/>
          </a:xfrm>
        </p:grpSpPr>
        <p:sp>
          <p:nvSpPr>
            <p:cNvPr id="3" name="Freeform 3"/>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275835" y="3680314"/>
            <a:ext cx="466515" cy="4318000"/>
            <a:chOff x="0" y="0"/>
            <a:chExt cx="122868" cy="1137251"/>
          </a:xfrm>
        </p:grpSpPr>
        <p:sp>
          <p:nvSpPr>
            <p:cNvPr id="6" name="Freeform 6"/>
            <p:cNvSpPr/>
            <p:nvPr/>
          </p:nvSpPr>
          <p:spPr>
            <a:xfrm>
              <a:off x="0" y="0"/>
              <a:ext cx="122868" cy="1137251"/>
            </a:xfrm>
            <a:custGeom>
              <a:avLst/>
              <a:gdLst/>
              <a:ahLst/>
              <a:cxnLst/>
              <a:rect l="l" t="t" r="r" b="b"/>
              <a:pathLst>
                <a:path w="122868" h="1137251">
                  <a:moveTo>
                    <a:pt x="0" y="0"/>
                  </a:moveTo>
                  <a:lnTo>
                    <a:pt x="122868" y="0"/>
                  </a:lnTo>
                  <a:lnTo>
                    <a:pt x="122868" y="1137251"/>
                  </a:lnTo>
                  <a:lnTo>
                    <a:pt x="0" y="1137251"/>
                  </a:lnTo>
                  <a:close/>
                </a:path>
              </a:pathLst>
            </a:custGeom>
            <a:solidFill>
              <a:srgbClr val="364735"/>
            </a:solidFill>
          </p:spPr>
          <p:txBody>
            <a:bodyPr/>
            <a:lstStyle/>
            <a:p>
              <a:endParaRPr lang="en-US"/>
            </a:p>
          </p:txBody>
        </p:sp>
        <p:sp>
          <p:nvSpPr>
            <p:cNvPr id="7" name="TextBox 7"/>
            <p:cNvSpPr txBox="1"/>
            <p:nvPr/>
          </p:nvSpPr>
          <p:spPr>
            <a:xfrm>
              <a:off x="0" y="-38100"/>
              <a:ext cx="122868" cy="1175351"/>
            </a:xfrm>
            <a:prstGeom prst="rect">
              <a:avLst/>
            </a:prstGeom>
          </p:spPr>
          <p:txBody>
            <a:bodyPr lIns="50800" tIns="50800" rIns="50800" bIns="50800" rtlCol="0" anchor="ctr"/>
            <a:lstStyle/>
            <a:p>
              <a:pPr algn="ctr">
                <a:lnSpc>
                  <a:spcPts val="2659"/>
                </a:lnSpc>
                <a:spcBef>
                  <a:spcPct val="0"/>
                </a:spcBef>
              </a:pPr>
              <a:endParaRPr/>
            </a:p>
          </p:txBody>
        </p:sp>
      </p:grpSp>
      <p:sp>
        <p:nvSpPr>
          <p:cNvPr id="8" name="TextBox 8"/>
          <p:cNvSpPr txBox="1"/>
          <p:nvPr/>
        </p:nvSpPr>
        <p:spPr>
          <a:xfrm>
            <a:off x="5409575" y="1752860"/>
            <a:ext cx="7409251" cy="1282402"/>
          </a:xfrm>
          <a:prstGeom prst="rect">
            <a:avLst/>
          </a:prstGeom>
        </p:spPr>
        <p:txBody>
          <a:bodyPr lIns="0" tIns="0" rIns="0" bIns="0" rtlCol="0" anchor="t">
            <a:spAutoFit/>
          </a:bodyPr>
          <a:lstStyle/>
          <a:p>
            <a:pPr algn="ctr">
              <a:lnSpc>
                <a:spcPts val="11200"/>
              </a:lnSpc>
            </a:pPr>
            <a:r>
              <a:rPr lang="en-US" sz="8000" b="1" dirty="0">
                <a:solidFill>
                  <a:srgbClr val="1D3A00"/>
                </a:solidFill>
                <a:latin typeface="The Seasons Bold"/>
                <a:ea typeface="The Seasons Bold"/>
                <a:cs typeface="The Seasons Bold"/>
                <a:sym typeface="The Seasons Bold"/>
              </a:rPr>
              <a:t>Findings</a:t>
            </a:r>
          </a:p>
        </p:txBody>
      </p:sp>
      <p:sp>
        <p:nvSpPr>
          <p:cNvPr id="9" name="TextBox 9"/>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Khazar University | 2026</a:t>
            </a:r>
          </a:p>
        </p:txBody>
      </p:sp>
      <p:sp>
        <p:nvSpPr>
          <p:cNvPr id="10" name="TextBox 10"/>
          <p:cNvSpPr txBox="1"/>
          <p:nvPr/>
        </p:nvSpPr>
        <p:spPr>
          <a:xfrm>
            <a:off x="16632167" y="372110"/>
            <a:ext cx="1254265" cy="901700"/>
          </a:xfrm>
          <a:prstGeom prst="rect">
            <a:avLst/>
          </a:prstGeom>
        </p:spPr>
        <p:txBody>
          <a:bodyPr lIns="0" tIns="0" rIns="0" bIns="0" rtlCol="0" anchor="t">
            <a:spAutoFit/>
          </a:bodyPr>
          <a:lstStyle/>
          <a:p>
            <a:pPr algn="ctr">
              <a:lnSpc>
                <a:spcPts val="7000"/>
              </a:lnSpc>
            </a:pPr>
            <a:r>
              <a:rPr lang="en-US" sz="5000" b="1">
                <a:solidFill>
                  <a:srgbClr val="364735"/>
                </a:solidFill>
                <a:latin typeface="Poppins Bold"/>
                <a:ea typeface="Poppins Bold"/>
                <a:cs typeface="Poppins Bold"/>
                <a:sym typeface="Poppins Bold"/>
              </a:rPr>
              <a:t>20</a:t>
            </a:r>
          </a:p>
        </p:txBody>
      </p:sp>
      <p:sp>
        <p:nvSpPr>
          <p:cNvPr id="11" name="TextBox 11"/>
          <p:cNvSpPr txBox="1"/>
          <p:nvPr/>
        </p:nvSpPr>
        <p:spPr>
          <a:xfrm>
            <a:off x="2724622" y="3604114"/>
            <a:ext cx="12918407" cy="5180106"/>
          </a:xfrm>
          <a:prstGeom prst="rect">
            <a:avLst/>
          </a:prstGeom>
        </p:spPr>
        <p:txBody>
          <a:bodyPr lIns="0" tIns="0" rIns="0" bIns="0" rtlCol="0" anchor="t">
            <a:spAutoFit/>
          </a:bodyPr>
          <a:lstStyle/>
          <a:p>
            <a:pPr marL="579214" lvl="1" indent="-289607" algn="l">
              <a:lnSpc>
                <a:spcPts val="3755"/>
              </a:lnSpc>
              <a:buFont typeface="Arial"/>
              <a:buChar char="•"/>
            </a:pPr>
            <a:r>
              <a:rPr lang="en-US" sz="2682">
                <a:solidFill>
                  <a:srgbClr val="364735"/>
                </a:solidFill>
                <a:latin typeface="Poppins"/>
                <a:ea typeface="Poppins"/>
                <a:cs typeface="Poppins"/>
                <a:sym typeface="Poppins"/>
              </a:rPr>
              <a:t>While AI can mimic writing styles, it struggles to replicate the nuanced experiences and feelings embedded in human storytelling. </a:t>
            </a:r>
          </a:p>
          <a:p>
            <a:pPr algn="l">
              <a:lnSpc>
                <a:spcPts val="3755"/>
              </a:lnSpc>
            </a:pPr>
            <a:endParaRPr lang="en-US" sz="2682">
              <a:solidFill>
                <a:srgbClr val="364735"/>
              </a:solidFill>
              <a:latin typeface="Poppins"/>
              <a:ea typeface="Poppins"/>
              <a:cs typeface="Poppins"/>
              <a:sym typeface="Poppins"/>
            </a:endParaRPr>
          </a:p>
          <a:p>
            <a:pPr marL="579214" lvl="1" indent="-289607" algn="l">
              <a:lnSpc>
                <a:spcPts val="3755"/>
              </a:lnSpc>
              <a:buFont typeface="Arial"/>
              <a:buChar char="•"/>
            </a:pPr>
            <a:r>
              <a:rPr lang="en-US" sz="2682">
                <a:solidFill>
                  <a:srgbClr val="364735"/>
                </a:solidFill>
                <a:latin typeface="Poppins"/>
                <a:ea typeface="Poppins"/>
                <a:cs typeface="Poppins"/>
                <a:sym typeface="Poppins"/>
              </a:rPr>
              <a:t>AI lacks the creative intuition to write spontaneous, moment-driven stories or deliver unexpected literary endings.</a:t>
            </a:r>
          </a:p>
          <a:p>
            <a:pPr algn="l">
              <a:lnSpc>
                <a:spcPts val="3755"/>
              </a:lnSpc>
            </a:pPr>
            <a:endParaRPr lang="en-US" sz="2682">
              <a:solidFill>
                <a:srgbClr val="364735"/>
              </a:solidFill>
              <a:latin typeface="Poppins"/>
              <a:ea typeface="Poppins"/>
              <a:cs typeface="Poppins"/>
              <a:sym typeface="Poppins"/>
            </a:endParaRPr>
          </a:p>
          <a:p>
            <a:pPr marL="579214" lvl="1" indent="-289607" algn="l">
              <a:lnSpc>
                <a:spcPts val="3755"/>
              </a:lnSpc>
              <a:buFont typeface="Arial"/>
              <a:buChar char="•"/>
            </a:pPr>
            <a:r>
              <a:rPr lang="en-US" sz="2682">
                <a:solidFill>
                  <a:srgbClr val="364735"/>
                </a:solidFill>
                <a:latin typeface="Poppins"/>
                <a:ea typeface="Poppins"/>
                <a:cs typeface="Poppins"/>
                <a:sym typeface="Poppins"/>
              </a:rPr>
              <a:t>Reliability and authenticity of information in AI generated texts is a matter of concern.</a:t>
            </a:r>
          </a:p>
          <a:p>
            <a:pPr algn="l">
              <a:lnSpc>
                <a:spcPts val="3755"/>
              </a:lnSpc>
            </a:pPr>
            <a:endParaRPr lang="en-US" sz="2682">
              <a:solidFill>
                <a:srgbClr val="364735"/>
              </a:solidFill>
              <a:latin typeface="Poppins"/>
              <a:ea typeface="Poppins"/>
              <a:cs typeface="Poppins"/>
              <a:sym typeface="Poppins"/>
            </a:endParaRPr>
          </a:p>
          <a:p>
            <a:pPr marL="579214" lvl="1" indent="-289607" algn="l">
              <a:lnSpc>
                <a:spcPts val="3755"/>
              </a:lnSpc>
              <a:buFont typeface="Arial"/>
              <a:buChar char="•"/>
            </a:pPr>
            <a:r>
              <a:rPr lang="en-US" sz="2682">
                <a:solidFill>
                  <a:srgbClr val="364735"/>
                </a:solidFill>
                <a:latin typeface="Poppins"/>
                <a:ea typeface="Poppins"/>
                <a:cs typeface="Poppins"/>
                <a:sym typeface="Poppins"/>
              </a:rPr>
              <a:t>As a research and information-processing tool AI facilitates the work of authors and researchers.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1ECEC"/>
        </a:solidFill>
        <a:effectLst/>
      </p:bgPr>
    </p:bg>
    <p:spTree>
      <p:nvGrpSpPr>
        <p:cNvPr id="1" name=""/>
        <p:cNvGrpSpPr/>
        <p:nvPr/>
      </p:nvGrpSpPr>
      <p:grpSpPr>
        <a:xfrm>
          <a:off x="0" y="0"/>
          <a:ext cx="0" cy="0"/>
          <a:chOff x="0" y="0"/>
          <a:chExt cx="0" cy="0"/>
        </a:xfrm>
      </p:grpSpPr>
      <p:grpSp>
        <p:nvGrpSpPr>
          <p:cNvPr id="2" name="Group 2"/>
          <p:cNvGrpSpPr/>
          <p:nvPr/>
        </p:nvGrpSpPr>
        <p:grpSpPr>
          <a:xfrm>
            <a:off x="2746963" y="8841055"/>
            <a:ext cx="15541037" cy="704503"/>
            <a:chOff x="0" y="0"/>
            <a:chExt cx="4093113" cy="185548"/>
          </a:xfrm>
        </p:grpSpPr>
        <p:sp>
          <p:nvSpPr>
            <p:cNvPr id="3" name="Freeform 3"/>
            <p:cNvSpPr/>
            <p:nvPr/>
          </p:nvSpPr>
          <p:spPr>
            <a:xfrm>
              <a:off x="0" y="0"/>
              <a:ext cx="4093113" cy="185548"/>
            </a:xfrm>
            <a:custGeom>
              <a:avLst/>
              <a:gdLst/>
              <a:ahLst/>
              <a:cxnLst/>
              <a:rect l="l" t="t" r="r" b="b"/>
              <a:pathLst>
                <a:path w="4093113" h="185548">
                  <a:moveTo>
                    <a:pt x="0" y="0"/>
                  </a:moveTo>
                  <a:lnTo>
                    <a:pt x="4093113" y="0"/>
                  </a:lnTo>
                  <a:lnTo>
                    <a:pt x="4093113" y="185548"/>
                  </a:lnTo>
                  <a:lnTo>
                    <a:pt x="0" y="185548"/>
                  </a:lnTo>
                  <a:close/>
                </a:path>
              </a:pathLst>
            </a:custGeom>
            <a:solidFill>
              <a:srgbClr val="364735"/>
            </a:solidFill>
          </p:spPr>
          <p:txBody>
            <a:bodyPr/>
            <a:lstStyle/>
            <a:p>
              <a:endParaRPr lang="en-US"/>
            </a:p>
          </p:txBody>
        </p:sp>
        <p:sp>
          <p:nvSpPr>
            <p:cNvPr id="4" name="TextBox 4"/>
            <p:cNvSpPr txBox="1"/>
            <p:nvPr/>
          </p:nvSpPr>
          <p:spPr>
            <a:xfrm>
              <a:off x="0" y="-38100"/>
              <a:ext cx="4093113" cy="22364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4387001" y="3066064"/>
            <a:ext cx="9513998" cy="2003754"/>
          </a:xfrm>
          <a:prstGeom prst="rect">
            <a:avLst/>
          </a:prstGeom>
        </p:spPr>
        <p:txBody>
          <a:bodyPr lIns="0" tIns="0" rIns="0" bIns="0" rtlCol="0" anchor="t">
            <a:spAutoFit/>
          </a:bodyPr>
          <a:lstStyle/>
          <a:p>
            <a:pPr algn="ctr">
              <a:lnSpc>
                <a:spcPts val="17500"/>
              </a:lnSpc>
            </a:pPr>
            <a:r>
              <a:rPr lang="en-US" sz="12500" b="1" dirty="0">
                <a:solidFill>
                  <a:srgbClr val="1D3A00"/>
                </a:solidFill>
                <a:latin typeface="The Seasons Bold"/>
                <a:ea typeface="The Seasons Bold"/>
                <a:cs typeface="The Seasons Bold"/>
                <a:sym typeface="The Seasons Bold"/>
              </a:rPr>
              <a:t>Thank You</a:t>
            </a:r>
          </a:p>
        </p:txBody>
      </p:sp>
      <p:grpSp>
        <p:nvGrpSpPr>
          <p:cNvPr id="6" name="Group 6"/>
          <p:cNvGrpSpPr/>
          <p:nvPr/>
        </p:nvGrpSpPr>
        <p:grpSpPr>
          <a:xfrm>
            <a:off x="0" y="8841055"/>
            <a:ext cx="1822452" cy="704503"/>
            <a:chOff x="0" y="0"/>
            <a:chExt cx="479987" cy="185548"/>
          </a:xfrm>
        </p:grpSpPr>
        <p:sp>
          <p:nvSpPr>
            <p:cNvPr id="7" name="Freeform 7"/>
            <p:cNvSpPr/>
            <p:nvPr/>
          </p:nvSpPr>
          <p:spPr>
            <a:xfrm>
              <a:off x="0" y="0"/>
              <a:ext cx="479987" cy="185548"/>
            </a:xfrm>
            <a:custGeom>
              <a:avLst/>
              <a:gdLst/>
              <a:ahLst/>
              <a:cxnLst/>
              <a:rect l="l" t="t" r="r" b="b"/>
              <a:pathLst>
                <a:path w="479987" h="185548">
                  <a:moveTo>
                    <a:pt x="0" y="0"/>
                  </a:moveTo>
                  <a:lnTo>
                    <a:pt x="479987" y="0"/>
                  </a:lnTo>
                  <a:lnTo>
                    <a:pt x="479987" y="185548"/>
                  </a:lnTo>
                  <a:lnTo>
                    <a:pt x="0" y="185548"/>
                  </a:lnTo>
                  <a:close/>
                </a:path>
              </a:pathLst>
            </a:custGeom>
            <a:solidFill>
              <a:srgbClr val="364735"/>
            </a:solidFill>
          </p:spPr>
          <p:txBody>
            <a:bodyPr/>
            <a:lstStyle/>
            <a:p>
              <a:endParaRPr lang="en-US"/>
            </a:p>
          </p:txBody>
        </p:sp>
        <p:sp>
          <p:nvSpPr>
            <p:cNvPr id="8" name="TextBox 8"/>
            <p:cNvSpPr txBox="1"/>
            <p:nvPr/>
          </p:nvSpPr>
          <p:spPr>
            <a:xfrm>
              <a:off x="0" y="-38100"/>
              <a:ext cx="479987" cy="223648"/>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58636" y="514985"/>
            <a:ext cx="5566516" cy="704503"/>
            <a:chOff x="0" y="0"/>
            <a:chExt cx="1466078" cy="185548"/>
          </a:xfrm>
        </p:grpSpPr>
        <p:sp>
          <p:nvSpPr>
            <p:cNvPr id="10" name="Freeform 10"/>
            <p:cNvSpPr/>
            <p:nvPr/>
          </p:nvSpPr>
          <p:spPr>
            <a:xfrm>
              <a:off x="0" y="0"/>
              <a:ext cx="1466078" cy="185548"/>
            </a:xfrm>
            <a:custGeom>
              <a:avLst/>
              <a:gdLst/>
              <a:ahLst/>
              <a:cxnLst/>
              <a:rect l="l" t="t" r="r" b="b"/>
              <a:pathLst>
                <a:path w="1466078" h="185548">
                  <a:moveTo>
                    <a:pt x="0" y="0"/>
                  </a:moveTo>
                  <a:lnTo>
                    <a:pt x="1466078" y="0"/>
                  </a:lnTo>
                  <a:lnTo>
                    <a:pt x="1466078" y="185548"/>
                  </a:lnTo>
                  <a:lnTo>
                    <a:pt x="0" y="185548"/>
                  </a:lnTo>
                  <a:close/>
                </a:path>
              </a:pathLst>
            </a:custGeom>
            <a:solidFill>
              <a:srgbClr val="364735"/>
            </a:solidFill>
          </p:spPr>
          <p:txBody>
            <a:bodyPr/>
            <a:lstStyle/>
            <a:p>
              <a:endParaRPr lang="en-US"/>
            </a:p>
          </p:txBody>
        </p:sp>
        <p:sp>
          <p:nvSpPr>
            <p:cNvPr id="11" name="TextBox 11"/>
            <p:cNvSpPr txBox="1"/>
            <p:nvPr/>
          </p:nvSpPr>
          <p:spPr>
            <a:xfrm>
              <a:off x="0" y="-38100"/>
              <a:ext cx="1466078" cy="223648"/>
            </a:xfrm>
            <a:prstGeom prst="rect">
              <a:avLst/>
            </a:prstGeom>
          </p:spPr>
          <p:txBody>
            <a:bodyPr lIns="50800" tIns="50800" rIns="50800" bIns="50800" rtlCol="0" anchor="ctr"/>
            <a:lstStyle/>
            <a:p>
              <a:pPr algn="ctr">
                <a:lnSpc>
                  <a:spcPts val="2659"/>
                </a:lnSpc>
                <a:spcBef>
                  <a:spcPct val="0"/>
                </a:spcBef>
              </a:pPr>
              <a:endParaRPr/>
            </a:p>
          </p:txBody>
        </p:sp>
      </p:grpSp>
      <p:sp>
        <p:nvSpPr>
          <p:cNvPr id="12" name="TextBox 12"/>
          <p:cNvSpPr txBox="1"/>
          <p:nvPr/>
        </p:nvSpPr>
        <p:spPr>
          <a:xfrm>
            <a:off x="1028700" y="569422"/>
            <a:ext cx="4380875" cy="509905"/>
          </a:xfrm>
          <a:prstGeom prst="rect">
            <a:avLst/>
          </a:prstGeom>
        </p:spPr>
        <p:txBody>
          <a:bodyPr lIns="0" tIns="0" rIns="0" bIns="0" rtlCol="0" anchor="t">
            <a:spAutoFit/>
          </a:bodyPr>
          <a:lstStyle/>
          <a:p>
            <a:pPr algn="l">
              <a:lnSpc>
                <a:spcPts val="3920"/>
              </a:lnSpc>
            </a:pPr>
            <a:r>
              <a:rPr lang="en-US" sz="2800">
                <a:solidFill>
                  <a:srgbClr val="FFFFFF"/>
                </a:solidFill>
                <a:latin typeface="Poppins"/>
                <a:ea typeface="Poppins"/>
                <a:cs typeface="Poppins"/>
                <a:sym typeface="Poppins"/>
              </a:rPr>
              <a:t>Liceria University |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2612</Words>
  <Application>Microsoft Office PowerPoint</Application>
  <PresentationFormat>Custom</PresentationFormat>
  <Paragraphs>181</Paragraphs>
  <Slides>24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The Seasons Bold</vt:lpstr>
      <vt:lpstr>Poppins Bold</vt:lpstr>
      <vt:lpstr>Arial</vt:lpstr>
      <vt:lpstr>Poppins Bold Italics</vt:lpstr>
      <vt:lpstr>Poppins Italics</vt:lpstr>
      <vt:lpstr>Calibri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ALGORITHMS: EXPERTS’ PERCEPTIONS ON AI-GENERATED AND HUMAN-AUTHORED TEXTS</dc:title>
  <cp:lastModifiedBy>Gunay Hajizadeh</cp:lastModifiedBy>
  <cp:revision>2</cp:revision>
  <dcterms:created xsi:type="dcterms:W3CDTF">2006-08-16T00:00:00Z</dcterms:created>
  <dcterms:modified xsi:type="dcterms:W3CDTF">2026-10-08T10:35:58Z</dcterms:modified>
  <dc:identifier>DAHXCjICmxI</dc:identifier>
</cp:coreProperties>
</file>