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9" r:id="rId1"/>
  </p:sldMasterIdLst>
  <p:notesMasterIdLst>
    <p:notesMasterId r:id="rId28"/>
  </p:notesMasterIdLst>
  <p:handoutMasterIdLst>
    <p:handoutMasterId r:id="rId29"/>
  </p:handoutMasterIdLst>
  <p:sldIdLst>
    <p:sldId id="1824" r:id="rId2"/>
    <p:sldId id="1904" r:id="rId3"/>
    <p:sldId id="293" r:id="rId4"/>
    <p:sldId id="1914" r:id="rId5"/>
    <p:sldId id="1913" r:id="rId6"/>
    <p:sldId id="1889" r:id="rId7"/>
    <p:sldId id="1903" r:id="rId8"/>
    <p:sldId id="1860" r:id="rId9"/>
    <p:sldId id="1916" r:id="rId10"/>
    <p:sldId id="1864" r:id="rId11"/>
    <p:sldId id="1865" r:id="rId12"/>
    <p:sldId id="1869" r:id="rId13"/>
    <p:sldId id="1915" r:id="rId14"/>
    <p:sldId id="1899" r:id="rId15"/>
    <p:sldId id="1912" r:id="rId16"/>
    <p:sldId id="1874" r:id="rId17"/>
    <p:sldId id="1907" r:id="rId18"/>
    <p:sldId id="1901" r:id="rId19"/>
    <p:sldId id="1859" r:id="rId20"/>
    <p:sldId id="1908" r:id="rId21"/>
    <p:sldId id="1893" r:id="rId22"/>
    <p:sldId id="1909" r:id="rId23"/>
    <p:sldId id="1910" r:id="rId24"/>
    <p:sldId id="409" r:id="rId25"/>
    <p:sldId id="1911" r:id="rId26"/>
    <p:sldId id="1835" r:id="rId27"/>
  </p:sldIdLst>
  <p:sldSz cx="9361488" cy="6858000"/>
  <p:notesSz cx="6858000" cy="9144000"/>
  <p:defaultTextStyle>
    <a:defPPr>
      <a:defRPr lang="en-GB"/>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yana Zaytseva" initials="TZ" lastIdx="1" clrIdx="0">
    <p:extLst>
      <p:ext uri="{19B8F6BF-5375-455C-9EA6-DF929625EA0E}">
        <p15:presenceInfo xmlns:p15="http://schemas.microsoft.com/office/powerpoint/2012/main" userId="S::tzaytseva@khazar.org::e47ed6fc-8551-4ab7-96ab-1bfeff450b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00"/>
    <a:srgbClr val="663300"/>
    <a:srgbClr val="800000"/>
    <a:srgbClr val="FFF2E5"/>
    <a:srgbClr val="FFA347"/>
    <a:srgbClr val="6E1A00"/>
    <a:srgbClr val="993300"/>
    <a:srgbClr val="66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95" autoAdjust="0"/>
    <p:restoredTop sz="95226" autoAdjust="0"/>
  </p:normalViewPr>
  <p:slideViewPr>
    <p:cSldViewPr>
      <p:cViewPr varScale="1">
        <p:scale>
          <a:sx n="78" d="100"/>
          <a:sy n="78" d="100"/>
        </p:scale>
        <p:origin x="907" y="91"/>
      </p:cViewPr>
      <p:guideLst>
        <p:guide orient="horz" pos="2160"/>
        <p:guide pos="29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1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ru-RU"/>
          </a:p>
        </p:txBody>
      </p:sp>
      <p:sp>
        <p:nvSpPr>
          <p:cNvPr id="5089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ru-RU"/>
          </a:p>
        </p:txBody>
      </p:sp>
      <p:sp>
        <p:nvSpPr>
          <p:cNvPr id="5089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ru-RU"/>
          </a:p>
        </p:txBody>
      </p:sp>
      <p:sp>
        <p:nvSpPr>
          <p:cNvPr id="5089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0A0B217-AD19-493D-9D8A-9ABB92BC7908}" type="slidenum">
              <a:rPr lang="ru-RU"/>
              <a:pPr>
                <a:defRPr/>
              </a:pPr>
              <a:t>‹#›</a:t>
            </a:fld>
            <a:endParaRPr lang="ru-RU"/>
          </a:p>
        </p:txBody>
      </p:sp>
    </p:spTree>
    <p:extLst>
      <p:ext uri="{BB962C8B-B14F-4D97-AF65-F5344CB8AC3E}">
        <p14:creationId xmlns:p14="http://schemas.microsoft.com/office/powerpoint/2010/main" val="350183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72708" name="Rectangle 4"/>
          <p:cNvSpPr>
            <a:spLocks noGrp="1" noRot="1" noChangeAspect="1" noChangeArrowheads="1" noTextEdit="1"/>
          </p:cNvSpPr>
          <p:nvPr>
            <p:ph type="sldImg" idx="2"/>
          </p:nvPr>
        </p:nvSpPr>
        <p:spPr bwMode="auto">
          <a:xfrm>
            <a:off x="1089025" y="685800"/>
            <a:ext cx="4679950" cy="3429000"/>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5139F16-8C0C-4A0E-B473-1BDB4182C66B}" type="slidenum">
              <a:rPr lang="en-GB"/>
              <a:pPr>
                <a:defRPr/>
              </a:pPr>
              <a:t>‹#›</a:t>
            </a:fld>
            <a:endParaRPr lang="en-GB"/>
          </a:p>
        </p:txBody>
      </p:sp>
    </p:spTree>
    <p:extLst>
      <p:ext uri="{BB962C8B-B14F-4D97-AF65-F5344CB8AC3E}">
        <p14:creationId xmlns:p14="http://schemas.microsoft.com/office/powerpoint/2010/main" val="2531698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holar.google.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atoz.ebsco.com/Providers/12744"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atoz.ebsco.com/Search/12744" TargetMode="External"/><Relationship Id="rId5" Type="http://schemas.openxmlformats.org/officeDocument/2006/relationships/hyperlink" Target="http://atoz.ebsco.com/Subjects/12744" TargetMode="External"/><Relationship Id="rId4" Type="http://schemas.openxmlformats.org/officeDocument/2006/relationships/hyperlink" Target="http://atoz.ebsco.com/Titles/12744"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a:defRPr/>
            </a:pPr>
            <a:fld id="{C5139F16-8C0C-4A0E-B473-1BDB4182C66B}" type="slidenum">
              <a:rPr lang="en-GB" smtClean="0"/>
              <a:pPr>
                <a:defRPr/>
              </a:pPr>
              <a:t>1</a:t>
            </a:fld>
            <a:endParaRPr lang="en-GB"/>
          </a:p>
        </p:txBody>
      </p:sp>
    </p:spTree>
    <p:extLst>
      <p:ext uri="{BB962C8B-B14F-4D97-AF65-F5344CB8AC3E}">
        <p14:creationId xmlns:p14="http://schemas.microsoft.com/office/powerpoint/2010/main" val="260211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itchFamily="34" charset="0"/>
                <a:ea typeface="+mn-ea"/>
                <a:cs typeface="+mn-cs"/>
              </a:rPr>
              <a:t>This list contains direct links to the webpages of these resources.</a:t>
            </a:r>
            <a:endParaRPr lang="en-US" sz="120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Use </a:t>
            </a:r>
            <a:r>
              <a:rPr lang="en-US" sz="1200" u="sng" kern="1200" dirty="0">
                <a:solidFill>
                  <a:schemeClr val="tx1"/>
                </a:solidFill>
                <a:effectLst/>
                <a:latin typeface="Arial" pitchFamily="34" charset="0"/>
                <a:ea typeface="+mn-ea"/>
                <a:cs typeface="+mn-cs"/>
                <a:hlinkClick r:id="rId3"/>
              </a:rPr>
              <a:t>Google Scholar</a:t>
            </a:r>
            <a:r>
              <a:rPr lang="en-US" sz="1200" kern="1200" dirty="0">
                <a:solidFill>
                  <a:schemeClr val="tx1"/>
                </a:solidFill>
                <a:effectLst/>
                <a:latin typeface="Arial" pitchFamily="34" charset="0"/>
                <a:ea typeface="+mn-ea"/>
                <a:cs typeface="+mn-cs"/>
              </a:rPr>
              <a:t> to begin your search for scholarly resources. Google Scholar covers a large proportion of scholarly literature including: academic journals, books, institutional repositories, preprints, case law, patents, and dissertations.</a:t>
            </a:r>
          </a:p>
          <a:p>
            <a:r>
              <a:rPr lang="en-US" sz="1200" kern="1200" dirty="0">
                <a:solidFill>
                  <a:schemeClr val="tx1"/>
                </a:solidFill>
                <a:effectLst/>
                <a:latin typeface="Arial" pitchFamily="34" charset="0"/>
                <a:ea typeface="+mn-ea"/>
                <a:cs typeface="+mn-cs"/>
              </a:rPr>
              <a:t>More detailed information about our e-resources will be given in the next slides</a:t>
            </a:r>
            <a:endParaRPr lang="en-US" dirty="0">
              <a:latin typeface="Corbel" pitchFamily="34" charset="0"/>
            </a:endParaRPr>
          </a:p>
        </p:txBody>
      </p:sp>
      <p:sp>
        <p:nvSpPr>
          <p:cNvPr id="4" name="Slide Number Placeholder 3"/>
          <p:cNvSpPr>
            <a:spLocks noGrp="1"/>
          </p:cNvSpPr>
          <p:nvPr>
            <p:ph type="sldNum" sz="quarter" idx="10"/>
          </p:nvPr>
        </p:nvSpPr>
        <p:spPr/>
        <p:txBody>
          <a:bodyPr/>
          <a:lstStyle/>
          <a:p>
            <a:pPr>
              <a:defRPr/>
            </a:pPr>
            <a:fld id="{C5139F16-8C0C-4A0E-B473-1BDB4182C66B}" type="slidenum">
              <a:rPr lang="en-GB" smtClean="0"/>
              <a:pPr>
                <a:defRPr/>
              </a:pPr>
              <a:t>10</a:t>
            </a:fld>
            <a:endParaRPr lang="en-GB"/>
          </a:p>
        </p:txBody>
      </p:sp>
    </p:spTree>
    <p:extLst>
      <p:ext uri="{BB962C8B-B14F-4D97-AF65-F5344CB8AC3E}">
        <p14:creationId xmlns:p14="http://schemas.microsoft.com/office/powerpoint/2010/main" val="206938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1" hangingPunct="1">
              <a:buFontTx/>
              <a:buChar char="•"/>
            </a:pPr>
            <a:endParaRPr lang="en-US" b="1" u="sng" dirty="0"/>
          </a:p>
          <a:p>
            <a:r>
              <a:rPr lang="en-US" sz="1200" b="0" i="0" kern="1200" dirty="0">
                <a:solidFill>
                  <a:schemeClr val="tx1"/>
                </a:solidFill>
                <a:effectLst/>
                <a:latin typeface="Arial" pitchFamily="34" charset="0"/>
                <a:ea typeface="+mn-ea"/>
                <a:cs typeface="+mn-cs"/>
              </a:rPr>
              <a:t>Easy-to-use circulation, cataloging, inventory, and reporting capabilities </a:t>
            </a:r>
          </a:p>
          <a:p>
            <a:r>
              <a:rPr lang="en-US" sz="1200" b="0" i="0" kern="1200" dirty="0">
                <a:solidFill>
                  <a:schemeClr val="tx1"/>
                </a:solidFill>
                <a:effectLst/>
                <a:latin typeface="Arial" pitchFamily="34" charset="0"/>
                <a:ea typeface="+mn-ea"/>
                <a:cs typeface="+mn-cs"/>
              </a:rPr>
              <a:t>Destiny supports open standards for easy and integrated data sharing and single sign-on access, </a:t>
            </a:r>
          </a:p>
          <a:p>
            <a:pPr marL="228600" indent="-228600" eaLnBrk="1" hangingPunct="1">
              <a:buFontTx/>
              <a:buChar char="•"/>
            </a:pPr>
            <a:r>
              <a:rPr lang="en-US" b="1" u="sng" dirty="0"/>
              <a:t>CATALOGUE</a:t>
            </a:r>
          </a:p>
          <a:p>
            <a:pPr marL="228600" indent="-228600" eaLnBrk="1" hangingPunct="1"/>
            <a:r>
              <a:rPr lang="en-US" dirty="0"/>
              <a:t>The catalogue contains bibliographic records for the print and electronic collections of the KU Library. Go to library webpage from Khazar website than</a:t>
            </a:r>
          </a:p>
          <a:p>
            <a:pPr marL="228600" indent="-228600" eaLnBrk="1" hangingPunct="1"/>
            <a:r>
              <a:rPr lang="en-US" dirty="0"/>
              <a:t>      e-Resources</a:t>
            </a:r>
          </a:p>
          <a:p>
            <a:pPr marL="228600" indent="-228600" eaLnBrk="1" hangingPunct="1"/>
            <a:r>
              <a:rPr lang="en-US" dirty="0"/>
              <a:t>      </a:t>
            </a:r>
            <a:r>
              <a:rPr lang="en-US" dirty="0" err="1"/>
              <a:t>eCatalogue</a:t>
            </a:r>
            <a:endParaRPr lang="en-US" dirty="0"/>
          </a:p>
          <a:p>
            <a:pPr marL="228600" indent="-228600" eaLnBrk="1" hangingPunct="1"/>
            <a:endParaRPr lang="en-US" b="1" u="sng" dirty="0"/>
          </a:p>
          <a:p>
            <a:pPr marL="228600" indent="-228600" eaLnBrk="1" hangingPunct="1">
              <a:buFontTx/>
              <a:buChar char="•"/>
            </a:pPr>
            <a:endParaRPr lang="en-US" b="1" u="sng" dirty="0"/>
          </a:p>
        </p:txBody>
      </p:sp>
      <p:sp>
        <p:nvSpPr>
          <p:cNvPr id="4" name="Slide Number Placeholder 3"/>
          <p:cNvSpPr>
            <a:spLocks noGrp="1"/>
          </p:cNvSpPr>
          <p:nvPr>
            <p:ph type="sldNum" sz="quarter" idx="10"/>
          </p:nvPr>
        </p:nvSpPr>
        <p:spPr/>
        <p:txBody>
          <a:bodyPr/>
          <a:lstStyle/>
          <a:p>
            <a:pPr>
              <a:defRPr/>
            </a:pPr>
            <a:fld id="{C5139F16-8C0C-4A0E-B473-1BDB4182C66B}" type="slidenum">
              <a:rPr lang="en-GB" smtClean="0"/>
              <a:pPr>
                <a:defRPr/>
              </a:pPr>
              <a:t>11</a:t>
            </a:fld>
            <a:endParaRPr lang="en-GB"/>
          </a:p>
        </p:txBody>
      </p:sp>
    </p:spTree>
    <p:extLst>
      <p:ext uri="{BB962C8B-B14F-4D97-AF65-F5344CB8AC3E}">
        <p14:creationId xmlns:p14="http://schemas.microsoft.com/office/powerpoint/2010/main" val="149343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steps: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I would like to show you a  search results for  topic on managerial economics, 16 books. If book is available, you can order this book from home.  if the book is on hand you can stand in line</a:t>
            </a:r>
          </a:p>
          <a:p>
            <a:endParaRPr lang="en-US" dirty="0"/>
          </a:p>
          <a:p>
            <a:r>
              <a:rPr lang="en-US" dirty="0"/>
              <a:t>Information Services&gt;Find</a:t>
            </a:r>
            <a:r>
              <a:rPr lang="en-US" baseline="0" dirty="0"/>
              <a:t> Resources&gt;Catalogue&gt;Type “Chemistry” in the search field</a:t>
            </a:r>
            <a:endParaRPr lang="ru-RU" dirty="0"/>
          </a:p>
        </p:txBody>
      </p:sp>
      <p:sp>
        <p:nvSpPr>
          <p:cNvPr id="4" name="Slide Number Placeholder 3"/>
          <p:cNvSpPr>
            <a:spLocks noGrp="1"/>
          </p:cNvSpPr>
          <p:nvPr>
            <p:ph type="sldNum" sz="quarter" idx="10"/>
          </p:nvPr>
        </p:nvSpPr>
        <p:spPr/>
        <p:txBody>
          <a:bodyPr/>
          <a:lstStyle/>
          <a:p>
            <a:pPr>
              <a:defRPr/>
            </a:pPr>
            <a:fld id="{C5139F16-8C0C-4A0E-B473-1BDB4182C66B}" type="slidenum">
              <a:rPr lang="en-GB" smtClean="0"/>
              <a:pPr>
                <a:defRPr/>
              </a:pPr>
              <a:t>12</a:t>
            </a:fld>
            <a:endParaRPr lang="en-GB"/>
          </a:p>
        </p:txBody>
      </p:sp>
    </p:spTree>
    <p:extLst>
      <p:ext uri="{BB962C8B-B14F-4D97-AF65-F5344CB8AC3E}">
        <p14:creationId xmlns:p14="http://schemas.microsoft.com/office/powerpoint/2010/main" val="321815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Our catalog provides access to full text documents as well . For example , search Hamlet m-m book</a:t>
            </a:r>
            <a:r>
              <a:rPr lang="en-US" sz="1200" b="1" kern="1200" dirty="0">
                <a:solidFill>
                  <a:schemeClr val="tx1"/>
                </a:solidFill>
                <a:effectLst/>
                <a:latin typeface="Arial" pitchFamily="34" charset="0"/>
                <a:ea typeface="+mn-ea"/>
                <a:cs typeface="+mn-cs"/>
              </a:rPr>
              <a:t> “On education system in Azerbaijan”, CLICK ON electronic address you go to the full text of the document</a:t>
            </a:r>
            <a:endParaRPr lang="en-US" sz="1200" kern="1200" dirty="0">
              <a:solidFill>
                <a:schemeClr val="tx1"/>
              </a:solidFill>
              <a:effectLst/>
              <a:latin typeface="Arial" pitchFamily="34" charset="0"/>
              <a:ea typeface="+mn-ea"/>
              <a:cs typeface="+mn-cs"/>
            </a:endParaRPr>
          </a:p>
          <a:p>
            <a:r>
              <a:rPr lang="en-US" dirty="0"/>
              <a:t>eps:</a:t>
            </a:r>
          </a:p>
          <a:p>
            <a:endParaRPr lang="en-US" dirty="0"/>
          </a:p>
          <a:p>
            <a:r>
              <a:rPr lang="en-US" dirty="0"/>
              <a:t>Information Services&gt;Find</a:t>
            </a:r>
            <a:r>
              <a:rPr lang="en-US" baseline="0" dirty="0"/>
              <a:t> Resources&gt;Catalogue&gt;Type “Chemistry” in the search field</a:t>
            </a:r>
            <a:endParaRPr lang="ru-RU" dirty="0"/>
          </a:p>
        </p:txBody>
      </p:sp>
      <p:sp>
        <p:nvSpPr>
          <p:cNvPr id="4" name="Slide Number Placeholder 3"/>
          <p:cNvSpPr>
            <a:spLocks noGrp="1"/>
          </p:cNvSpPr>
          <p:nvPr>
            <p:ph type="sldNum" sz="quarter" idx="10"/>
          </p:nvPr>
        </p:nvSpPr>
        <p:spPr/>
        <p:txBody>
          <a:bodyPr/>
          <a:lstStyle/>
          <a:p>
            <a:pPr>
              <a:defRPr/>
            </a:pPr>
            <a:fld id="{C5139F16-8C0C-4A0E-B473-1BDB4182C66B}" type="slidenum">
              <a:rPr lang="en-GB" smtClean="0"/>
              <a:pPr>
                <a:defRPr/>
              </a:pPr>
              <a:t>13</a:t>
            </a:fld>
            <a:endParaRPr lang="en-GB"/>
          </a:p>
        </p:txBody>
      </p:sp>
    </p:spTree>
    <p:extLst>
      <p:ext uri="{BB962C8B-B14F-4D97-AF65-F5344CB8AC3E}">
        <p14:creationId xmlns:p14="http://schemas.microsoft.com/office/powerpoint/2010/main" val="3141357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0000"/>
                </a:solidFill>
              </a:rPr>
              <a:t>Some websites provide free access to eBooks.  You should use these with caution:</a:t>
            </a:r>
          </a:p>
          <a:p>
            <a:r>
              <a:rPr lang="en-US" dirty="0"/>
              <a:t>:</a:t>
            </a:r>
            <a:r>
              <a:rPr lang="en-US" sz="1200" dirty="0">
                <a:solidFill>
                  <a:srgbClr val="000000"/>
                </a:solidFill>
              </a:rPr>
              <a:t>Check the publication date - is the book up-to-date?  Sometimes publishers provide free access to old editions of books.</a:t>
            </a:r>
            <a:br>
              <a:rPr lang="en-US" sz="1200" dirty="0">
                <a:solidFill>
                  <a:srgbClr val="000000"/>
                </a:solidFill>
              </a:rPr>
            </a:br>
            <a:endParaRPr lang="en-US" dirty="0"/>
          </a:p>
          <a:p>
            <a:endParaRPr lang="en-US" dirty="0"/>
          </a:p>
          <a:p>
            <a:endParaRPr lang="ru-RU" dirty="0"/>
          </a:p>
        </p:txBody>
      </p:sp>
      <p:sp>
        <p:nvSpPr>
          <p:cNvPr id="4" name="Slide Number Placeholder 3"/>
          <p:cNvSpPr>
            <a:spLocks noGrp="1"/>
          </p:cNvSpPr>
          <p:nvPr>
            <p:ph type="sldNum" sz="quarter" idx="10"/>
          </p:nvPr>
        </p:nvSpPr>
        <p:spPr/>
        <p:txBody>
          <a:bodyPr/>
          <a:lstStyle/>
          <a:p>
            <a:pPr>
              <a:defRPr/>
            </a:pPr>
            <a:fld id="{C5139F16-8C0C-4A0E-B473-1BDB4182C66B}"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3218159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On this slide I showed you how to access </a:t>
            </a:r>
            <a:r>
              <a:rPr lang="en-US" sz="1200" kern="1200" dirty="0" err="1">
                <a:solidFill>
                  <a:schemeClr val="tx1"/>
                </a:solidFill>
                <a:effectLst/>
                <a:latin typeface="Arial" pitchFamily="34" charset="0"/>
                <a:ea typeface="+mn-ea"/>
                <a:cs typeface="+mn-cs"/>
              </a:rPr>
              <a:t>ejournals</a:t>
            </a:r>
            <a:r>
              <a:rPr lang="en-US" sz="1200" kern="1200" dirty="0">
                <a:solidFill>
                  <a:schemeClr val="tx1"/>
                </a:solidFill>
                <a:effectLst/>
                <a:latin typeface="Arial" pitchFamily="34" charset="0"/>
                <a:ea typeface="+mn-ea"/>
                <a:cs typeface="+mn-cs"/>
              </a:rPr>
              <a:t> via  ESCO Discovery on example of business and management with  the limiters: peer- review journals and full text articles</a:t>
            </a:r>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15</a:t>
            </a:fld>
            <a:endParaRPr lang="en-GB"/>
          </a:p>
        </p:txBody>
      </p:sp>
    </p:spTree>
    <p:extLst>
      <p:ext uri="{BB962C8B-B14F-4D97-AF65-F5344CB8AC3E}">
        <p14:creationId xmlns:p14="http://schemas.microsoft.com/office/powerpoint/2010/main" val="90802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b="0" i="0" kern="1200" dirty="0">
                <a:solidFill>
                  <a:schemeClr val="tx1"/>
                </a:solidFill>
                <a:effectLst/>
                <a:latin typeface="Arial" pitchFamily="34" charset="0"/>
                <a:ea typeface="+mn-ea"/>
                <a:cs typeface="+mn-cs"/>
              </a:rPr>
            </a:br>
            <a:r>
              <a:rPr lang="en-US" sz="1200" b="1" i="0" kern="1200" dirty="0">
                <a:solidFill>
                  <a:schemeClr val="tx1"/>
                </a:solidFill>
                <a:effectLst/>
                <a:latin typeface="Arial" pitchFamily="34" charset="0"/>
                <a:ea typeface="+mn-ea"/>
                <a:cs typeface="+mn-cs"/>
              </a:rPr>
              <a:t>Index tab</a:t>
            </a:r>
            <a:br>
              <a:rPr lang="en-US" sz="1200" b="0" i="0" kern="1200" dirty="0">
                <a:solidFill>
                  <a:schemeClr val="tx1"/>
                </a:solidFill>
                <a:effectLst/>
                <a:latin typeface="Arial" pitchFamily="34" charset="0"/>
                <a:ea typeface="+mn-ea"/>
                <a:cs typeface="+mn-cs"/>
              </a:rPr>
            </a:br>
            <a:r>
              <a:rPr lang="en-US" sz="1200" b="0" i="0" kern="1200" dirty="0">
                <a:solidFill>
                  <a:schemeClr val="tx1"/>
                </a:solidFill>
                <a:effectLst/>
                <a:latin typeface="Arial" pitchFamily="34" charset="0"/>
                <a:ea typeface="+mn-ea"/>
                <a:cs typeface="+mn-cs"/>
              </a:rPr>
              <a:t>Use the </a:t>
            </a:r>
            <a:r>
              <a:rPr lang="en-US" sz="1200" b="0" i="0" kern="1200" dirty="0">
                <a:solidFill>
                  <a:schemeClr val="tx1"/>
                </a:solidFill>
                <a:effectLst/>
                <a:latin typeface="Arial" pitchFamily="34" charset="0"/>
                <a:ea typeface="+mn-ea"/>
                <a:cs typeface="+mn-cs"/>
                <a:hlinkClick r:id="rId3"/>
              </a:rPr>
              <a:t>Index</a:t>
            </a:r>
            <a:r>
              <a:rPr lang="en-US" sz="1200" b="0" i="0" kern="1200" dirty="0">
                <a:solidFill>
                  <a:schemeClr val="tx1"/>
                </a:solidFill>
                <a:effectLst/>
                <a:latin typeface="Arial" pitchFamily="34" charset="0"/>
                <a:ea typeface="+mn-ea"/>
                <a:cs typeface="+mn-cs"/>
              </a:rPr>
              <a:t> tab to view a list of databases and other sources of electronic full text titles. You can link directly to the "front door" of each source, or link to a list of titles contained in each source.</a:t>
            </a:r>
          </a:p>
          <a:p>
            <a:r>
              <a:rPr lang="en-US" sz="1200" b="1" i="0" kern="1200" dirty="0">
                <a:solidFill>
                  <a:schemeClr val="tx1"/>
                </a:solidFill>
                <a:effectLst/>
                <a:latin typeface="Arial" pitchFamily="34" charset="0"/>
                <a:ea typeface="+mn-ea"/>
                <a:cs typeface="+mn-cs"/>
              </a:rPr>
              <a:t>Titles tab</a:t>
            </a:r>
            <a:br>
              <a:rPr lang="en-US" sz="1200" b="0" i="0" kern="1200" dirty="0">
                <a:solidFill>
                  <a:schemeClr val="tx1"/>
                </a:solidFill>
                <a:effectLst/>
                <a:latin typeface="Arial" pitchFamily="34" charset="0"/>
                <a:ea typeface="+mn-ea"/>
                <a:cs typeface="+mn-cs"/>
              </a:rPr>
            </a:br>
            <a:r>
              <a:rPr lang="en-US" sz="1200" b="0" i="0" kern="1200" dirty="0">
                <a:solidFill>
                  <a:schemeClr val="tx1"/>
                </a:solidFill>
                <a:effectLst/>
                <a:latin typeface="Arial" pitchFamily="34" charset="0"/>
                <a:ea typeface="+mn-ea"/>
                <a:cs typeface="+mn-cs"/>
              </a:rPr>
              <a:t>Use the </a:t>
            </a:r>
            <a:r>
              <a:rPr lang="en-US" sz="1200" b="0" i="0" kern="1200" dirty="0">
                <a:solidFill>
                  <a:schemeClr val="tx1"/>
                </a:solidFill>
                <a:effectLst/>
                <a:latin typeface="Arial" pitchFamily="34" charset="0"/>
                <a:ea typeface="+mn-ea"/>
                <a:cs typeface="+mn-cs"/>
                <a:hlinkClick r:id="rId4"/>
              </a:rPr>
              <a:t>Titles</a:t>
            </a:r>
            <a:r>
              <a:rPr lang="en-US" sz="1200" b="0" i="0" kern="1200" dirty="0">
                <a:solidFill>
                  <a:schemeClr val="tx1"/>
                </a:solidFill>
                <a:effectLst/>
                <a:latin typeface="Arial" pitchFamily="34" charset="0"/>
                <a:ea typeface="+mn-ea"/>
                <a:cs typeface="+mn-cs"/>
              </a:rPr>
              <a:t> tab to browse a list of titles arranged alphabetically. You can also do simple searching of the list by using the search feature on that page. When you find the title you want, follow the links underneath its name to explore the title, including viewing full text.</a:t>
            </a:r>
          </a:p>
          <a:p>
            <a:r>
              <a:rPr lang="en-US" sz="1200" b="1" i="0" kern="1200" dirty="0">
                <a:solidFill>
                  <a:schemeClr val="tx1"/>
                </a:solidFill>
                <a:effectLst/>
                <a:latin typeface="Arial" pitchFamily="34" charset="0"/>
                <a:ea typeface="+mn-ea"/>
                <a:cs typeface="+mn-cs"/>
              </a:rPr>
              <a:t>Subject tab</a:t>
            </a:r>
            <a:br>
              <a:rPr lang="en-US" sz="1200" b="0" i="0" kern="1200" dirty="0">
                <a:solidFill>
                  <a:schemeClr val="tx1"/>
                </a:solidFill>
                <a:effectLst/>
                <a:latin typeface="Arial" pitchFamily="34" charset="0"/>
                <a:ea typeface="+mn-ea"/>
                <a:cs typeface="+mn-cs"/>
              </a:rPr>
            </a:br>
            <a:r>
              <a:rPr lang="en-US" sz="1200" b="0" i="0" kern="1200" dirty="0">
                <a:solidFill>
                  <a:schemeClr val="tx1"/>
                </a:solidFill>
                <a:effectLst/>
                <a:latin typeface="Arial" pitchFamily="34" charset="0"/>
                <a:ea typeface="+mn-ea"/>
                <a:cs typeface="+mn-cs"/>
              </a:rPr>
              <a:t>Use the </a:t>
            </a:r>
            <a:r>
              <a:rPr lang="en-US" sz="1200" b="0" i="0" kern="1200" dirty="0">
                <a:solidFill>
                  <a:schemeClr val="tx1"/>
                </a:solidFill>
                <a:effectLst/>
                <a:latin typeface="Arial" pitchFamily="34" charset="0"/>
                <a:ea typeface="+mn-ea"/>
                <a:cs typeface="+mn-cs"/>
                <a:hlinkClick r:id="rId5"/>
              </a:rPr>
              <a:t>Subjects</a:t>
            </a:r>
            <a:r>
              <a:rPr lang="en-US" sz="1200" b="0" i="0" kern="1200" dirty="0">
                <a:solidFill>
                  <a:schemeClr val="tx1"/>
                </a:solidFill>
                <a:effectLst/>
                <a:latin typeface="Arial" pitchFamily="34" charset="0"/>
                <a:ea typeface="+mn-ea"/>
                <a:cs typeface="+mn-cs"/>
              </a:rPr>
              <a:t> tab to browse a list of subject areas covered by the titles in our collection. Click a subject category to view a list of all titles in that category.</a:t>
            </a:r>
          </a:p>
          <a:p>
            <a:r>
              <a:rPr lang="en-US" sz="1200" b="1" i="0" kern="1200" dirty="0">
                <a:solidFill>
                  <a:schemeClr val="tx1"/>
                </a:solidFill>
                <a:effectLst/>
                <a:latin typeface="Arial" pitchFamily="34" charset="0"/>
                <a:ea typeface="+mn-ea"/>
                <a:cs typeface="+mn-cs"/>
              </a:rPr>
              <a:t>Search tab</a:t>
            </a:r>
            <a:br>
              <a:rPr lang="en-US" sz="1200" b="0" i="0" kern="1200" dirty="0">
                <a:solidFill>
                  <a:schemeClr val="tx1"/>
                </a:solidFill>
                <a:effectLst/>
                <a:latin typeface="Arial" pitchFamily="34" charset="0"/>
                <a:ea typeface="+mn-ea"/>
                <a:cs typeface="+mn-cs"/>
              </a:rPr>
            </a:br>
            <a:r>
              <a:rPr lang="en-US" sz="1200" b="0" i="0" kern="1200" dirty="0">
                <a:solidFill>
                  <a:schemeClr val="tx1"/>
                </a:solidFill>
                <a:effectLst/>
                <a:latin typeface="Arial" pitchFamily="34" charset="0"/>
                <a:ea typeface="+mn-ea"/>
                <a:cs typeface="+mn-cs"/>
              </a:rPr>
              <a:t>The </a:t>
            </a:r>
            <a:r>
              <a:rPr lang="en-US" sz="1200" b="0" i="0" kern="1200" dirty="0">
                <a:solidFill>
                  <a:schemeClr val="tx1"/>
                </a:solidFill>
                <a:effectLst/>
                <a:latin typeface="Arial" pitchFamily="34" charset="0"/>
                <a:ea typeface="+mn-ea"/>
                <a:cs typeface="+mn-cs"/>
                <a:hlinkClick r:id="rId6"/>
              </a:rPr>
              <a:t>Search</a:t>
            </a:r>
            <a:r>
              <a:rPr lang="en-US" sz="1200" b="0" i="0" kern="1200" dirty="0">
                <a:solidFill>
                  <a:schemeClr val="tx1"/>
                </a:solidFill>
                <a:effectLst/>
                <a:latin typeface="Arial" pitchFamily="34" charset="0"/>
                <a:ea typeface="+mn-ea"/>
                <a:cs typeface="+mn-cs"/>
              </a:rPr>
              <a:t> tab provides a more advanced search form than the search box on the Titles tab. Use the Search tab to search by title name, publisher name, or ISSN, as well as to control the search type (Begins With, Exact Match, etc.).</a:t>
            </a:r>
          </a:p>
          <a:p>
            <a:r>
              <a:rPr lang="en-US" sz="1200" b="1" i="0" kern="1200" dirty="0">
                <a:solidFill>
                  <a:schemeClr val="tx1"/>
                </a:solidFill>
                <a:effectLst/>
                <a:latin typeface="Arial" pitchFamily="34" charset="0"/>
                <a:ea typeface="+mn-ea"/>
                <a:cs typeface="+mn-cs"/>
              </a:rPr>
              <a:t>Titles tab - Page Navigation </a:t>
            </a:r>
            <a:r>
              <a:rPr lang="en-US" sz="1200" b="1" i="0" kern="1200" dirty="0" err="1">
                <a:solidFill>
                  <a:schemeClr val="tx1"/>
                </a:solidFill>
                <a:effectLst/>
                <a:latin typeface="Arial" pitchFamily="34" charset="0"/>
                <a:ea typeface="+mn-ea"/>
                <a:cs typeface="+mn-cs"/>
              </a:rPr>
              <a:t>listbox</a:t>
            </a:r>
            <a:br>
              <a:rPr lang="en-US" sz="1200" b="0" i="0" kern="1200" dirty="0">
                <a:solidFill>
                  <a:schemeClr val="tx1"/>
                </a:solidFill>
                <a:effectLst/>
                <a:latin typeface="Arial" pitchFamily="34" charset="0"/>
                <a:ea typeface="+mn-ea"/>
                <a:cs typeface="+mn-cs"/>
              </a:rPr>
            </a:br>
            <a:r>
              <a:rPr lang="en-US" sz="1200" b="0" i="0" kern="1200" dirty="0">
                <a:solidFill>
                  <a:schemeClr val="tx1"/>
                </a:solidFill>
                <a:effectLst/>
                <a:latin typeface="Arial" pitchFamily="34" charset="0"/>
                <a:ea typeface="+mn-ea"/>
                <a:cs typeface="+mn-cs"/>
              </a:rPr>
              <a:t>When viewing a list of titles that span more than one web page, this </a:t>
            </a:r>
            <a:r>
              <a:rPr lang="en-US" sz="1200" b="0" i="0" kern="1200" dirty="0" err="1">
                <a:solidFill>
                  <a:schemeClr val="tx1"/>
                </a:solidFill>
                <a:effectLst/>
                <a:latin typeface="Arial" pitchFamily="34" charset="0"/>
                <a:ea typeface="+mn-ea"/>
                <a:cs typeface="+mn-cs"/>
              </a:rPr>
              <a:t>listbox</a:t>
            </a:r>
            <a:r>
              <a:rPr lang="en-US" sz="1200" b="0" i="0" kern="1200" dirty="0">
                <a:solidFill>
                  <a:schemeClr val="tx1"/>
                </a:solidFill>
                <a:effectLst/>
                <a:latin typeface="Arial" pitchFamily="34" charset="0"/>
                <a:ea typeface="+mn-ea"/>
                <a:cs typeface="+mn-cs"/>
              </a:rPr>
              <a:t> will show all the pages in the current title list. For each page, the first title on the page and the last title on the page are listed. Click on a page to go directly to that section of the list.</a:t>
            </a:r>
          </a:p>
          <a:p>
            <a:r>
              <a:rPr lang="en-US" sz="1200" b="1" i="0" kern="1200" dirty="0">
                <a:solidFill>
                  <a:schemeClr val="tx1"/>
                </a:solidFill>
                <a:effectLst/>
                <a:latin typeface="Arial" pitchFamily="34" charset="0"/>
                <a:ea typeface="+mn-ea"/>
                <a:cs typeface="+mn-cs"/>
              </a:rPr>
              <a:t>Titles tab - "Find:"</a:t>
            </a:r>
            <a:br>
              <a:rPr lang="en-US" sz="1200" b="0" i="0" kern="1200" dirty="0">
                <a:solidFill>
                  <a:schemeClr val="tx1"/>
                </a:solidFill>
                <a:effectLst/>
                <a:latin typeface="Arial" pitchFamily="34" charset="0"/>
                <a:ea typeface="+mn-ea"/>
                <a:cs typeface="+mn-cs"/>
              </a:rPr>
            </a:br>
            <a:r>
              <a:rPr lang="en-US" sz="1200" b="0" i="0" kern="1200" dirty="0">
                <a:solidFill>
                  <a:schemeClr val="tx1"/>
                </a:solidFill>
                <a:effectLst/>
                <a:latin typeface="Arial" pitchFamily="34" charset="0"/>
                <a:ea typeface="+mn-ea"/>
                <a:cs typeface="+mn-cs"/>
              </a:rPr>
              <a:t>Use this textbox to quickly search for titles whose names contain the keywords you enter. Too many results? Try the Search tab instead.</a:t>
            </a:r>
          </a:p>
          <a:p>
            <a:r>
              <a:rPr lang="en-US" sz="1200" b="1" i="0" kern="1200" dirty="0">
                <a:solidFill>
                  <a:schemeClr val="tx1"/>
                </a:solidFill>
                <a:effectLst/>
                <a:latin typeface="Arial" pitchFamily="34" charset="0"/>
                <a:ea typeface="+mn-ea"/>
                <a:cs typeface="+mn-cs"/>
              </a:rPr>
              <a:t>Titles tab - Alphabetical Links</a:t>
            </a:r>
            <a:br>
              <a:rPr lang="en-US" sz="1200" b="0" i="0" kern="1200" dirty="0">
                <a:solidFill>
                  <a:schemeClr val="tx1"/>
                </a:solidFill>
                <a:effectLst/>
                <a:latin typeface="Arial" pitchFamily="34" charset="0"/>
                <a:ea typeface="+mn-ea"/>
                <a:cs typeface="+mn-cs"/>
              </a:rPr>
            </a:br>
            <a:r>
              <a:rPr lang="en-US" sz="1200" b="0" i="0" kern="1200" dirty="0">
                <a:solidFill>
                  <a:schemeClr val="tx1"/>
                </a:solidFill>
                <a:effectLst/>
                <a:latin typeface="Arial" pitchFamily="34" charset="0"/>
                <a:ea typeface="+mn-ea"/>
                <a:cs typeface="+mn-cs"/>
              </a:rPr>
              <a:t>Use these hyperlinks to jump to the section of the titles list that contains all titles whose names begin with the letter you click. For example, to see titles whose names begin with "A", click the "A" link.</a:t>
            </a:r>
          </a:p>
          <a:p>
            <a:r>
              <a:rPr lang="en-US" sz="1200" b="1" i="0" kern="1200" dirty="0">
                <a:solidFill>
                  <a:schemeClr val="tx1"/>
                </a:solidFill>
                <a:effectLst/>
                <a:latin typeface="Arial" pitchFamily="34" charset="0"/>
                <a:ea typeface="+mn-ea"/>
                <a:cs typeface="+mn-cs"/>
              </a:rPr>
              <a:t>Titles tab - Page Navigation Links</a:t>
            </a:r>
            <a:br>
              <a:rPr lang="en-US" sz="1200" b="0" i="0" kern="1200" dirty="0">
                <a:solidFill>
                  <a:schemeClr val="tx1"/>
                </a:solidFill>
                <a:effectLst/>
                <a:latin typeface="Arial" pitchFamily="34" charset="0"/>
                <a:ea typeface="+mn-ea"/>
                <a:cs typeface="+mn-cs"/>
              </a:rPr>
            </a:br>
            <a:r>
              <a:rPr lang="en-US" sz="1200" b="0" i="0" kern="1200" dirty="0">
                <a:solidFill>
                  <a:schemeClr val="tx1"/>
                </a:solidFill>
                <a:effectLst/>
                <a:latin typeface="Arial" pitchFamily="34" charset="0"/>
                <a:ea typeface="+mn-ea"/>
                <a:cs typeface="+mn-cs"/>
              </a:rPr>
              <a:t>If the current list you are viewing spans more than one web page, use these links to navigate to other pages in the list. If there are many pages, try the Page Navigation </a:t>
            </a:r>
            <a:r>
              <a:rPr lang="en-US" sz="1200" b="0" i="0" kern="1200" dirty="0" err="1">
                <a:solidFill>
                  <a:schemeClr val="tx1"/>
                </a:solidFill>
                <a:effectLst/>
                <a:latin typeface="Arial" pitchFamily="34" charset="0"/>
                <a:ea typeface="+mn-ea"/>
                <a:cs typeface="+mn-cs"/>
              </a:rPr>
              <a:t>Listbox</a:t>
            </a:r>
            <a:r>
              <a:rPr lang="en-US" sz="1200" b="0" i="0" kern="1200">
                <a:solidFill>
                  <a:schemeClr val="tx1"/>
                </a:solidFill>
                <a:effectLst/>
                <a:latin typeface="Arial" pitchFamily="34" charset="0"/>
                <a:ea typeface="+mn-ea"/>
                <a:cs typeface="+mn-cs"/>
              </a:rPr>
              <a:t> (#5 above).</a:t>
            </a:r>
          </a:p>
          <a:p>
            <a:endParaRPr lang="ru-RU"/>
          </a:p>
        </p:txBody>
      </p:sp>
      <p:sp>
        <p:nvSpPr>
          <p:cNvPr id="4" name="Slide Number Placeholder 3"/>
          <p:cNvSpPr>
            <a:spLocks noGrp="1"/>
          </p:cNvSpPr>
          <p:nvPr>
            <p:ph type="sldNum" sz="quarter" idx="10"/>
          </p:nvPr>
        </p:nvSpPr>
        <p:spPr/>
        <p:txBody>
          <a:bodyPr/>
          <a:lstStyle/>
          <a:p>
            <a:pPr>
              <a:defRPr/>
            </a:pPr>
            <a:fld id="{C5139F16-8C0C-4A0E-B473-1BDB4182C66B}" type="slidenum">
              <a:rPr lang="en-GB" smtClean="0"/>
              <a:pPr>
                <a:defRPr/>
              </a:pPr>
              <a:t>16</a:t>
            </a:fld>
            <a:endParaRPr lang="en-GB"/>
          </a:p>
        </p:txBody>
      </p:sp>
    </p:spTree>
    <p:extLst>
      <p:ext uri="{BB962C8B-B14F-4D97-AF65-F5344CB8AC3E}">
        <p14:creationId xmlns:p14="http://schemas.microsoft.com/office/powerpoint/2010/main" val="2801200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There are some subscribed journals both in print and electronic versions.</a:t>
            </a:r>
          </a:p>
          <a:p>
            <a:r>
              <a:rPr lang="en-US" sz="1200" kern="1200" dirty="0">
                <a:solidFill>
                  <a:schemeClr val="tx1"/>
                </a:solidFill>
                <a:effectLst/>
                <a:latin typeface="Arial" pitchFamily="34" charset="0"/>
                <a:ea typeface="+mn-ea"/>
                <a:cs typeface="+mn-cs"/>
              </a:rPr>
              <a:t>Electronic journals have several advantages over traditional printed journals:– </a:t>
            </a:r>
          </a:p>
          <a:p>
            <a:r>
              <a:rPr lang="en-US" sz="1200" kern="1200" dirty="0">
                <a:solidFill>
                  <a:schemeClr val="tx1"/>
                </a:solidFill>
                <a:effectLst/>
                <a:latin typeface="Arial" pitchFamily="34" charset="0"/>
                <a:ea typeface="+mn-ea"/>
                <a:cs typeface="+mn-cs"/>
              </a:rPr>
              <a:t>You can read journal articles on your desktop, you don’t have to be in the library.</a:t>
            </a:r>
            <a:br>
              <a:rPr lang="en-US" sz="1200" kern="1200" dirty="0">
                <a:solidFill>
                  <a:schemeClr val="tx1"/>
                </a:solidFill>
                <a:effectLst/>
                <a:latin typeface="Arial" pitchFamily="34" charset="0"/>
                <a:ea typeface="+mn-ea"/>
                <a:cs typeface="+mn-cs"/>
              </a:rPr>
            </a:br>
            <a:r>
              <a:rPr lang="en-US" sz="1200" kern="1200" dirty="0">
                <a:solidFill>
                  <a:schemeClr val="tx1"/>
                </a:solidFill>
                <a:effectLst/>
                <a:latin typeface="Arial" pitchFamily="34" charset="0"/>
                <a:ea typeface="+mn-ea"/>
                <a:cs typeface="+mn-cs"/>
              </a:rPr>
              <a:t>– You can e-mail articles to yourself or download them for printing.</a:t>
            </a:r>
            <a:br>
              <a:rPr lang="en-US" sz="1200" kern="1200" dirty="0">
                <a:solidFill>
                  <a:schemeClr val="tx1"/>
                </a:solidFill>
                <a:effectLst/>
                <a:latin typeface="Arial" pitchFamily="34" charset="0"/>
                <a:ea typeface="+mn-ea"/>
                <a:cs typeface="+mn-cs"/>
              </a:rPr>
            </a:br>
            <a:r>
              <a:rPr lang="en-US" sz="1200" kern="1200" dirty="0">
                <a:solidFill>
                  <a:schemeClr val="tx1"/>
                </a:solidFill>
                <a:effectLst/>
                <a:latin typeface="Arial" pitchFamily="34" charset="0"/>
                <a:ea typeface="+mn-ea"/>
                <a:cs typeface="+mn-cs"/>
              </a:rPr>
              <a:t>–– Hypertext links allow you to move to different sections within individual journals </a:t>
            </a:r>
          </a:p>
          <a:p>
            <a:r>
              <a:rPr lang="en-US" sz="1200" kern="1200" dirty="0">
                <a:solidFill>
                  <a:schemeClr val="tx1"/>
                </a:solidFill>
                <a:effectLst/>
                <a:latin typeface="Arial" pitchFamily="34" charset="0"/>
                <a:ea typeface="+mn-ea"/>
                <a:cs typeface="+mn-cs"/>
              </a:rPr>
              <a:t>– Journals ca</a:t>
            </a:r>
            <a:r>
              <a:rPr lang="ru-RU" sz="1200" kern="1200" dirty="0">
                <a:solidFill>
                  <a:schemeClr val="tx1"/>
                </a:solidFill>
                <a:effectLst/>
                <a:latin typeface="Arial" pitchFamily="34" charset="0"/>
                <a:ea typeface="+mn-ea"/>
                <a:cs typeface="+mn-cs"/>
              </a:rPr>
              <a:t>т</a:t>
            </a:r>
            <a:r>
              <a:rPr lang="en-US" sz="1200" kern="1200" dirty="0">
                <a:solidFill>
                  <a:schemeClr val="tx1"/>
                </a:solidFill>
                <a:effectLst/>
                <a:latin typeface="Arial" pitchFamily="34" charset="0"/>
                <a:ea typeface="+mn-ea"/>
                <a:cs typeface="+mn-cs"/>
              </a:rPr>
              <a:t> include more images and audio-visual material.</a:t>
            </a:r>
            <a:br>
              <a:rPr lang="en-US" sz="1200" kern="1200" dirty="0">
                <a:solidFill>
                  <a:schemeClr val="tx1"/>
                </a:solidFill>
                <a:effectLst/>
                <a:latin typeface="Arial" pitchFamily="34" charset="0"/>
                <a:ea typeface="+mn-ea"/>
                <a:cs typeface="+mn-cs"/>
              </a:rPr>
            </a:br>
            <a:r>
              <a:rPr lang="en-US" sz="1200" kern="1200" dirty="0">
                <a:solidFill>
                  <a:schemeClr val="tx1"/>
                </a:solidFill>
                <a:effectLst/>
                <a:latin typeface="Arial" pitchFamily="34" charset="0"/>
                <a:ea typeface="+mn-ea"/>
                <a:cs typeface="+mn-cs"/>
              </a:rPr>
              <a:t>– Journals can be interactive – you can e-mail the author or editor with your comments</a:t>
            </a:r>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17</a:t>
            </a:fld>
            <a:endParaRPr lang="en-GB"/>
          </a:p>
        </p:txBody>
      </p:sp>
    </p:spTree>
    <p:extLst>
      <p:ext uri="{BB962C8B-B14F-4D97-AF65-F5344CB8AC3E}">
        <p14:creationId xmlns:p14="http://schemas.microsoft.com/office/powerpoint/2010/main" val="477045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can you find Khazar University research outputs? In DSpace </a:t>
            </a:r>
            <a:r>
              <a:rPr lang="en-US" sz="1200" b="0" i="1" kern="1200" dirty="0">
                <a:solidFill>
                  <a:schemeClr val="tx1"/>
                </a:solidFill>
                <a:effectLst/>
                <a:latin typeface="Arial" pitchFamily="34" charset="0"/>
                <a:ea typeface="+mn-ea"/>
                <a:cs typeface="+mn-cs"/>
              </a:rPr>
              <a:t>he KUIR showcases the research outputs </a:t>
            </a:r>
            <a:r>
              <a:rPr lang="en-US" sz="1200" kern="1200" dirty="0">
                <a:solidFill>
                  <a:schemeClr val="tx1"/>
                </a:solidFill>
                <a:effectLst/>
                <a:latin typeface="Arial" pitchFamily="34" charset="0"/>
                <a:ea typeface="+mn-ea"/>
                <a:cs typeface="+mn-cs"/>
              </a:rPr>
              <a:t>The most important university electronic resource is KUIR. KUIR was designed to collect University research outputs of Khazar University staff. KUIR was created ten years ago. In last year we moved from old version to a new one. Now it contents 2640 full text documents.</a:t>
            </a:r>
          </a:p>
          <a:p>
            <a:r>
              <a:rPr lang="en-US" sz="1200" kern="1200" dirty="0">
                <a:solidFill>
                  <a:schemeClr val="tx1"/>
                </a:solidFill>
                <a:effectLst/>
                <a:latin typeface="Arial" pitchFamily="34" charset="0"/>
                <a:ea typeface="+mn-ea"/>
                <a:cs typeface="+mn-cs"/>
              </a:rPr>
              <a:t>Approved materials include the following research outputs: </a:t>
            </a:r>
          </a:p>
          <a:p>
            <a:r>
              <a:rPr lang="en-US" sz="1200" kern="1200" dirty="0">
                <a:solidFill>
                  <a:schemeClr val="tx1"/>
                </a:solidFill>
                <a:effectLst/>
                <a:latin typeface="Arial" pitchFamily="34" charset="0"/>
                <a:ea typeface="+mn-ea"/>
                <a:cs typeface="+mn-cs"/>
              </a:rPr>
              <a:t> Outstanding Academic Papers by students and staff;   Free eBooks and </a:t>
            </a:r>
            <a:r>
              <a:rPr lang="en-US" sz="1200" kern="1200" dirty="0" err="1">
                <a:solidFill>
                  <a:schemeClr val="tx1"/>
                </a:solidFill>
                <a:effectLst/>
                <a:latin typeface="Arial" pitchFamily="34" charset="0"/>
                <a:ea typeface="+mn-ea"/>
                <a:cs typeface="+mn-cs"/>
              </a:rPr>
              <a:t>eJournals</a:t>
            </a:r>
            <a:r>
              <a:rPr lang="en-US" sz="1200" kern="1200" dirty="0">
                <a:solidFill>
                  <a:schemeClr val="tx1"/>
                </a:solidFill>
                <a:effectLst/>
                <a:latin typeface="Arial" pitchFamily="34" charset="0"/>
                <a:ea typeface="+mn-ea"/>
                <a:cs typeface="+mn-cs"/>
              </a:rPr>
              <a:t>;  Theses on all levels - bachelors' and masters papers, PhD dissertations;  Books and book chapters;  Conference papers;  Working papers;  Data sets; </a:t>
            </a:r>
          </a:p>
          <a:p>
            <a:r>
              <a:rPr lang="en-US" sz="1200" kern="1200" dirty="0">
                <a:solidFill>
                  <a:schemeClr val="tx1"/>
                </a:solidFill>
                <a:effectLst/>
                <a:latin typeface="Arial" pitchFamily="34" charset="0"/>
                <a:ea typeface="+mn-ea"/>
                <a:cs typeface="+mn-cs"/>
              </a:rPr>
              <a:t> Presentations;  Published patents;  Multimedia objects. </a:t>
            </a:r>
          </a:p>
          <a:p>
            <a:r>
              <a:rPr lang="en-US" sz="1200" kern="1200" dirty="0">
                <a:solidFill>
                  <a:schemeClr val="tx1"/>
                </a:solidFill>
                <a:effectLst/>
                <a:latin typeface="Arial" pitchFamily="34" charset="0"/>
                <a:ea typeface="+mn-ea"/>
                <a:cs typeface="+mn-cs"/>
              </a:rPr>
              <a:t>If you want to explore our local collection of thesis and dissertation please go to DSpace.</a:t>
            </a:r>
          </a:p>
          <a:p>
            <a:r>
              <a:rPr lang="en-US" sz="1200" kern="1200" dirty="0">
                <a:solidFill>
                  <a:schemeClr val="tx1"/>
                </a:solidFill>
                <a:effectLst/>
                <a:latin typeface="Arial" pitchFamily="34" charset="0"/>
                <a:ea typeface="+mn-ea"/>
                <a:cs typeface="+mn-cs"/>
              </a:rPr>
              <a:t>Each School has own local collection. </a:t>
            </a:r>
          </a:p>
          <a:p>
            <a:r>
              <a:rPr lang="en-US" sz="1200" kern="1200" dirty="0">
                <a:solidFill>
                  <a:schemeClr val="tx1"/>
                </a:solidFill>
                <a:effectLst/>
                <a:latin typeface="Arial" pitchFamily="34" charset="0"/>
                <a:ea typeface="+mn-ea"/>
                <a:cs typeface="+mn-cs"/>
              </a:rPr>
              <a:t>In this example you see collection of   thesis of the School of  Science and Engineering </a:t>
            </a:r>
          </a:p>
          <a:p>
            <a:r>
              <a:rPr lang="en-US" sz="1200" b="0" i="1" kern="1200" dirty="0">
                <a:solidFill>
                  <a:schemeClr val="tx1"/>
                </a:solidFill>
                <a:effectLst/>
                <a:latin typeface="Arial" pitchFamily="34" charset="0"/>
                <a:ea typeface="+mn-ea"/>
                <a:cs typeface="+mn-cs"/>
              </a:rPr>
              <a:t>of Khazar University staff.</a:t>
            </a:r>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18</a:t>
            </a:fld>
            <a:endParaRPr lang="en-GB"/>
          </a:p>
        </p:txBody>
      </p:sp>
    </p:spTree>
    <p:extLst>
      <p:ext uri="{BB962C8B-B14F-4D97-AF65-F5344CB8AC3E}">
        <p14:creationId xmlns:p14="http://schemas.microsoft.com/office/powerpoint/2010/main" val="3660017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Learning starts in the classroom, but it doesn't end there. Now you engage in active, academic learning just about anywhere. What you need — what you can deliver — is a dynamic, online library that meets your needs where you are and supports yours academic objectives.</a:t>
            </a:r>
          </a:p>
          <a:p>
            <a:r>
              <a:rPr lang="en-US" sz="1200" kern="1200" dirty="0">
                <a:solidFill>
                  <a:schemeClr val="tx1"/>
                </a:solidFill>
                <a:effectLst/>
                <a:latin typeface="Arial" pitchFamily="34" charset="0"/>
                <a:ea typeface="+mn-ea"/>
                <a:cs typeface="+mn-cs"/>
              </a:rPr>
              <a:t>The most popular library databases of our online library are EBSCO and LIRN portal</a:t>
            </a:r>
          </a:p>
          <a:p>
            <a:r>
              <a:rPr lang="en-US" sz="1200" kern="1200" dirty="0">
                <a:solidFill>
                  <a:schemeClr val="tx1"/>
                </a:solidFill>
                <a:effectLst/>
                <a:latin typeface="Arial" pitchFamily="34" charset="0"/>
                <a:ea typeface="+mn-ea"/>
                <a:cs typeface="+mn-cs"/>
              </a:rPr>
              <a:t>EBSCO Academic Search Complete contains numerous full-text journal, magazine, and newspaper articles on a variety of disciplines (social sciences, humanities, science &amp; technology, and general interest</a:t>
            </a:r>
          </a:p>
          <a:p>
            <a:r>
              <a:rPr lang="en-US" sz="1200" kern="1200" dirty="0">
                <a:solidFill>
                  <a:schemeClr val="tx1"/>
                </a:solidFill>
                <a:effectLst/>
                <a:latin typeface="Arial" pitchFamily="34" charset="0"/>
                <a:ea typeface="+mn-ea"/>
                <a:cs typeface="+mn-cs"/>
              </a:rPr>
              <a:t>LIRN (Library and Information Resources Network) is the portal of the USA Agape University, includes such popular databases as eBook </a:t>
            </a:r>
            <a:r>
              <a:rPr lang="en-US" sz="1200" kern="1200" dirty="0" err="1">
                <a:solidFill>
                  <a:schemeClr val="tx1"/>
                </a:solidFill>
                <a:effectLst/>
                <a:latin typeface="Arial" pitchFamily="34" charset="0"/>
                <a:ea typeface="+mn-ea"/>
                <a:cs typeface="+mn-cs"/>
              </a:rPr>
              <a:t>Proquesr</a:t>
            </a:r>
            <a:r>
              <a:rPr lang="en-US" sz="1200" kern="1200" dirty="0">
                <a:solidFill>
                  <a:schemeClr val="tx1"/>
                </a:solidFill>
                <a:effectLst/>
                <a:latin typeface="Arial" pitchFamily="34" charset="0"/>
                <a:ea typeface="+mn-ea"/>
                <a:cs typeface="+mn-cs"/>
              </a:rPr>
              <a:t>, Gale Academic, Gale Virtual Reference library, Gale eBooks, Literature Resource center, </a:t>
            </a:r>
            <a:r>
              <a:rPr lang="en-US" sz="1200" kern="1200" dirty="0" err="1">
                <a:solidFill>
                  <a:schemeClr val="tx1"/>
                </a:solidFill>
                <a:effectLst/>
                <a:latin typeface="Arial" pitchFamily="34" charset="0"/>
                <a:ea typeface="+mn-ea"/>
                <a:cs typeface="+mn-cs"/>
              </a:rPr>
              <a:t>etc</a:t>
            </a:r>
            <a:endParaRPr lang="en-US" altLang="en-US" sz="1200" b="1" dirty="0"/>
          </a:p>
          <a:p>
            <a:r>
              <a:rPr lang="en-US" altLang="en-US" sz="1200" b="1" dirty="0" err="1"/>
              <a:t>Ebsco</a:t>
            </a:r>
            <a:r>
              <a:rPr lang="en-US" altLang="en-US" sz="1200" b="1" dirty="0"/>
              <a:t> Academic Search Complete contains numerous full-text journal, magazine, and newspaper articles on a variety of disciplines (social sciences, humanities, science &amp; technology, and general interest</a:t>
            </a:r>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19</a:t>
            </a:fld>
            <a:endParaRPr lang="en-GB"/>
          </a:p>
        </p:txBody>
      </p:sp>
    </p:spTree>
    <p:extLst>
      <p:ext uri="{BB962C8B-B14F-4D97-AF65-F5344CB8AC3E}">
        <p14:creationId xmlns:p14="http://schemas.microsoft.com/office/powerpoint/2010/main" val="269213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2</a:t>
            </a:fld>
            <a:endParaRPr lang="en-GB"/>
          </a:p>
        </p:txBody>
      </p:sp>
    </p:spTree>
    <p:extLst>
      <p:ext uri="{BB962C8B-B14F-4D97-AF65-F5344CB8AC3E}">
        <p14:creationId xmlns:p14="http://schemas.microsoft.com/office/powerpoint/2010/main" val="2822291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Arial" pitchFamily="34" charset="0"/>
                <a:ea typeface="+mn-ea"/>
                <a:cs typeface="+mn-cs"/>
              </a:rPr>
              <a:t>EBSCO Discovery Service </a:t>
            </a:r>
            <a:r>
              <a:rPr lang="en-US" sz="1200" kern="1200" dirty="0">
                <a:solidFill>
                  <a:schemeClr val="tx1"/>
                </a:solidFill>
                <a:effectLst/>
                <a:latin typeface="Arial" pitchFamily="34" charset="0"/>
                <a:ea typeface="+mn-ea"/>
                <a:cs typeface="+mn-cs"/>
              </a:rPr>
              <a:t>(EDS) is a cost-effective search tool that connects patrons to all of your e-resources, including databases, e-books and magazines through a single search box. </a:t>
            </a:r>
          </a:p>
          <a:p>
            <a:r>
              <a:rPr lang="en-US" sz="1200" b="1" kern="1200" dirty="0">
                <a:solidFill>
                  <a:schemeClr val="tx1"/>
                </a:solidFill>
                <a:effectLst/>
                <a:latin typeface="Arial" pitchFamily="34" charset="0"/>
                <a:ea typeface="+mn-ea"/>
                <a:cs typeface="+mn-cs"/>
              </a:rPr>
              <a:t>Britannica Digital Learning contains Britannica Academic, ( </a:t>
            </a:r>
            <a:r>
              <a:rPr lang="en-US" sz="1200" kern="1200" dirty="0">
                <a:solidFill>
                  <a:schemeClr val="tx1"/>
                </a:solidFill>
                <a:effectLst/>
                <a:latin typeface="Arial" pitchFamily="34" charset="0"/>
                <a:ea typeface="+mn-ea"/>
                <a:cs typeface="+mn-cs"/>
              </a:rPr>
              <a:t> the very best in digital educational materials,  access to high quality comprehensive information</a:t>
            </a:r>
            <a:r>
              <a:rPr lang="en-US" sz="1200" b="1" kern="1200" dirty="0">
                <a:solidFill>
                  <a:schemeClr val="tx1"/>
                </a:solidFill>
                <a:effectLst/>
                <a:latin typeface="Arial" pitchFamily="34" charset="0"/>
                <a:ea typeface="+mn-ea"/>
                <a:cs typeface="+mn-cs"/>
              </a:rPr>
              <a:t> , </a:t>
            </a:r>
            <a:r>
              <a:rPr lang="en-US" sz="1200" kern="1200" dirty="0">
                <a:solidFill>
                  <a:schemeClr val="tx1"/>
                </a:solidFill>
                <a:effectLst/>
                <a:latin typeface="Arial" pitchFamily="34" charset="0"/>
                <a:ea typeface="+mn-ea"/>
                <a:cs typeface="+mn-cs"/>
              </a:rPr>
              <a:t>written by Nobel laureates</a:t>
            </a:r>
            <a:r>
              <a:rPr lang="en-US" sz="1200" b="1" kern="1200" dirty="0">
                <a:solidFill>
                  <a:schemeClr val="tx1"/>
                </a:solidFill>
                <a:effectLst/>
                <a:latin typeface="Arial" pitchFamily="34" charset="0"/>
                <a:ea typeface="+mn-ea"/>
                <a:cs typeface="+mn-cs"/>
              </a:rPr>
              <a:t> </a:t>
            </a:r>
            <a:r>
              <a:rPr lang="en-US" sz="1200" i="1" kern="1200" dirty="0">
                <a:solidFill>
                  <a:schemeClr val="tx1"/>
                </a:solidFill>
                <a:effectLst/>
                <a:latin typeface="Arial" pitchFamily="34" charset="0"/>
                <a:ea typeface="+mn-ea"/>
                <a:cs typeface="+mn-cs"/>
              </a:rPr>
              <a:t>l</a:t>
            </a:r>
            <a:r>
              <a:rPr lang="en-US" sz="1200" kern="1200" dirty="0">
                <a:solidFill>
                  <a:schemeClr val="tx1"/>
                </a:solidFill>
                <a:effectLst/>
                <a:latin typeface="Arial" pitchFamily="34" charset="0"/>
                <a:ea typeface="+mn-ea"/>
                <a:cs typeface="+mn-cs"/>
              </a:rPr>
              <a:t> </a:t>
            </a:r>
            <a:r>
              <a:rPr lang="en-US" sz="1200" i="1" kern="1200" dirty="0">
                <a:solidFill>
                  <a:schemeClr val="tx1"/>
                </a:solidFill>
                <a:effectLst/>
                <a:latin typeface="Arial" pitchFamily="34" charset="0"/>
                <a:ea typeface="+mn-ea"/>
                <a:cs typeface="+mn-cs"/>
              </a:rPr>
              <a:t>['</a:t>
            </a:r>
            <a:r>
              <a:rPr lang="en-US" sz="1200" i="1" kern="1200" dirty="0" err="1">
                <a:solidFill>
                  <a:schemeClr val="tx1"/>
                </a:solidFill>
                <a:effectLst/>
                <a:latin typeface="Arial" pitchFamily="34" charset="0"/>
                <a:ea typeface="+mn-ea"/>
                <a:cs typeface="+mn-cs"/>
              </a:rPr>
              <a:t>lɔːrɪət</a:t>
            </a:r>
            <a:r>
              <a:rPr lang="en-US" sz="1200" i="1" kern="1200" dirty="0">
                <a:solidFill>
                  <a:schemeClr val="tx1"/>
                </a:solidFill>
                <a:effectLst/>
                <a:latin typeface="Arial" pitchFamily="34" charset="0"/>
                <a:ea typeface="+mn-ea"/>
                <a:cs typeface="+mn-cs"/>
              </a:rPr>
              <a:t> ,,historians, curators, professors, and other notable experts</a:t>
            </a:r>
            <a:r>
              <a:rPr lang="en-US" sz="1200" b="1" kern="1200" dirty="0">
                <a:solidFill>
                  <a:schemeClr val="tx1"/>
                </a:solidFill>
                <a:effectLst/>
                <a:latin typeface="Arial" pitchFamily="34" charset="0"/>
                <a:ea typeface="+mn-ea"/>
                <a:cs typeface="+mn-cs"/>
              </a:rPr>
              <a:t>)</a:t>
            </a:r>
            <a:endParaRPr lang="en-US" sz="1200" kern="1200" dirty="0">
              <a:solidFill>
                <a:schemeClr val="tx1"/>
              </a:solidFill>
              <a:effectLst/>
              <a:latin typeface="Arial" pitchFamily="34" charset="0"/>
              <a:ea typeface="+mn-ea"/>
              <a:cs typeface="+mn-cs"/>
            </a:endParaRPr>
          </a:p>
          <a:p>
            <a:r>
              <a:rPr lang="en-US" sz="1200" b="1" kern="1200" dirty="0">
                <a:solidFill>
                  <a:schemeClr val="tx1"/>
                </a:solidFill>
                <a:effectLst/>
                <a:latin typeface="Arial" pitchFamily="34" charset="0"/>
                <a:ea typeface="+mn-ea"/>
                <a:cs typeface="+mn-cs"/>
              </a:rPr>
              <a:t>Britannica eBooks </a:t>
            </a:r>
            <a:r>
              <a:rPr lang="en-US" sz="1200" kern="1200" dirty="0">
                <a:solidFill>
                  <a:schemeClr val="tx1"/>
                </a:solidFill>
                <a:effectLst/>
                <a:latin typeface="Arial" pitchFamily="34" charset="0"/>
                <a:ea typeface="+mn-ea"/>
                <a:cs typeface="+mn-cs"/>
              </a:rPr>
              <a:t>Over 1,500 Nonfiction Titles… and Counting!</a:t>
            </a:r>
          </a:p>
          <a:p>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20</a:t>
            </a:fld>
            <a:endParaRPr lang="en-GB"/>
          </a:p>
        </p:txBody>
      </p:sp>
    </p:spTree>
    <p:extLst>
      <p:ext uri="{BB962C8B-B14F-4D97-AF65-F5344CB8AC3E}">
        <p14:creationId xmlns:p14="http://schemas.microsoft.com/office/powerpoint/2010/main" val="310137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34" charset="0"/>
                <a:ea typeface="+mn-ea"/>
                <a:cs typeface="+mn-cs"/>
              </a:rPr>
              <a:t>Moodle</a:t>
            </a:r>
          </a:p>
          <a:p>
            <a:r>
              <a:rPr lang="en-US" sz="1200" b="0" i="0" kern="1200" dirty="0">
                <a:solidFill>
                  <a:schemeClr val="tx1"/>
                </a:solidFill>
                <a:effectLst/>
                <a:latin typeface="Arial" pitchFamily="34" charset="0"/>
                <a:ea typeface="+mn-ea"/>
                <a:cs typeface="+mn-cs"/>
              </a:rPr>
              <a:t>Moodle is a learning platform designed to provide educators, administrators and learners with a </a:t>
            </a:r>
            <a:r>
              <a:rPr lang="en-US" sz="1200" b="1" i="0" kern="1200" dirty="0">
                <a:solidFill>
                  <a:schemeClr val="tx1"/>
                </a:solidFill>
                <a:effectLst/>
                <a:latin typeface="Arial" pitchFamily="34" charset="0"/>
                <a:ea typeface="+mn-ea"/>
                <a:cs typeface="+mn-cs"/>
              </a:rPr>
              <a:t>single robust, secure and integrated system</a:t>
            </a:r>
            <a:r>
              <a:rPr lang="en-US" sz="1200" b="0" i="0" kern="1200" dirty="0">
                <a:solidFill>
                  <a:schemeClr val="tx1"/>
                </a:solidFill>
                <a:effectLst/>
                <a:latin typeface="Arial" pitchFamily="34" charset="0"/>
                <a:ea typeface="+mn-ea"/>
                <a:cs typeface="+mn-cs"/>
              </a:rPr>
              <a:t> to create </a:t>
            </a:r>
            <a:r>
              <a:rPr lang="en-US" sz="1200" b="0" i="0" kern="1200" dirty="0" err="1">
                <a:solidFill>
                  <a:schemeClr val="tx1"/>
                </a:solidFill>
                <a:effectLst/>
                <a:latin typeface="Arial" pitchFamily="34" charset="0"/>
                <a:ea typeface="+mn-ea"/>
                <a:cs typeface="+mn-cs"/>
              </a:rPr>
              <a:t>personalised</a:t>
            </a:r>
            <a:r>
              <a:rPr lang="en-US" sz="1200" b="0" i="0" kern="1200" dirty="0">
                <a:solidFill>
                  <a:schemeClr val="tx1"/>
                </a:solidFill>
                <a:effectLst/>
                <a:latin typeface="Arial" pitchFamily="34" charset="0"/>
                <a:ea typeface="+mn-ea"/>
                <a:cs typeface="+mn-cs"/>
              </a:rPr>
              <a:t> learning environments.</a:t>
            </a:r>
          </a:p>
          <a:p>
            <a:r>
              <a:rPr lang="en-US" sz="1200" b="0" i="0" kern="1200" dirty="0">
                <a:solidFill>
                  <a:schemeClr val="tx1"/>
                </a:solidFill>
                <a:effectLst/>
                <a:latin typeface="Arial" pitchFamily="34" charset="0"/>
                <a:ea typeface="+mn-ea"/>
                <a:cs typeface="+mn-cs"/>
              </a:rPr>
              <a:t>Mahara</a:t>
            </a:r>
          </a:p>
          <a:p>
            <a:r>
              <a:rPr lang="en-US" sz="1200" b="0" i="0" kern="1200" dirty="0">
                <a:solidFill>
                  <a:schemeClr val="tx1"/>
                </a:solidFill>
                <a:effectLst/>
                <a:latin typeface="Arial" pitchFamily="34" charset="0"/>
                <a:ea typeface="+mn-ea"/>
                <a:cs typeface="+mn-cs"/>
              </a:rPr>
              <a:t>Create your electronic portfolio in a flexible personal learning environment</a:t>
            </a:r>
          </a:p>
          <a:p>
            <a:r>
              <a:rPr lang="en-US" sz="1200" b="0" i="0" kern="1200" dirty="0">
                <a:solidFill>
                  <a:schemeClr val="tx1"/>
                </a:solidFill>
                <a:effectLst/>
                <a:latin typeface="Arial" pitchFamily="34" charset="0"/>
                <a:ea typeface="+mn-ea"/>
                <a:cs typeface="+mn-cs"/>
              </a:rPr>
              <a:t>Share your achievements and development in a space you control</a:t>
            </a:r>
          </a:p>
          <a:p>
            <a:r>
              <a:rPr lang="en-US" sz="1200" b="0" i="0" kern="1200" dirty="0">
                <a:solidFill>
                  <a:schemeClr val="tx1"/>
                </a:solidFill>
                <a:effectLst/>
                <a:latin typeface="Arial" pitchFamily="34" charset="0"/>
                <a:ea typeface="+mn-ea"/>
                <a:cs typeface="+mn-cs"/>
              </a:rPr>
              <a:t>Engage with other people in discussion forums and collaborate with them in groups</a:t>
            </a:r>
          </a:p>
          <a:p>
            <a:r>
              <a:rPr lang="en-US" sz="1200" kern="1200" dirty="0" err="1">
                <a:solidFill>
                  <a:schemeClr val="tx1"/>
                </a:solidFill>
                <a:latin typeface="Arial" pitchFamily="34" charset="0"/>
                <a:ea typeface="+mn-ea"/>
                <a:cs typeface="+mn-cs"/>
              </a:rPr>
              <a:t>eLibrary</a:t>
            </a:r>
            <a:r>
              <a:rPr lang="en-US" sz="1200" kern="1200" dirty="0">
                <a:solidFill>
                  <a:schemeClr val="tx1"/>
                </a:solidFill>
                <a:latin typeface="Arial" pitchFamily="34" charset="0"/>
                <a:ea typeface="+mn-ea"/>
                <a:cs typeface="+mn-cs"/>
              </a:rPr>
              <a:t>- Calibri  contains more than 200 full text books</a:t>
            </a:r>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21</a:t>
            </a:fld>
            <a:endParaRPr lang="en-GB"/>
          </a:p>
        </p:txBody>
      </p:sp>
    </p:spTree>
    <p:extLst>
      <p:ext uri="{BB962C8B-B14F-4D97-AF65-F5344CB8AC3E}">
        <p14:creationId xmlns:p14="http://schemas.microsoft.com/office/powerpoint/2010/main" val="4198787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22</a:t>
            </a:fld>
            <a:endParaRPr lang="en-GB"/>
          </a:p>
        </p:txBody>
      </p:sp>
    </p:spTree>
    <p:extLst>
      <p:ext uri="{BB962C8B-B14F-4D97-AF65-F5344CB8AC3E}">
        <p14:creationId xmlns:p14="http://schemas.microsoft.com/office/powerpoint/2010/main" val="1718791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34" charset="0"/>
                <a:ea typeface="+mn-ea"/>
                <a:cs typeface="+mn-cs"/>
              </a:rPr>
              <a:t>According to the Oxford Dictionary </a:t>
            </a:r>
            <a:r>
              <a:rPr lang="en-US" sz="1200" b="1" i="0" kern="1200" dirty="0">
                <a:solidFill>
                  <a:schemeClr val="tx1"/>
                </a:solidFill>
                <a:effectLst/>
                <a:latin typeface="Arial" pitchFamily="34" charset="0"/>
                <a:ea typeface="+mn-ea"/>
                <a:cs typeface="+mn-cs"/>
              </a:rPr>
              <a:t>Plagiarism</a:t>
            </a:r>
            <a:r>
              <a:rPr lang="en-US" sz="1200" b="0" i="0" kern="1200" dirty="0">
                <a:solidFill>
                  <a:schemeClr val="tx1"/>
                </a:solidFill>
                <a:effectLst/>
                <a:latin typeface="Arial" pitchFamily="34" charset="0"/>
                <a:ea typeface="+mn-ea"/>
                <a:cs typeface="+mn-cs"/>
              </a:rPr>
              <a:t> is: “The practice of taking someone else's work or ideas and passing them off as one's own” In precise words, </a:t>
            </a:r>
            <a:r>
              <a:rPr lang="en-US" sz="1200" b="1" i="0" kern="1200" dirty="0">
                <a:solidFill>
                  <a:schemeClr val="tx1"/>
                </a:solidFill>
                <a:effectLst/>
                <a:latin typeface="Arial" pitchFamily="34" charset="0"/>
                <a:ea typeface="+mn-ea"/>
                <a:cs typeface="+mn-cs"/>
              </a:rPr>
              <a:t>plagiarism</a:t>
            </a:r>
            <a:r>
              <a:rPr lang="en-US" sz="1200" b="0" i="0" kern="1200" dirty="0">
                <a:solidFill>
                  <a:schemeClr val="tx1"/>
                </a:solidFill>
                <a:effectLst/>
                <a:latin typeface="Arial" pitchFamily="34" charset="0"/>
                <a:ea typeface="+mn-ea"/>
                <a:cs typeface="+mn-cs"/>
              </a:rPr>
              <a:t> is an act of fraud.</a:t>
            </a:r>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23</a:t>
            </a:fld>
            <a:endParaRPr lang="en-GB"/>
          </a:p>
        </p:txBody>
      </p:sp>
    </p:spTree>
    <p:extLst>
      <p:ext uri="{BB962C8B-B14F-4D97-AF65-F5344CB8AC3E}">
        <p14:creationId xmlns:p14="http://schemas.microsoft.com/office/powerpoint/2010/main" val="2163927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idi pildi kohatäide 1">
            <a:extLst>
              <a:ext uri="{FF2B5EF4-FFF2-40B4-BE49-F238E27FC236}">
                <a16:creationId xmlns:a16="http://schemas.microsoft.com/office/drawing/2014/main" id="{2F3ECFDD-E995-49A1-A3DC-28293D655FBF}"/>
              </a:ext>
            </a:extLst>
          </p:cNvPr>
          <p:cNvSpPr>
            <a:spLocks noGrp="1" noRot="1" noChangeAspect="1" noTextEdit="1"/>
          </p:cNvSpPr>
          <p:nvPr>
            <p:ph type="sldImg"/>
          </p:nvPr>
        </p:nvSpPr>
        <p:spPr>
          <a:ln/>
        </p:spPr>
      </p:sp>
      <p:sp>
        <p:nvSpPr>
          <p:cNvPr id="50179" name="Märkmete kohatäide 2">
            <a:extLst>
              <a:ext uri="{FF2B5EF4-FFF2-40B4-BE49-F238E27FC236}">
                <a16:creationId xmlns:a16="http://schemas.microsoft.com/office/drawing/2014/main" id="{ACDF7890-7D78-4249-9FF2-108A6DE3B0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n-US"/>
          </a:p>
        </p:txBody>
      </p:sp>
      <p:sp>
        <p:nvSpPr>
          <p:cNvPr id="50180" name="Slaidinumbri kohatäide 3">
            <a:extLst>
              <a:ext uri="{FF2B5EF4-FFF2-40B4-BE49-F238E27FC236}">
                <a16:creationId xmlns:a16="http://schemas.microsoft.com/office/drawing/2014/main" id="{A43DE999-0BD5-45B5-B865-A0F7E747A3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42B6998-D500-4803-BD84-1D1DEAAF5703}" type="slidenum">
              <a:rPr lang="en-GB" altLang="en-US" sz="1200"/>
              <a:pPr eaLnBrk="1" hangingPunct="1"/>
              <a:t>24</a:t>
            </a:fld>
            <a:endParaRPr lang="en-GB"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idi pildi kohatäide 1">
            <a:extLst>
              <a:ext uri="{FF2B5EF4-FFF2-40B4-BE49-F238E27FC236}">
                <a16:creationId xmlns:a16="http://schemas.microsoft.com/office/drawing/2014/main" id="{2E44AB18-9366-4C0B-9F1A-042890AF5860}"/>
              </a:ext>
            </a:extLst>
          </p:cNvPr>
          <p:cNvSpPr>
            <a:spLocks noGrp="1" noRot="1" noChangeAspect="1" noTextEdit="1"/>
          </p:cNvSpPr>
          <p:nvPr>
            <p:ph type="sldImg"/>
          </p:nvPr>
        </p:nvSpPr>
        <p:spPr>
          <a:ln/>
        </p:spPr>
      </p:sp>
      <p:sp>
        <p:nvSpPr>
          <p:cNvPr id="57347" name="Märkmete kohatäide 2">
            <a:extLst>
              <a:ext uri="{FF2B5EF4-FFF2-40B4-BE49-F238E27FC236}">
                <a16:creationId xmlns:a16="http://schemas.microsoft.com/office/drawing/2014/main" id="{F9D678C9-9ADD-4F26-BDF1-5B50425402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n-US"/>
          </a:p>
        </p:txBody>
      </p:sp>
      <p:sp>
        <p:nvSpPr>
          <p:cNvPr id="57348" name="Slaidinumbri kohatäide 3">
            <a:extLst>
              <a:ext uri="{FF2B5EF4-FFF2-40B4-BE49-F238E27FC236}">
                <a16:creationId xmlns:a16="http://schemas.microsoft.com/office/drawing/2014/main" id="{B3B56BD1-167E-4DA0-9C8D-5705019571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16EE99B-F01A-4E25-9195-EB95C48A0C91}" type="slidenum">
              <a:rPr lang="en-GB" altLang="en-US" sz="1200"/>
              <a:pPr eaLnBrk="1" hangingPunct="1"/>
              <a:t>25</a:t>
            </a:fld>
            <a:endParaRPr lang="en-GB" altLang="en-US" sz="1200"/>
          </a:p>
        </p:txBody>
      </p:sp>
    </p:spTree>
    <p:extLst>
      <p:ext uri="{BB962C8B-B14F-4D97-AF65-F5344CB8AC3E}">
        <p14:creationId xmlns:p14="http://schemas.microsoft.com/office/powerpoint/2010/main" val="1131350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26</a:t>
            </a:fld>
            <a:endParaRPr lang="en-GB"/>
          </a:p>
        </p:txBody>
      </p:sp>
    </p:spTree>
    <p:extLst>
      <p:ext uri="{BB962C8B-B14F-4D97-AF65-F5344CB8AC3E}">
        <p14:creationId xmlns:p14="http://schemas.microsoft.com/office/powerpoint/2010/main" val="388112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5C2720FE-CF58-4979-BB58-7BFCC15293E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FD92ABF2-3A82-4509-9282-166498B5B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0483" name="Slide Number Placeholder 3">
            <a:extLst>
              <a:ext uri="{FF2B5EF4-FFF2-40B4-BE49-F238E27FC236}">
                <a16:creationId xmlns:a16="http://schemas.microsoft.com/office/drawing/2014/main" id="{55574FD1-EBA6-46BE-8926-26A06F04C5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A7FE037-46C5-4558-A391-F496010AC13D}"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eaLnBrk="0" hangingPunct="0">
              <a:spcBef>
                <a:spcPts val="0"/>
              </a:spcBef>
              <a:buClr>
                <a:schemeClr val="bg2"/>
              </a:buClr>
              <a:buSzPct val="75000"/>
              <a:defRPr/>
            </a:pPr>
            <a:endParaRPr lang="ru-RU" dirty="0"/>
          </a:p>
        </p:txBody>
      </p:sp>
      <p:sp>
        <p:nvSpPr>
          <p:cNvPr id="4" name="Slide Number Placeholder 3"/>
          <p:cNvSpPr>
            <a:spLocks noGrp="1"/>
          </p:cNvSpPr>
          <p:nvPr>
            <p:ph type="sldNum" sz="quarter" idx="10"/>
          </p:nvPr>
        </p:nvSpPr>
        <p:spPr/>
        <p:txBody>
          <a:bodyPr/>
          <a:lstStyle/>
          <a:p>
            <a:pPr>
              <a:defRPr/>
            </a:pPr>
            <a:fld id="{C5139F16-8C0C-4A0E-B473-1BDB4182C66B}" type="slidenum">
              <a:rPr lang="en-GB" smtClean="0"/>
              <a:pPr>
                <a:defRPr/>
              </a:pPr>
              <a:t>4</a:t>
            </a:fld>
            <a:endParaRPr lang="en-GB"/>
          </a:p>
        </p:txBody>
      </p:sp>
    </p:spTree>
    <p:extLst>
      <p:ext uri="{BB962C8B-B14F-4D97-AF65-F5344CB8AC3E}">
        <p14:creationId xmlns:p14="http://schemas.microsoft.com/office/powerpoint/2010/main" val="426524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5C2720FE-CF58-4979-BB58-7BFCC15293E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FD92ABF2-3A82-4509-9282-166498B5B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kern="1200" dirty="0">
                <a:solidFill>
                  <a:schemeClr val="tx1"/>
                </a:solidFill>
                <a:effectLst/>
                <a:latin typeface="Arial" pitchFamily="34" charset="0"/>
                <a:ea typeface="+mn-ea"/>
                <a:cs typeface="+mn-cs"/>
              </a:rPr>
              <a:t>.</a:t>
            </a:r>
          </a:p>
          <a:p>
            <a:r>
              <a:rPr lang="en-US" sz="1200" b="1" i="0" kern="1200" dirty="0">
                <a:solidFill>
                  <a:schemeClr val="tx1"/>
                </a:solidFill>
                <a:effectLst/>
                <a:latin typeface="Arial" pitchFamily="34" charset="0"/>
                <a:ea typeface="+mn-ea"/>
                <a:cs typeface="+mn-cs"/>
              </a:rPr>
              <a:t>:</a:t>
            </a:r>
            <a:endParaRPr lang="en-US" sz="1200" b="0" i="0" kern="1200" dirty="0">
              <a:solidFill>
                <a:schemeClr val="tx1"/>
              </a:solidFill>
              <a:effectLst/>
              <a:latin typeface="Arial" pitchFamily="34" charset="0"/>
              <a:ea typeface="+mn-ea"/>
              <a:cs typeface="+mn-cs"/>
            </a:endParaRPr>
          </a:p>
          <a:p>
            <a:r>
              <a:rPr lang="en-US" sz="1200" kern="1200" dirty="0">
                <a:solidFill>
                  <a:schemeClr val="tx1"/>
                </a:solidFill>
                <a:effectLst/>
                <a:latin typeface="Arial" pitchFamily="34" charset="0"/>
                <a:ea typeface="+mn-ea"/>
                <a:cs typeface="+mn-cs"/>
              </a:rPr>
              <a:t>LIC provides various services, technologies, and spaces central to and in support of the educational mission of the Khazar University.</a:t>
            </a:r>
          </a:p>
          <a:p>
            <a:r>
              <a:rPr lang="en-US" sz="1200" b="1" kern="1200" dirty="0">
                <a:solidFill>
                  <a:schemeClr val="tx1"/>
                </a:solidFill>
                <a:effectLst/>
                <a:latin typeface="Arial" pitchFamily="34" charset="0"/>
                <a:ea typeface="+mn-ea"/>
                <a:cs typeface="+mn-cs"/>
              </a:rPr>
              <a:t>Top Ten Things to Know About Your Library, the most important of them are following;</a:t>
            </a:r>
            <a:endParaRPr lang="en-US" sz="1200" kern="1200" dirty="0">
              <a:solidFill>
                <a:schemeClr val="tx1"/>
              </a:solidFill>
              <a:effectLst/>
              <a:latin typeface="Arial" pitchFamily="34" charset="0"/>
              <a:ea typeface="+mn-ea"/>
              <a:cs typeface="+mn-cs"/>
            </a:endParaRPr>
          </a:p>
          <a:p>
            <a:pPr lvl="0"/>
            <a:r>
              <a:rPr lang="en-US" sz="1200" kern="1200" dirty="0">
                <a:solidFill>
                  <a:schemeClr val="tx1"/>
                </a:solidFill>
                <a:effectLst/>
                <a:latin typeface="Arial" pitchFamily="34" charset="0"/>
                <a:ea typeface="+mn-ea"/>
                <a:cs typeface="+mn-cs"/>
              </a:rPr>
              <a:t>Your Khazar University ID card is your library card. Use it to check out books, DVDs and other materials from the Library.</a:t>
            </a:r>
          </a:p>
          <a:p>
            <a:pPr lvl="0"/>
            <a:r>
              <a:rPr lang="en-US" sz="1200" kern="1200" dirty="0">
                <a:solidFill>
                  <a:schemeClr val="tx1"/>
                </a:solidFill>
                <a:effectLst/>
                <a:latin typeface="Arial" pitchFamily="34" charset="0"/>
                <a:ea typeface="+mn-ea"/>
                <a:cs typeface="+mn-cs"/>
              </a:rPr>
              <a:t>The Library is open 61 hours a week, Including Saturday.</a:t>
            </a:r>
          </a:p>
          <a:p>
            <a:pPr lvl="0"/>
            <a:r>
              <a:rPr lang="en-US" sz="1200" kern="1200" dirty="0">
                <a:solidFill>
                  <a:schemeClr val="tx1"/>
                </a:solidFill>
                <a:effectLst/>
                <a:latin typeface="Arial" pitchFamily="34" charset="0"/>
                <a:ea typeface="+mn-ea"/>
                <a:cs typeface="+mn-cs"/>
              </a:rPr>
              <a:t>You are responsible for ensuring that he or she uses electronic products solely for noncommercial, educational, scholarly or research use.</a:t>
            </a:r>
          </a:p>
          <a:p>
            <a:pPr lvl="0"/>
            <a:r>
              <a:rPr lang="en-US" sz="1200" kern="1200" dirty="0">
                <a:solidFill>
                  <a:schemeClr val="tx1"/>
                </a:solidFill>
                <a:effectLst/>
                <a:latin typeface="Arial" pitchFamily="34" charset="0"/>
                <a:ea typeface="+mn-ea"/>
                <a:cs typeface="+mn-cs"/>
              </a:rPr>
              <a:t>If you need study space, there are a quiet places in the Library, but if you are working on a group project, reserve a collaboration room.</a:t>
            </a:r>
          </a:p>
          <a:p>
            <a:pPr lvl="0"/>
            <a:r>
              <a:rPr lang="en-US" sz="1200" kern="1200" dirty="0">
                <a:solidFill>
                  <a:schemeClr val="tx1"/>
                </a:solidFill>
                <a:effectLst/>
                <a:latin typeface="Arial" pitchFamily="34" charset="0"/>
                <a:ea typeface="+mn-ea"/>
                <a:cs typeface="+mn-cs"/>
              </a:rPr>
              <a:t>Access e-books, e-journals and e-newspapers and, research databases 24/7 from anywhere! </a:t>
            </a:r>
          </a:p>
          <a:p>
            <a:pPr>
              <a:spcBef>
                <a:spcPct val="0"/>
              </a:spcBef>
            </a:pPr>
            <a:endParaRPr lang="en-US" altLang="en-US" dirty="0"/>
          </a:p>
        </p:txBody>
      </p:sp>
      <p:sp>
        <p:nvSpPr>
          <p:cNvPr id="20483" name="Slide Number Placeholder 3">
            <a:extLst>
              <a:ext uri="{FF2B5EF4-FFF2-40B4-BE49-F238E27FC236}">
                <a16:creationId xmlns:a16="http://schemas.microsoft.com/office/drawing/2014/main" id="{55574FD1-EBA6-46BE-8926-26A06F04C5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A7FE037-46C5-4558-A391-F496010AC13D}" type="slidenum">
              <a:rPr lang="en-US" altLang="en-US"/>
              <a:pPr/>
              <a:t>5</a:t>
            </a:fld>
            <a:endParaRPr lang="en-US" altLang="en-US"/>
          </a:p>
        </p:txBody>
      </p:sp>
    </p:spTree>
    <p:extLst>
      <p:ext uri="{BB962C8B-B14F-4D97-AF65-F5344CB8AC3E}">
        <p14:creationId xmlns:p14="http://schemas.microsoft.com/office/powerpoint/2010/main" val="265653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6</a:t>
            </a:fld>
            <a:endParaRPr lang="en-GB"/>
          </a:p>
        </p:txBody>
      </p:sp>
    </p:spTree>
    <p:extLst>
      <p:ext uri="{BB962C8B-B14F-4D97-AF65-F5344CB8AC3E}">
        <p14:creationId xmlns:p14="http://schemas.microsoft.com/office/powerpoint/2010/main" val="909806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7</a:t>
            </a:fld>
            <a:endParaRPr lang="en-GB"/>
          </a:p>
        </p:txBody>
      </p:sp>
    </p:spTree>
    <p:extLst>
      <p:ext uri="{BB962C8B-B14F-4D97-AF65-F5344CB8AC3E}">
        <p14:creationId xmlns:p14="http://schemas.microsoft.com/office/powerpoint/2010/main" val="1916154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8</a:t>
            </a:fld>
            <a:endParaRPr lang="en-GB"/>
          </a:p>
        </p:txBody>
      </p:sp>
    </p:spTree>
    <p:extLst>
      <p:ext uri="{BB962C8B-B14F-4D97-AF65-F5344CB8AC3E}">
        <p14:creationId xmlns:p14="http://schemas.microsoft.com/office/powerpoint/2010/main" val="1519339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C5139F16-8C0C-4A0E-B473-1BDB4182C66B}" type="slidenum">
              <a:rPr lang="en-GB" smtClean="0"/>
              <a:pPr>
                <a:defRPr/>
              </a:pPr>
              <a:t>9</a:t>
            </a:fld>
            <a:endParaRPr lang="en-GB"/>
          </a:p>
        </p:txBody>
      </p:sp>
    </p:spTree>
    <p:extLst>
      <p:ext uri="{BB962C8B-B14F-4D97-AF65-F5344CB8AC3E}">
        <p14:creationId xmlns:p14="http://schemas.microsoft.com/office/powerpoint/2010/main" val="111462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361488"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57"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57"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57"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57"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438291" name="Rectangle 19"/>
          <p:cNvSpPr>
            <a:spLocks noGrp="1" noChangeArrowheads="1"/>
          </p:cNvSpPr>
          <p:nvPr>
            <p:ph type="ctrTitle"/>
          </p:nvPr>
        </p:nvSpPr>
        <p:spPr>
          <a:xfrm>
            <a:off x="3043238" y="1828800"/>
            <a:ext cx="6162675" cy="2209800"/>
          </a:xfrm>
        </p:spPr>
        <p:txBody>
          <a:bodyPr/>
          <a:lstStyle>
            <a:lvl1pPr>
              <a:defRPr sz="5000">
                <a:solidFill>
                  <a:srgbClr val="FFFFFF"/>
                </a:solidFill>
              </a:defRPr>
            </a:lvl1pPr>
          </a:lstStyle>
          <a:p>
            <a:r>
              <a:rPr lang="ru-RU"/>
              <a:t>Click to edit Master title style</a:t>
            </a:r>
          </a:p>
        </p:txBody>
      </p:sp>
      <p:sp>
        <p:nvSpPr>
          <p:cNvPr id="438292" name="Rectangle 20"/>
          <p:cNvSpPr>
            <a:spLocks noGrp="1" noChangeArrowheads="1"/>
          </p:cNvSpPr>
          <p:nvPr>
            <p:ph type="subTitle" idx="1"/>
          </p:nvPr>
        </p:nvSpPr>
        <p:spPr>
          <a:xfrm>
            <a:off x="3043238" y="4267200"/>
            <a:ext cx="6162675" cy="1752600"/>
          </a:xfrm>
        </p:spPr>
        <p:txBody>
          <a:bodyPr/>
          <a:lstStyle>
            <a:lvl1pPr marL="0" indent="0">
              <a:buFont typeface="Wingdings" pitchFamily="2" charset="2"/>
              <a:buNone/>
              <a:defRPr sz="3400"/>
            </a:lvl1pPr>
          </a:lstStyle>
          <a:p>
            <a:r>
              <a:rPr lang="ru-RU"/>
              <a:t>Click to edit Master subtitle style</a:t>
            </a:r>
          </a:p>
        </p:txBody>
      </p:sp>
      <p:sp>
        <p:nvSpPr>
          <p:cNvPr id="18" name="Rectangle 16"/>
          <p:cNvSpPr>
            <a:spLocks noGrp="1" noChangeArrowheads="1"/>
          </p:cNvSpPr>
          <p:nvPr>
            <p:ph type="dt" sz="half" idx="10"/>
          </p:nvPr>
        </p:nvSpPr>
        <p:spPr>
          <a:xfrm>
            <a:off x="468313" y="6248400"/>
            <a:ext cx="2184400" cy="457200"/>
          </a:xfrm>
        </p:spPr>
        <p:txBody>
          <a:bodyPr/>
          <a:lstStyle>
            <a:lvl1pPr>
              <a:defRPr/>
            </a:lvl1pPr>
          </a:lstStyle>
          <a:p>
            <a:pPr>
              <a:defRPr/>
            </a:pPr>
            <a:endParaRPr lang="ru-RU"/>
          </a:p>
        </p:txBody>
      </p:sp>
      <p:sp>
        <p:nvSpPr>
          <p:cNvPr id="19" name="Rectangle 17"/>
          <p:cNvSpPr>
            <a:spLocks noGrp="1" noChangeArrowheads="1"/>
          </p:cNvSpPr>
          <p:nvPr>
            <p:ph type="ftr" sz="quarter" idx="11"/>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20" name="Rectangle 18"/>
          <p:cNvSpPr>
            <a:spLocks noGrp="1" noChangeArrowheads="1"/>
          </p:cNvSpPr>
          <p:nvPr>
            <p:ph type="sldNum" sz="quarter" idx="12"/>
          </p:nvPr>
        </p:nvSpPr>
        <p:spPr/>
        <p:txBody>
          <a:bodyPr/>
          <a:lstStyle>
            <a:lvl1pPr>
              <a:defRPr/>
            </a:lvl1pPr>
          </a:lstStyle>
          <a:p>
            <a:pPr>
              <a:defRPr/>
            </a:pPr>
            <a:fld id="{8F93357C-CFE7-475A-A0D2-7A314FAC23FD}" type="slidenum">
              <a:rPr lang="ru-RU"/>
              <a:pPr>
                <a:defRPr/>
              </a:pPr>
              <a:t>‹#›</a:t>
            </a:fld>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5" name="Rectangle 3"/>
          <p:cNvSpPr>
            <a:spLocks noGrp="1" noChangeArrowheads="1"/>
          </p:cNvSpPr>
          <p:nvPr>
            <p:ph type="sldNum" sz="quarter" idx="11"/>
          </p:nvPr>
        </p:nvSpPr>
        <p:spPr/>
        <p:txBody>
          <a:bodyPr/>
          <a:lstStyle>
            <a:lvl1pPr>
              <a:defRPr/>
            </a:lvl1pPr>
          </a:lstStyle>
          <a:p>
            <a:pPr>
              <a:defRPr/>
            </a:pPr>
            <a:fld id="{D2DFDBA2-F472-4E76-82EC-579EC4D19E58}"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0" y="457200"/>
            <a:ext cx="2105025" cy="5410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13" y="457200"/>
            <a:ext cx="6167437"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5" name="Rectangle 3"/>
          <p:cNvSpPr>
            <a:spLocks noGrp="1" noChangeArrowheads="1"/>
          </p:cNvSpPr>
          <p:nvPr>
            <p:ph type="sldNum" sz="quarter" idx="11"/>
          </p:nvPr>
        </p:nvSpPr>
        <p:spPr/>
        <p:txBody>
          <a:bodyPr/>
          <a:lstStyle>
            <a:lvl1pPr>
              <a:defRPr/>
            </a:lvl1pPr>
          </a:lstStyle>
          <a:p>
            <a:pPr>
              <a:defRPr/>
            </a:pPr>
            <a:fld id="{57244C35-D79A-4D52-829B-8579F698636D}"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68313" y="457200"/>
            <a:ext cx="8424862" cy="5410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4" name="Rectangle 3"/>
          <p:cNvSpPr>
            <a:spLocks noGrp="1" noChangeArrowheads="1"/>
          </p:cNvSpPr>
          <p:nvPr>
            <p:ph type="sldNum" sz="quarter" idx="11"/>
          </p:nvPr>
        </p:nvSpPr>
        <p:spPr/>
        <p:txBody>
          <a:bodyPr/>
          <a:lstStyle>
            <a:lvl1pPr>
              <a:defRPr/>
            </a:lvl1pPr>
          </a:lstStyle>
          <a:p>
            <a:pPr>
              <a:defRPr/>
            </a:pPr>
            <a:fld id="{BFA53C1B-6893-4414-B261-BE3BE10AF8C2}" type="slidenum">
              <a:rPr lang="ru-RU"/>
              <a:pPr>
                <a:defRPr/>
              </a:pPr>
              <a:t>‹#›</a:t>
            </a:fld>
            <a:endParaRPr lang="ru-RU"/>
          </a:p>
        </p:txBody>
      </p:sp>
      <p:sp>
        <p:nvSpPr>
          <p:cNvPr id="5"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57200"/>
            <a:ext cx="8424862" cy="1371600"/>
          </a:xfrm>
        </p:spPr>
        <p:txBody>
          <a:bodyPr/>
          <a:lstStyle/>
          <a:p>
            <a:r>
              <a:rPr lang="ru-RU"/>
              <a:t>Образец заголовка</a:t>
            </a:r>
          </a:p>
        </p:txBody>
      </p:sp>
      <p:sp>
        <p:nvSpPr>
          <p:cNvPr id="3" name="Таблица 2"/>
          <p:cNvSpPr>
            <a:spLocks noGrp="1"/>
          </p:cNvSpPr>
          <p:nvPr>
            <p:ph type="tbl" idx="1"/>
          </p:nvPr>
        </p:nvSpPr>
        <p:spPr>
          <a:xfrm>
            <a:off x="468313" y="1981200"/>
            <a:ext cx="8424862" cy="3886200"/>
          </a:xfrm>
        </p:spPr>
        <p:txBody>
          <a:bodyPr/>
          <a:lstStyle/>
          <a:p>
            <a:pPr lvl="0"/>
            <a:endParaRPr lang="ru-RU" noProof="0"/>
          </a:p>
        </p:txBody>
      </p:sp>
      <p:sp>
        <p:nvSpPr>
          <p:cNvPr id="4"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5" name="Rectangle 3"/>
          <p:cNvSpPr>
            <a:spLocks noGrp="1" noChangeArrowheads="1"/>
          </p:cNvSpPr>
          <p:nvPr>
            <p:ph type="sldNum" sz="quarter" idx="11"/>
          </p:nvPr>
        </p:nvSpPr>
        <p:spPr/>
        <p:txBody>
          <a:bodyPr/>
          <a:lstStyle>
            <a:lvl1pPr>
              <a:defRPr/>
            </a:lvl1pPr>
          </a:lstStyle>
          <a:p>
            <a:pPr>
              <a:defRPr/>
            </a:pPr>
            <a:fld id="{CF739CFB-DE7F-49A7-8106-F307D6CB29EB}"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57200"/>
            <a:ext cx="8424862" cy="1371600"/>
          </a:xfrm>
        </p:spPr>
        <p:txBody>
          <a:bodyPr/>
          <a:lstStyle/>
          <a:p>
            <a:r>
              <a:rPr lang="ru-RU"/>
              <a:t>Образец заголовка</a:t>
            </a:r>
          </a:p>
        </p:txBody>
      </p:sp>
      <p:sp>
        <p:nvSpPr>
          <p:cNvPr id="3" name="Текст 2"/>
          <p:cNvSpPr>
            <a:spLocks noGrp="1"/>
          </p:cNvSpPr>
          <p:nvPr>
            <p:ph type="body" sz="half" idx="1"/>
          </p:nvPr>
        </p:nvSpPr>
        <p:spPr>
          <a:xfrm>
            <a:off x="468313" y="1981200"/>
            <a:ext cx="4135437" cy="3886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иаграмма 3"/>
          <p:cNvSpPr>
            <a:spLocks noGrp="1"/>
          </p:cNvSpPr>
          <p:nvPr>
            <p:ph type="chart" sz="half" idx="2"/>
          </p:nvPr>
        </p:nvSpPr>
        <p:spPr>
          <a:xfrm>
            <a:off x="4756150" y="1981200"/>
            <a:ext cx="4137025" cy="3886200"/>
          </a:xfrm>
        </p:spPr>
        <p:txBody>
          <a:bodyPr/>
          <a:lstStyle/>
          <a:p>
            <a:pPr lvl="0"/>
            <a:endParaRPr lang="ru-RU" noProof="0"/>
          </a:p>
        </p:txBody>
      </p:sp>
      <p:sp>
        <p:nvSpPr>
          <p:cNvPr id="5"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6" name="Rectangle 3"/>
          <p:cNvSpPr>
            <a:spLocks noGrp="1" noChangeArrowheads="1"/>
          </p:cNvSpPr>
          <p:nvPr>
            <p:ph type="sldNum" sz="quarter" idx="11"/>
          </p:nvPr>
        </p:nvSpPr>
        <p:spPr/>
        <p:txBody>
          <a:bodyPr/>
          <a:lstStyle>
            <a:lvl1pPr>
              <a:defRPr/>
            </a:lvl1pPr>
          </a:lstStyle>
          <a:p>
            <a:pPr>
              <a:defRPr/>
            </a:pPr>
            <a:fld id="{E6F05E36-D34F-4961-B733-678B6E89A058}" type="slidenum">
              <a:rPr lang="ru-RU"/>
              <a:pPr>
                <a:defRPr/>
              </a:pPr>
              <a:t>‹#›</a:t>
            </a:fld>
            <a:endParaRPr lang="ru-RU"/>
          </a:p>
        </p:txBody>
      </p:sp>
      <p:sp>
        <p:nvSpPr>
          <p:cNvPr id="7"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57200"/>
            <a:ext cx="8424862" cy="1371600"/>
          </a:xfrm>
        </p:spPr>
        <p:txBody>
          <a:bodyPr/>
          <a:lstStyle/>
          <a:p>
            <a:r>
              <a:rPr lang="ru-RU"/>
              <a:t>Образец заголовка</a:t>
            </a:r>
          </a:p>
        </p:txBody>
      </p:sp>
      <p:sp>
        <p:nvSpPr>
          <p:cNvPr id="3" name="Диаграмма 2"/>
          <p:cNvSpPr>
            <a:spLocks noGrp="1"/>
          </p:cNvSpPr>
          <p:nvPr>
            <p:ph type="chart" idx="1"/>
          </p:nvPr>
        </p:nvSpPr>
        <p:spPr>
          <a:xfrm>
            <a:off x="468313" y="1981200"/>
            <a:ext cx="8424862" cy="3886200"/>
          </a:xfrm>
        </p:spPr>
        <p:txBody>
          <a:bodyPr/>
          <a:lstStyle/>
          <a:p>
            <a:pPr lvl="0"/>
            <a:endParaRPr lang="ru-RU" noProof="0"/>
          </a:p>
        </p:txBody>
      </p:sp>
      <p:sp>
        <p:nvSpPr>
          <p:cNvPr id="4"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5" name="Rectangle 3"/>
          <p:cNvSpPr>
            <a:spLocks noGrp="1" noChangeArrowheads="1"/>
          </p:cNvSpPr>
          <p:nvPr>
            <p:ph type="sldNum" sz="quarter" idx="11"/>
          </p:nvPr>
        </p:nvSpPr>
        <p:spPr/>
        <p:txBody>
          <a:bodyPr/>
          <a:lstStyle>
            <a:lvl1pPr>
              <a:defRPr/>
            </a:lvl1pPr>
          </a:lstStyle>
          <a:p>
            <a:pPr>
              <a:defRPr/>
            </a:pPr>
            <a:fld id="{200C9386-D9F6-4690-AB23-6BDE91A573DB}"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5" name="Rectangle 3"/>
          <p:cNvSpPr>
            <a:spLocks noGrp="1" noChangeArrowheads="1"/>
          </p:cNvSpPr>
          <p:nvPr>
            <p:ph type="sldNum" sz="quarter" idx="11"/>
          </p:nvPr>
        </p:nvSpPr>
        <p:spPr/>
        <p:txBody>
          <a:bodyPr/>
          <a:lstStyle>
            <a:lvl1pPr>
              <a:defRPr/>
            </a:lvl1pPr>
          </a:lstStyle>
          <a:p>
            <a:pPr>
              <a:defRPr/>
            </a:pPr>
            <a:fld id="{9AD9B728-771F-4FB0-840F-7B97C29CAAE5}"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9775" y="4406900"/>
            <a:ext cx="795655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39775" y="2906713"/>
            <a:ext cx="7956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5" name="Rectangle 3"/>
          <p:cNvSpPr>
            <a:spLocks noGrp="1" noChangeArrowheads="1"/>
          </p:cNvSpPr>
          <p:nvPr>
            <p:ph type="sldNum" sz="quarter" idx="11"/>
          </p:nvPr>
        </p:nvSpPr>
        <p:spPr/>
        <p:txBody>
          <a:bodyPr/>
          <a:lstStyle>
            <a:lvl1pPr>
              <a:defRPr/>
            </a:lvl1pPr>
          </a:lstStyle>
          <a:p>
            <a:pPr>
              <a:defRPr/>
            </a:pPr>
            <a:fld id="{07D72CCD-AEC9-442A-89E0-538C2C0CCB04}" type="slidenum">
              <a:rPr lang="ru-RU"/>
              <a:pPr>
                <a:defRPr/>
              </a:pPr>
              <a:t>‹#›</a:t>
            </a:fld>
            <a:endParaRPr lang="ru-RU"/>
          </a:p>
        </p:txBody>
      </p:sp>
      <p:sp>
        <p:nvSpPr>
          <p:cNvPr id="6"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313" y="1981200"/>
            <a:ext cx="413543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56150" y="1981200"/>
            <a:ext cx="4137025"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6" name="Rectangle 3"/>
          <p:cNvSpPr>
            <a:spLocks noGrp="1" noChangeArrowheads="1"/>
          </p:cNvSpPr>
          <p:nvPr>
            <p:ph type="sldNum" sz="quarter" idx="11"/>
          </p:nvPr>
        </p:nvSpPr>
        <p:spPr/>
        <p:txBody>
          <a:bodyPr/>
          <a:lstStyle>
            <a:lvl1pPr>
              <a:defRPr/>
            </a:lvl1pPr>
          </a:lstStyle>
          <a:p>
            <a:pPr>
              <a:defRPr/>
            </a:pPr>
            <a:fld id="{4CEA9C07-8A47-4B9E-8D92-BA4471FC0230}" type="slidenum">
              <a:rPr lang="ru-RU"/>
              <a:pPr>
                <a:defRPr/>
              </a:pPr>
              <a:t>‹#›</a:t>
            </a:fld>
            <a:endParaRPr lang="ru-RU"/>
          </a:p>
        </p:txBody>
      </p:sp>
      <p:sp>
        <p:nvSpPr>
          <p:cNvPr id="7"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74638"/>
            <a:ext cx="8424862"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68313" y="1535113"/>
            <a:ext cx="4135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68313" y="2174875"/>
            <a:ext cx="4135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756150" y="1535113"/>
            <a:ext cx="41370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756150" y="2174875"/>
            <a:ext cx="41370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8" name="Rectangle 3"/>
          <p:cNvSpPr>
            <a:spLocks noGrp="1" noChangeArrowheads="1"/>
          </p:cNvSpPr>
          <p:nvPr>
            <p:ph type="sldNum" sz="quarter" idx="11"/>
          </p:nvPr>
        </p:nvSpPr>
        <p:spPr/>
        <p:txBody>
          <a:bodyPr/>
          <a:lstStyle>
            <a:lvl1pPr>
              <a:defRPr/>
            </a:lvl1pPr>
          </a:lstStyle>
          <a:p>
            <a:pPr>
              <a:defRPr/>
            </a:pPr>
            <a:fld id="{56B71E09-425D-47D8-893E-03A319FBB616}" type="slidenum">
              <a:rPr lang="ru-RU"/>
              <a:pPr>
                <a:defRPr/>
              </a:pPr>
              <a:t>‹#›</a:t>
            </a:fld>
            <a:endParaRPr lang="ru-RU"/>
          </a:p>
        </p:txBody>
      </p:sp>
      <p:sp>
        <p:nvSpPr>
          <p:cNvPr id="9"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4" name="Rectangle 3"/>
          <p:cNvSpPr>
            <a:spLocks noGrp="1" noChangeArrowheads="1"/>
          </p:cNvSpPr>
          <p:nvPr>
            <p:ph type="sldNum" sz="quarter" idx="11"/>
          </p:nvPr>
        </p:nvSpPr>
        <p:spPr/>
        <p:txBody>
          <a:bodyPr/>
          <a:lstStyle>
            <a:lvl1pPr>
              <a:defRPr/>
            </a:lvl1pPr>
          </a:lstStyle>
          <a:p>
            <a:pPr>
              <a:defRPr/>
            </a:pPr>
            <a:fld id="{ADB64A96-7E89-4665-9177-59CFCC1EE2C2}" type="slidenum">
              <a:rPr lang="ru-RU"/>
              <a:pPr>
                <a:defRPr/>
              </a:pPr>
              <a:t>‹#›</a:t>
            </a:fld>
            <a:endParaRPr lang="ru-RU"/>
          </a:p>
        </p:txBody>
      </p:sp>
      <p:sp>
        <p:nvSpPr>
          <p:cNvPr id="5"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3" name="Rectangle 3"/>
          <p:cNvSpPr>
            <a:spLocks noGrp="1" noChangeArrowheads="1"/>
          </p:cNvSpPr>
          <p:nvPr>
            <p:ph type="sldNum" sz="quarter" idx="11"/>
          </p:nvPr>
        </p:nvSpPr>
        <p:spPr/>
        <p:txBody>
          <a:bodyPr/>
          <a:lstStyle>
            <a:lvl1pPr>
              <a:defRPr/>
            </a:lvl1pPr>
          </a:lstStyle>
          <a:p>
            <a:pPr>
              <a:defRPr/>
            </a:pPr>
            <a:fld id="{1E76FC50-68F2-4F81-BB46-8342B66E425F}" type="slidenum">
              <a:rPr lang="ru-RU"/>
              <a:pPr>
                <a:defRPr/>
              </a:pPr>
              <a:t>‹#›</a:t>
            </a:fld>
            <a:endParaRPr lang="ru-RU"/>
          </a:p>
        </p:txBody>
      </p:sp>
      <p:sp>
        <p:nvSpPr>
          <p:cNvPr id="4"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73050"/>
            <a:ext cx="3079750"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660775" y="273050"/>
            <a:ext cx="5232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8313" y="1435100"/>
            <a:ext cx="30797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6" name="Rectangle 3"/>
          <p:cNvSpPr>
            <a:spLocks noGrp="1" noChangeArrowheads="1"/>
          </p:cNvSpPr>
          <p:nvPr>
            <p:ph type="sldNum" sz="quarter" idx="11"/>
          </p:nvPr>
        </p:nvSpPr>
        <p:spPr/>
        <p:txBody>
          <a:bodyPr/>
          <a:lstStyle>
            <a:lvl1pPr>
              <a:defRPr/>
            </a:lvl1pPr>
          </a:lstStyle>
          <a:p>
            <a:pPr>
              <a:defRPr/>
            </a:pPr>
            <a:fld id="{E339A5EE-4C6B-4CAF-B9FF-D50CB7748A74}" type="slidenum">
              <a:rPr lang="ru-RU"/>
              <a:pPr>
                <a:defRPr/>
              </a:pPr>
              <a:t>‹#›</a:t>
            </a:fld>
            <a:endParaRPr lang="ru-RU"/>
          </a:p>
        </p:txBody>
      </p:sp>
      <p:sp>
        <p:nvSpPr>
          <p:cNvPr id="7"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150" y="4800600"/>
            <a:ext cx="5616575"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835150" y="612775"/>
            <a:ext cx="56165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835150" y="5367338"/>
            <a:ext cx="56165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p:txBody>
          <a:bodyPr/>
          <a:lstStyle>
            <a:lvl1pPr>
              <a:defRPr/>
            </a:lvl1pPr>
          </a:lstStyle>
          <a:p>
            <a:pPr>
              <a:defRPr/>
            </a:pPr>
            <a:r>
              <a:rPr lang="en-US" dirty="0"/>
              <a:t>Khazar University </a:t>
            </a:r>
            <a:r>
              <a:rPr lang="en-US" dirty="0" err="1"/>
              <a:t>LIC,October</a:t>
            </a:r>
            <a:r>
              <a:rPr lang="en-US" dirty="0"/>
              <a:t> 2019                   </a:t>
            </a:r>
            <a:endParaRPr lang="ru-RU" dirty="0"/>
          </a:p>
        </p:txBody>
      </p:sp>
      <p:sp>
        <p:nvSpPr>
          <p:cNvPr id="6" name="Rectangle 3"/>
          <p:cNvSpPr>
            <a:spLocks noGrp="1" noChangeArrowheads="1"/>
          </p:cNvSpPr>
          <p:nvPr>
            <p:ph type="sldNum" sz="quarter" idx="11"/>
          </p:nvPr>
        </p:nvSpPr>
        <p:spPr/>
        <p:txBody>
          <a:bodyPr/>
          <a:lstStyle>
            <a:lvl1pPr>
              <a:defRPr/>
            </a:lvl1pPr>
          </a:lstStyle>
          <a:p>
            <a:pPr>
              <a:defRPr/>
            </a:pPr>
            <a:fld id="{BF1AB52C-014E-4ED7-8DA1-02D101DECFFB}" type="slidenum">
              <a:rPr lang="ru-RU"/>
              <a:pPr>
                <a:defRPr/>
              </a:pPr>
              <a:t>‹#›</a:t>
            </a:fld>
            <a:endParaRPr lang="ru-RU"/>
          </a:p>
        </p:txBody>
      </p:sp>
      <p:sp>
        <p:nvSpPr>
          <p:cNvPr id="7" name="Rectangle 16"/>
          <p:cNvSpPr>
            <a:spLocks noGrp="1" noChangeArrowheads="1"/>
          </p:cNvSpPr>
          <p:nvPr>
            <p:ph type="dt" sz="half" idx="12"/>
          </p:nvPr>
        </p:nvSpPr>
        <p:spPr/>
        <p:txBody>
          <a:bodyPr/>
          <a:lstStyle>
            <a:lvl1pPr>
              <a:defRPr/>
            </a:lvl1pPr>
          </a:lstStyle>
          <a:p>
            <a:pPr>
              <a:defRPr/>
            </a:pPr>
            <a:endParaRPr lang="ru-R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7250" name="Rectangle 2"/>
          <p:cNvSpPr>
            <a:spLocks noGrp="1" noChangeArrowheads="1"/>
          </p:cNvSpPr>
          <p:nvPr>
            <p:ph type="ftr" sz="quarter" idx="3"/>
          </p:nvPr>
        </p:nvSpPr>
        <p:spPr bwMode="auto">
          <a:xfrm>
            <a:off x="3198813" y="6248400"/>
            <a:ext cx="2963862"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r>
              <a:rPr lang="en-US" dirty="0"/>
              <a:t>Khazar University </a:t>
            </a:r>
            <a:r>
              <a:rPr lang="en-US" dirty="0" err="1"/>
              <a:t>LIC,October</a:t>
            </a:r>
            <a:r>
              <a:rPr lang="en-US" dirty="0"/>
              <a:t> 2019                   </a:t>
            </a:r>
            <a:endParaRPr lang="ru-RU" dirty="0"/>
          </a:p>
        </p:txBody>
      </p:sp>
      <p:sp>
        <p:nvSpPr>
          <p:cNvPr id="437251" name="Rectangle 3"/>
          <p:cNvSpPr>
            <a:spLocks noGrp="1" noChangeArrowheads="1"/>
          </p:cNvSpPr>
          <p:nvPr>
            <p:ph type="sldNum" sz="quarter" idx="4"/>
          </p:nvPr>
        </p:nvSpPr>
        <p:spPr bwMode="auto">
          <a:xfrm>
            <a:off x="6708775" y="6248400"/>
            <a:ext cx="218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85A5FF5C-24A9-47D2-AA56-A514B33EB2CD}" type="slidenum">
              <a:rPr lang="ru-RU"/>
              <a:pPr>
                <a:defRPr/>
              </a:pPr>
              <a:t>‹#›</a:t>
            </a:fld>
            <a:endParaRPr lang="ru-RU"/>
          </a:p>
        </p:txBody>
      </p:sp>
      <p:grpSp>
        <p:nvGrpSpPr>
          <p:cNvPr id="3076" name="Group 4"/>
          <p:cNvGrpSpPr>
            <a:grpSpLocks/>
          </p:cNvGrpSpPr>
          <p:nvPr/>
        </p:nvGrpSpPr>
        <p:grpSpPr bwMode="auto">
          <a:xfrm>
            <a:off x="0" y="0"/>
            <a:ext cx="9361488" cy="546100"/>
            <a:chOff x="0" y="0"/>
            <a:chExt cx="5760" cy="344"/>
          </a:xfrm>
        </p:grpSpPr>
        <p:sp>
          <p:nvSpPr>
            <p:cNvPr id="43725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43725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43725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pitchFamily="34" charset="0"/>
              </a:endParaRPr>
            </a:p>
          </p:txBody>
        </p:sp>
        <p:sp>
          <p:nvSpPr>
            <p:cNvPr id="43725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pitchFamily="34" charset="0"/>
              </a:endParaRPr>
            </a:p>
          </p:txBody>
        </p:sp>
        <p:sp>
          <p:nvSpPr>
            <p:cNvPr id="43725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pitchFamily="34" charset="0"/>
              </a:endParaRPr>
            </a:p>
          </p:txBody>
        </p:sp>
        <p:sp>
          <p:nvSpPr>
            <p:cNvPr id="43725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pitchFamily="34" charset="0"/>
              </a:endParaRPr>
            </a:p>
          </p:txBody>
        </p:sp>
        <p:sp>
          <p:nvSpPr>
            <p:cNvPr id="43725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43726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pitchFamily="34" charset="0"/>
              </a:endParaRPr>
            </a:p>
          </p:txBody>
        </p:sp>
        <p:sp>
          <p:nvSpPr>
            <p:cNvPr id="43726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pitchFamily="34" charset="0"/>
              </a:endParaRPr>
            </a:p>
          </p:txBody>
        </p:sp>
      </p:grpSp>
      <p:sp>
        <p:nvSpPr>
          <p:cNvPr id="3077" name="Rectangle 14"/>
          <p:cNvSpPr>
            <a:spLocks noGrp="1" noChangeArrowheads="1"/>
          </p:cNvSpPr>
          <p:nvPr>
            <p:ph type="title"/>
          </p:nvPr>
        </p:nvSpPr>
        <p:spPr bwMode="auto">
          <a:xfrm>
            <a:off x="468313" y="457200"/>
            <a:ext cx="8424862"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3078" name="Rectangle 15"/>
          <p:cNvSpPr>
            <a:spLocks noGrp="1" noChangeArrowheads="1"/>
          </p:cNvSpPr>
          <p:nvPr>
            <p:ph type="body" idx="1"/>
          </p:nvPr>
        </p:nvSpPr>
        <p:spPr bwMode="auto">
          <a:xfrm>
            <a:off x="468313" y="1981200"/>
            <a:ext cx="8424862"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437264" name="Rectangle 16"/>
          <p:cNvSpPr>
            <a:spLocks noGrp="1" noChangeArrowheads="1"/>
          </p:cNvSpPr>
          <p:nvPr>
            <p:ph type="dt" sz="half" idx="2"/>
          </p:nvPr>
        </p:nvSpPr>
        <p:spPr bwMode="auto">
          <a:xfrm>
            <a:off x="468313" y="6245225"/>
            <a:ext cx="2184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Lst>
  <p:transition spd="slow">
    <p:fade/>
  </p:transition>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dspace.khazar.org/handle/20.500.12323/637" TargetMode="External"/><Relationship Id="rId3" Type="http://schemas.openxmlformats.org/officeDocument/2006/relationships/hyperlink" Target="https://khazaruniversity.follettdestiny.com/" TargetMode="External"/><Relationship Id="rId7" Type="http://schemas.openxmlformats.org/officeDocument/2006/relationships/hyperlink" Target="https://scholar.google.com/" TargetMode="External"/><Relationship Id="rId12" Type="http://schemas.openxmlformats.org/officeDocument/2006/relationships/hyperlink" Target="https://www.endnote.co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elib.khazar.org/" TargetMode="External"/><Relationship Id="rId11" Type="http://schemas.openxmlformats.org/officeDocument/2006/relationships/hyperlink" Target="https://eportfolio.khazar.org/" TargetMode="External"/><Relationship Id="rId5" Type="http://schemas.openxmlformats.org/officeDocument/2006/relationships/hyperlink" Target="http://dspace.khazar.org/" TargetMode="External"/><Relationship Id="rId10" Type="http://schemas.openxmlformats.org/officeDocument/2006/relationships/hyperlink" Target="https://elearning.khazar.org/" TargetMode="External"/><Relationship Id="rId4" Type="http://schemas.openxmlformats.org/officeDocument/2006/relationships/hyperlink" Target="http://khazar.org/en/item/1306" TargetMode="External"/><Relationship Id="rId9" Type="http://schemas.openxmlformats.org/officeDocument/2006/relationships/hyperlink" Target="http://khazar.org/en/item/133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hyperlink" Target="http://khazar.org/en/item/1307" TargetMode="External"/><Relationship Id="rId3" Type="http://schemas.openxmlformats.org/officeDocument/2006/relationships/hyperlink" Target="http://books.google.com/" TargetMode="External"/><Relationship Id="rId7" Type="http://schemas.openxmlformats.org/officeDocument/2006/relationships/hyperlink" Target="http://archive.org/details/text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www.hathitrust.org/" TargetMode="External"/><Relationship Id="rId5" Type="http://schemas.openxmlformats.org/officeDocument/2006/relationships/hyperlink" Target="http://www.gutenberg.org/wiki/Category:Bookshelf" TargetMode="External"/><Relationship Id="rId4" Type="http://schemas.openxmlformats.org/officeDocument/2006/relationships/hyperlink" Target="http://www.doabook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arch.ebscohost.co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dspace.khazar.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khazar.org/en/item/130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earch.ebscohost.com/"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polpred.com/" TargetMode="External"/><Relationship Id="rId5" Type="http://schemas.openxmlformats.org/officeDocument/2006/relationships/hyperlink" Target="https://britannica.co.uk/about-us" TargetMode="External"/><Relationship Id="rId4" Type="http://schemas.openxmlformats.org/officeDocument/2006/relationships/hyperlink" Target="https://www.lirn.ne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khazar.org/" TargetMode="External"/><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elib.khazar.org/" TargetMode="External"/><Relationship Id="rId4" Type="http://schemas.openxmlformats.org/officeDocument/2006/relationships/hyperlink" Target="https://eportfolio.khazar.or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cbi.nlm.nih.gov/pubmed/" TargetMode="External"/><Relationship Id="rId3" Type="http://schemas.openxmlformats.org/officeDocument/2006/relationships/hyperlink" Target="https://doaj.org/" TargetMode="External"/><Relationship Id="rId7" Type="http://schemas.openxmlformats.org/officeDocument/2006/relationships/hyperlink" Target="https://www.merckmanuals.com/professiona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medlineplus.gov/" TargetMode="External"/><Relationship Id="rId11" Type="http://schemas.openxmlformats.org/officeDocument/2006/relationships/hyperlink" Target="https://www.oercommons.org/" TargetMode="External"/><Relationship Id="rId5" Type="http://schemas.openxmlformats.org/officeDocument/2006/relationships/hyperlink" Target="https://eric.ed.gov/" TargetMode="External"/><Relationship Id="rId10" Type="http://schemas.openxmlformats.org/officeDocument/2006/relationships/hyperlink" Target="https://www.wdl.org/en/" TargetMode="External"/><Relationship Id="rId4" Type="http://schemas.openxmlformats.org/officeDocument/2006/relationships/hyperlink" Target="https://www.doabooks.org/" TargetMode="External"/><Relationship Id="rId9" Type="http://schemas.openxmlformats.org/officeDocument/2006/relationships/hyperlink" Target="https://www.galileo.usg.edu/scholar/databas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khazar.org/en/item/1352"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Khazar-University-Library-Information-Center-32075164794986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khazar.org/en/item/131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wolframalpha.com/" TargetMode="External"/><Relationship Id="rId13" Type="http://schemas.openxmlformats.org/officeDocument/2006/relationships/hyperlink" Target="https://www.researchgate.net/search" TargetMode="External"/><Relationship Id="rId3" Type="http://schemas.openxmlformats.org/officeDocument/2006/relationships/hyperlink" Target="https://scholar.google.com/" TargetMode="External"/><Relationship Id="rId7" Type="http://schemas.openxmlformats.org/officeDocument/2006/relationships/hyperlink" Target="https://www.science.gov/" TargetMode="External"/><Relationship Id="rId12" Type="http://schemas.openxmlformats.org/officeDocument/2006/relationships/hyperlink" Target="http://education.iseek.com/iseek/home.page" TargetMode="External"/><Relationship Id="rId17" Type="http://schemas.openxmlformats.org/officeDocument/2006/relationships/hyperlink" Target="https://www.lexisweb.com/" TargetMode="External"/><Relationship Id="rId2" Type="http://schemas.openxmlformats.org/officeDocument/2006/relationships/notesSlide" Target="../notesSlides/notesSlide9.xml"/><Relationship Id="rId16" Type="http://schemas.openxmlformats.org/officeDocument/2006/relationships/hyperlink" Target="https://www.ncbi.nlm.nih.gov/pubmedhealth/" TargetMode="External"/><Relationship Id="rId1" Type="http://schemas.openxmlformats.org/officeDocument/2006/relationships/slideLayout" Target="../slideLayouts/slideLayout7.xml"/><Relationship Id="rId6" Type="http://schemas.openxmlformats.org/officeDocument/2006/relationships/hyperlink" Target="https://worldwidescience.org/" TargetMode="External"/><Relationship Id="rId11" Type="http://schemas.openxmlformats.org/officeDocument/2006/relationships/hyperlink" Target="http://www.virtuallrc.com/" TargetMode="External"/><Relationship Id="rId5" Type="http://schemas.openxmlformats.org/officeDocument/2006/relationships/hyperlink" Target="http://academic.research.microsoft.com/" TargetMode="External"/><Relationship Id="rId15" Type="http://schemas.openxmlformats.org/officeDocument/2006/relationships/hyperlink" Target="http://www.infotopia.info/" TargetMode="External"/><Relationship Id="rId10" Type="http://schemas.openxmlformats.org/officeDocument/2006/relationships/hyperlink" Target="https://eric.ed.gov/" TargetMode="External"/><Relationship Id="rId4" Type="http://schemas.openxmlformats.org/officeDocument/2006/relationships/hyperlink" Target="https://books.google.com/?hl=en" TargetMode="External"/><Relationship Id="rId9" Type="http://schemas.openxmlformats.org/officeDocument/2006/relationships/hyperlink" Target="http://www.refseek.com/" TargetMode="External"/><Relationship Id="rId14" Type="http://schemas.openxmlformats.org/officeDocument/2006/relationships/hyperlink" Target="https://www.base-search.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9572"/>
            <a:ext cx="9361488" cy="2087190"/>
          </a:xfrm>
        </p:spPr>
        <p:txBody>
          <a:bodyPr>
            <a:noAutofit/>
          </a:bodyPr>
          <a:lstStyle/>
          <a:p>
            <a:pPr algn="ctr" eaLnBrk="1" hangingPunct="1">
              <a:defRPr/>
            </a:pPr>
            <a:r>
              <a:rPr lang="en-US" sz="3200" b="1" dirty="0">
                <a:solidFill>
                  <a:srgbClr val="990000"/>
                </a:solidFill>
                <a:effectLst>
                  <a:outerShdw blurRad="38100" dist="38100" dir="2700000" algn="tl">
                    <a:srgbClr val="C0C0C0"/>
                  </a:outerShdw>
                </a:effectLst>
                <a:latin typeface="+mn-lt"/>
                <a:cs typeface="Times New Roman" pitchFamily="18" charset="0"/>
              </a:rPr>
              <a:t> </a:t>
            </a:r>
            <a:r>
              <a:rPr lang="en-US" sz="2800" b="1" dirty="0">
                <a:solidFill>
                  <a:srgbClr val="990000"/>
                </a:solidFill>
                <a:effectLst>
                  <a:outerShdw blurRad="38100" dist="38100" dir="2700000" algn="tl">
                    <a:srgbClr val="C0C0C0"/>
                  </a:outerShdw>
                </a:effectLst>
                <a:latin typeface="+mn-lt"/>
                <a:cs typeface="Times New Roman" pitchFamily="18" charset="0"/>
              </a:rPr>
              <a:t>Introduction to Electronic Resources: </a:t>
            </a:r>
            <a:br>
              <a:rPr lang="en-US" sz="2800" b="1" dirty="0">
                <a:solidFill>
                  <a:srgbClr val="990000"/>
                </a:solidFill>
                <a:effectLst>
                  <a:outerShdw blurRad="38100" dist="38100" dir="2700000" algn="tl">
                    <a:srgbClr val="C0C0C0"/>
                  </a:outerShdw>
                </a:effectLst>
                <a:latin typeface="+mn-lt"/>
                <a:cs typeface="Times New Roman" pitchFamily="18" charset="0"/>
              </a:rPr>
            </a:br>
            <a:r>
              <a:rPr lang="en-US" sz="2800" b="1" dirty="0">
                <a:solidFill>
                  <a:srgbClr val="990000"/>
                </a:solidFill>
                <a:effectLst>
                  <a:outerShdw blurRad="38100" dist="38100" dir="2700000" algn="tl">
                    <a:srgbClr val="C0C0C0"/>
                  </a:outerShdw>
                </a:effectLst>
                <a:latin typeface="+mn-lt"/>
                <a:cs typeface="Times New Roman" pitchFamily="18" charset="0"/>
              </a:rPr>
              <a:t>Khazar University</a:t>
            </a:r>
            <a:br>
              <a:rPr lang="en-US" sz="3200" b="1" dirty="0">
                <a:solidFill>
                  <a:srgbClr val="990000"/>
                </a:solidFill>
                <a:effectLst>
                  <a:outerShdw blurRad="38100" dist="38100" dir="2700000" algn="tl">
                    <a:srgbClr val="C0C0C0"/>
                  </a:outerShdw>
                </a:effectLst>
                <a:latin typeface="+mn-lt"/>
                <a:cs typeface="Times New Roman" pitchFamily="18" charset="0"/>
              </a:rPr>
            </a:br>
            <a:r>
              <a:rPr lang="en-US" sz="2800" b="1" dirty="0">
                <a:solidFill>
                  <a:srgbClr val="990000"/>
                </a:solidFill>
                <a:effectLst>
                  <a:outerShdw blurRad="38100" dist="38100" dir="2700000" algn="tl">
                    <a:srgbClr val="C0C0C0"/>
                  </a:outerShdw>
                </a:effectLst>
                <a:latin typeface="+mn-lt"/>
                <a:cs typeface="Times New Roman" pitchFamily="18" charset="0"/>
              </a:rPr>
              <a:t>Library &amp; Information Center</a:t>
            </a:r>
            <a:endParaRPr lang="en-US" sz="3200" b="1" dirty="0">
              <a:solidFill>
                <a:srgbClr val="990000"/>
              </a:solidFill>
              <a:effectLst>
                <a:outerShdw blurRad="38100" dist="38100" dir="2700000" algn="tl">
                  <a:srgbClr val="C0C0C0"/>
                </a:outerShdw>
              </a:effectLst>
              <a:latin typeface="+mn-lt"/>
              <a:cs typeface="Times New Roman" pitchFamily="18" charset="0"/>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Footer Placeholder 2"/>
          <p:cNvSpPr>
            <a:spLocks noGrp="1"/>
          </p:cNvSpPr>
          <p:nvPr>
            <p:ph type="ftr" sz="quarter" idx="10"/>
          </p:nvPr>
        </p:nvSpPr>
        <p:spPr>
          <a:xfrm>
            <a:off x="155575" y="6226103"/>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pic>
        <p:nvPicPr>
          <p:cNvPr id="10" name="Picture 9">
            <a:extLst>
              <a:ext uri="{FF2B5EF4-FFF2-40B4-BE49-F238E27FC236}">
                <a16:creationId xmlns:a16="http://schemas.microsoft.com/office/drawing/2014/main" id="{757ECA7E-F774-46B1-83C7-5E7EE9CDC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7128" y="84347"/>
            <a:ext cx="1078476" cy="1094026"/>
          </a:xfrm>
          <a:prstGeom prst="rect">
            <a:avLst/>
          </a:prstGeom>
        </p:spPr>
      </p:pic>
      <p:sp>
        <p:nvSpPr>
          <p:cNvPr id="7" name="TextBox 6">
            <a:extLst>
              <a:ext uri="{FF2B5EF4-FFF2-40B4-BE49-F238E27FC236}">
                <a16:creationId xmlns:a16="http://schemas.microsoft.com/office/drawing/2014/main" id="{31339209-6E79-4F90-A213-AC2A72D09217}"/>
              </a:ext>
            </a:extLst>
          </p:cNvPr>
          <p:cNvSpPr txBox="1"/>
          <p:nvPr/>
        </p:nvSpPr>
        <p:spPr>
          <a:xfrm>
            <a:off x="6237273" y="5976173"/>
            <a:ext cx="2844028"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GB"/>
            </a:defPPr>
            <a:lvl1pPr>
              <a:defRPr sz="1200" b="1" i="1">
                <a:solidFill>
                  <a:srgbClr val="800000"/>
                </a:solidFill>
                <a:latin typeface="+mn-lt"/>
              </a:defRPr>
            </a:lvl1pPr>
          </a:lstStyle>
          <a:p>
            <a:pPr algn="r"/>
            <a:r>
              <a:rPr lang="en-US" sz="1400" dirty="0">
                <a:solidFill>
                  <a:srgbClr val="000099"/>
                </a:solidFill>
              </a:rPr>
              <a:t>Tatyana </a:t>
            </a:r>
            <a:r>
              <a:rPr lang="en-US" sz="1400" dirty="0" err="1">
                <a:solidFill>
                  <a:srgbClr val="000099"/>
                </a:solidFill>
              </a:rPr>
              <a:t>Zayseva</a:t>
            </a:r>
            <a:r>
              <a:rPr lang="en-US" sz="1400" dirty="0">
                <a:solidFill>
                  <a:srgbClr val="000099"/>
                </a:solidFill>
              </a:rPr>
              <a:t> </a:t>
            </a:r>
          </a:p>
          <a:p>
            <a:pPr algn="r"/>
            <a:r>
              <a:rPr lang="en-US" sz="1400" dirty="0">
                <a:solidFill>
                  <a:srgbClr val="000099"/>
                </a:solidFill>
              </a:rPr>
              <a:t>LIC Director </a:t>
            </a:r>
          </a:p>
          <a:p>
            <a:pPr algn="r"/>
            <a:r>
              <a:rPr lang="en-US" sz="1400" dirty="0">
                <a:solidFill>
                  <a:srgbClr val="000099"/>
                </a:solidFill>
              </a:rPr>
              <a:t>25 October, 2019</a:t>
            </a:r>
          </a:p>
        </p:txBody>
      </p:sp>
      <p:pic>
        <p:nvPicPr>
          <p:cNvPr id="8" name="Picture 7">
            <a:extLst>
              <a:ext uri="{FF2B5EF4-FFF2-40B4-BE49-F238E27FC236}">
                <a16:creationId xmlns:a16="http://schemas.microsoft.com/office/drawing/2014/main" id="{1530555B-5A6F-4A6C-93FC-B9C36F8A8AB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8649" y="2260432"/>
            <a:ext cx="4284189" cy="3039919"/>
          </a:xfrm>
          <a:prstGeom prst="rect">
            <a:avLst/>
          </a:prstGeom>
          <a:noFill/>
          <a:ln>
            <a:noFill/>
          </a:ln>
          <a:effectLst>
            <a:glow rad="139700">
              <a:schemeClr val="accent4">
                <a:satMod val="175000"/>
                <a:alpha val="40000"/>
              </a:schemeClr>
            </a:glow>
            <a:innerShdw blurRad="63500" dist="50800" dir="13500000">
              <a:prstClr val="black">
                <a:alpha val="50000"/>
              </a:prstClr>
            </a:innerShdw>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2656"/>
            <a:ext cx="9361488" cy="857235"/>
          </a:xfrm>
        </p:spPr>
        <p:txBody>
          <a:bodyPr>
            <a:noAutofit/>
          </a:bodyPr>
          <a:lstStyle/>
          <a:p>
            <a:pPr algn="ctr" eaLnBrk="1" hangingPunct="1">
              <a:defRPr/>
            </a:pPr>
            <a:r>
              <a:rPr lang="en-US" sz="3200" b="1" dirty="0">
                <a:solidFill>
                  <a:srgbClr val="990000"/>
                </a:solidFill>
                <a:effectLst>
                  <a:outerShdw blurRad="38100" dist="38100" dir="2700000" algn="tl">
                    <a:srgbClr val="C0C0C0"/>
                  </a:outerShdw>
                </a:effectLst>
                <a:latin typeface="+mn-lt"/>
                <a:cs typeface="Times New Roman" pitchFamily="18" charset="0"/>
              </a:rPr>
              <a:t>List of </a:t>
            </a:r>
            <a:r>
              <a:rPr lang="en-US" sz="3200" b="1" dirty="0" err="1">
                <a:solidFill>
                  <a:srgbClr val="990000"/>
                </a:solidFill>
                <a:effectLst>
                  <a:outerShdw blurRad="38100" dist="38100" dir="2700000" algn="tl">
                    <a:srgbClr val="C0C0C0"/>
                  </a:outerShdw>
                </a:effectLst>
                <a:latin typeface="+mn-lt"/>
                <a:cs typeface="Times New Roman" pitchFamily="18" charset="0"/>
              </a:rPr>
              <a:t>eResources</a:t>
            </a:r>
            <a:r>
              <a:rPr lang="en-US" sz="3200" b="1" dirty="0">
                <a:solidFill>
                  <a:srgbClr val="990000"/>
                </a:solidFill>
                <a:effectLst>
                  <a:outerShdw blurRad="38100" dist="38100" dir="2700000" algn="tl">
                    <a:srgbClr val="C0C0C0"/>
                  </a:outerShdw>
                </a:effectLst>
                <a:latin typeface="+mn-lt"/>
                <a:cs typeface="Times New Roman" pitchFamily="18" charset="0"/>
              </a:rPr>
              <a:t> &amp; Services</a:t>
            </a:r>
          </a:p>
        </p:txBody>
      </p:sp>
      <p:sp>
        <p:nvSpPr>
          <p:cNvPr id="4" name="Subtitle 2"/>
          <p:cNvSpPr txBox="1">
            <a:spLocks/>
          </p:cNvSpPr>
          <p:nvPr/>
        </p:nvSpPr>
        <p:spPr>
          <a:xfrm>
            <a:off x="288256" y="1785926"/>
            <a:ext cx="8208912" cy="4429156"/>
          </a:xfrm>
          <a:prstGeom prst="rect">
            <a:avLst/>
          </a:prstGeom>
        </p:spPr>
        <p:txBody>
          <a:bodyPr/>
          <a:lstStyle/>
          <a:p>
            <a:pPr marL="342900" lvl="0" indent="-342900" eaLnBrk="0" hangingPunct="0">
              <a:spcBef>
                <a:spcPct val="20000"/>
              </a:spcBef>
              <a:buClr>
                <a:schemeClr val="bg2"/>
              </a:buClr>
              <a:buSzPct val="75000"/>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65902" y="1285860"/>
            <a:ext cx="8215370" cy="553998"/>
          </a:xfrm>
          <a:prstGeom prst="rect">
            <a:avLst/>
          </a:prstGeom>
        </p:spPr>
        <p:txBody>
          <a:bodyPr wrap="square">
            <a:spAutoFit/>
          </a:bodyPr>
          <a:lstStyle/>
          <a:p>
            <a:r>
              <a:rPr lang="en-US" sz="3000" dirty="0">
                <a:latin typeface="Arial" pitchFamily="34" charset="0"/>
                <a:cs typeface="Arial" pitchFamily="34" charset="0"/>
              </a:rPr>
              <a:t> </a:t>
            </a:r>
            <a:endParaRPr lang="en-US" sz="3000" dirty="0">
              <a:latin typeface="Tahoma" pitchFamily="34" charset="0"/>
            </a:endParaRPr>
          </a:p>
        </p:txBody>
      </p:sp>
      <p:sp>
        <p:nvSpPr>
          <p:cNvPr id="3" name="Rectangle 2"/>
          <p:cNvSpPr/>
          <p:nvPr/>
        </p:nvSpPr>
        <p:spPr>
          <a:xfrm>
            <a:off x="288256" y="1839859"/>
            <a:ext cx="8393016" cy="1384995"/>
          </a:xfrm>
          <a:prstGeom prst="rect">
            <a:avLst/>
          </a:prstGeom>
        </p:spPr>
        <p:txBody>
          <a:bodyPr wrap="square">
            <a:spAutoFit/>
          </a:bodyPr>
          <a:lstStyle/>
          <a:p>
            <a:endParaRPr lang="en-US" sz="2800" dirty="0"/>
          </a:p>
          <a:p>
            <a:endParaRPr lang="en-US" sz="2800" dirty="0"/>
          </a:p>
          <a:p>
            <a:endParaRPr lang="ru-RU" sz="2800" dirty="0"/>
          </a:p>
        </p:txBody>
      </p:sp>
      <p:graphicFrame>
        <p:nvGraphicFramePr>
          <p:cNvPr id="6" name="Table 5"/>
          <p:cNvGraphicFramePr>
            <a:graphicFrameLocks noGrp="1"/>
          </p:cNvGraphicFramePr>
          <p:nvPr>
            <p:extLst>
              <p:ext uri="{D42A27DB-BD31-4B8C-83A1-F6EECF244321}">
                <p14:modId xmlns:p14="http://schemas.microsoft.com/office/powerpoint/2010/main" val="2375885677"/>
              </p:ext>
            </p:extLst>
          </p:nvPr>
        </p:nvGraphicFramePr>
        <p:xfrm>
          <a:off x="398641" y="1357375"/>
          <a:ext cx="8496945" cy="4468466"/>
        </p:xfrm>
        <a:graphic>
          <a:graphicData uri="http://schemas.openxmlformats.org/drawingml/2006/table">
            <a:tbl>
              <a:tblPr/>
              <a:tblGrid>
                <a:gridCol w="2630666">
                  <a:extLst>
                    <a:ext uri="{9D8B030D-6E8A-4147-A177-3AD203B41FA5}">
                      <a16:colId xmlns:a16="http://schemas.microsoft.com/office/drawing/2014/main" val="20000"/>
                    </a:ext>
                  </a:extLst>
                </a:gridCol>
                <a:gridCol w="3242070">
                  <a:extLst>
                    <a:ext uri="{9D8B030D-6E8A-4147-A177-3AD203B41FA5}">
                      <a16:colId xmlns:a16="http://schemas.microsoft.com/office/drawing/2014/main" val="20001"/>
                    </a:ext>
                  </a:extLst>
                </a:gridCol>
                <a:gridCol w="2624209">
                  <a:extLst>
                    <a:ext uri="{9D8B030D-6E8A-4147-A177-3AD203B41FA5}">
                      <a16:colId xmlns:a16="http://schemas.microsoft.com/office/drawing/2014/main" val="20002"/>
                    </a:ext>
                  </a:extLst>
                </a:gridCol>
              </a:tblGrid>
              <a:tr h="1229832">
                <a:tc>
                  <a:txBody>
                    <a:bodyPr/>
                    <a:lstStyle/>
                    <a:p>
                      <a:pPr algn="ctr"/>
                      <a:r>
                        <a:rPr lang="en-US" sz="2000" b="1" dirty="0">
                          <a:effectLst>
                            <a:outerShdw blurRad="38100" dist="38100" dir="2700000" algn="tl">
                              <a:srgbClr val="000000">
                                <a:alpha val="43137"/>
                              </a:srgbClr>
                            </a:outerShdw>
                          </a:effectLst>
                        </a:rPr>
                        <a:t>CATALOGUE</a:t>
                      </a:r>
                      <a:endParaRPr lang="en-US" sz="2000" dirty="0">
                        <a:effectLst>
                          <a:outerShdw blurRad="38100" dist="38100" dir="2700000" algn="tl">
                            <a:srgbClr val="000000">
                              <a:alpha val="43137"/>
                            </a:srgbClr>
                          </a:outerShdw>
                        </a:effectLst>
                      </a:endParaRPr>
                    </a:p>
                    <a:p>
                      <a:pPr algn="ctr"/>
                      <a:r>
                        <a:rPr lang="en-US" sz="2000" b="1" u="none" strike="noStrike" dirty="0">
                          <a:solidFill>
                            <a:srgbClr val="000099"/>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Search</a:t>
                      </a:r>
                      <a:r>
                        <a:rPr lang="en-US" sz="2000" b="1" dirty="0">
                          <a:solidFill>
                            <a:srgbClr val="000099"/>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a:t>
                      </a:r>
                      <a:r>
                        <a:rPr lang="en-US" sz="2000" b="1" u="none" strike="noStrike" dirty="0">
                          <a:solidFill>
                            <a:srgbClr val="000099"/>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Login</a:t>
                      </a:r>
                      <a:endParaRPr lang="en-US" sz="2000" dirty="0">
                        <a:solidFill>
                          <a:srgbClr val="000099"/>
                        </a:solidFill>
                        <a:effectLst>
                          <a:outerShdw blurRad="38100" dist="38100" dir="2700000" algn="tl">
                            <a:srgbClr val="000000">
                              <a:alpha val="43137"/>
                            </a:srgbClr>
                          </a:outerShdw>
                        </a:effectLst>
                      </a:endParaRPr>
                    </a:p>
                  </a:txBody>
                  <a:tcPr marL="43665" marR="43665" marT="21833" marB="21833" anchor="ctr">
                    <a:lnL>
                      <a:noFill/>
                    </a:lnL>
                    <a:lnR>
                      <a:noFill/>
                    </a:lnR>
                    <a:lnT>
                      <a:noFill/>
                    </a:lnT>
                    <a:lnB>
                      <a:noFill/>
                    </a:lnB>
                  </a:tcPr>
                </a:tc>
                <a:tc>
                  <a:txBody>
                    <a:bodyPr/>
                    <a:lstStyle/>
                    <a:p>
                      <a:pPr marL="0" indent="0" algn="ctr"/>
                      <a:r>
                        <a:rPr lang="en-US" sz="2000" b="1" kern="1200" dirty="0">
                          <a:solidFill>
                            <a:srgbClr val="000099"/>
                          </a:solidFill>
                          <a:effectLst>
                            <a:outerShdw blurRad="38100" dist="38100" dir="2700000" algn="tl">
                              <a:srgbClr val="000000">
                                <a:alpha val="43137"/>
                              </a:srgbClr>
                            </a:outerShdw>
                          </a:effectLst>
                          <a:latin typeface="+mn-lt"/>
                          <a:ea typeface="+mn-ea"/>
                          <a:cs typeface="+mn-cs"/>
                          <a:hlinkClick r:id="rId4">
                            <a:extLst>
                              <a:ext uri="{A12FA001-AC4F-418D-AE19-62706E023703}">
                                <ahyp:hlinkClr xmlns:ahyp="http://schemas.microsoft.com/office/drawing/2018/hyperlinkcolor" val="tx"/>
                              </a:ext>
                            </a:extLst>
                          </a:hlinkClick>
                        </a:rPr>
                        <a:t>DATABASES</a:t>
                      </a:r>
                      <a:endPar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endParaRPr>
                    </a:p>
                  </a:txBody>
                  <a:tcPr marL="43665" marR="43665" marT="21833" marB="21833" anchor="ctr">
                    <a:lnL>
                      <a:noFill/>
                    </a:lnL>
                    <a:lnR>
                      <a:noFill/>
                    </a:lnR>
                    <a:lnT>
                      <a:noFill/>
                    </a:lnT>
                    <a:lnB>
                      <a:noFill/>
                    </a:lnB>
                  </a:tcPr>
                </a:tc>
                <a:tc>
                  <a:txBody>
                    <a:bodyPr/>
                    <a:lstStyle/>
                    <a:p>
                      <a:pPr algn="ctr"/>
                      <a:r>
                        <a:rPr lang="en-US" sz="2000" b="1" kern="1200" dirty="0">
                          <a:solidFill>
                            <a:schemeClr val="tx1"/>
                          </a:solidFill>
                          <a:effectLst>
                            <a:outerShdw blurRad="38100" dist="38100" dir="2700000" algn="tl">
                              <a:srgbClr val="000000">
                                <a:alpha val="43137"/>
                              </a:srgbClr>
                            </a:outerShdw>
                          </a:effectLst>
                          <a:latin typeface="+mn-lt"/>
                          <a:ea typeface="+mn-ea"/>
                          <a:cs typeface="+mn-cs"/>
                        </a:rPr>
                        <a:t>LIBRARY NEWS</a:t>
                      </a:r>
                    </a:p>
                    <a:p>
                      <a:pPr algn="ctr"/>
                      <a:r>
                        <a:rPr lang="en-US" sz="2000" b="1" u="none" strike="noStrike" kern="1200" dirty="0">
                          <a:solidFill>
                            <a:srgbClr val="FF0000"/>
                          </a:solidFill>
                          <a:effectLst>
                            <a:outerShdw blurRad="38100" dist="38100" dir="2700000" algn="tl">
                              <a:srgbClr val="000000">
                                <a:alpha val="43137"/>
                              </a:srgbClr>
                            </a:outerShdw>
                          </a:effectLst>
                          <a:latin typeface="+mn-lt"/>
                          <a:ea typeface="+mn-ea"/>
                          <a:cs typeface="+mn-cs"/>
                        </a:rPr>
                        <a:t>Facebook/Twitter</a:t>
                      </a:r>
                    </a:p>
                    <a:p>
                      <a:pPr algn="ctr"/>
                      <a:r>
                        <a:rPr lang="en-US" sz="2000" b="1" u="none" strike="noStrike" kern="1200" dirty="0">
                          <a:solidFill>
                            <a:srgbClr val="FF0000"/>
                          </a:solidFill>
                          <a:effectLst>
                            <a:outerShdw blurRad="38100" dist="38100" dir="2700000" algn="tl">
                              <a:srgbClr val="000000">
                                <a:alpha val="43137"/>
                              </a:srgbClr>
                            </a:outerShdw>
                          </a:effectLst>
                          <a:latin typeface="+mn-lt"/>
                          <a:ea typeface="+mn-ea"/>
                          <a:cs typeface="+mn-cs"/>
                        </a:rPr>
                        <a:t>Instagram</a:t>
                      </a:r>
                    </a:p>
                  </a:txBody>
                  <a:tcPr marL="43665" marR="43665" marT="21833" marB="21833" anchor="ctr">
                    <a:lnL>
                      <a:noFill/>
                    </a:lnL>
                    <a:lnR>
                      <a:noFill/>
                    </a:lnR>
                    <a:lnT>
                      <a:noFill/>
                    </a:lnT>
                    <a:lnB>
                      <a:noFill/>
                    </a:lnB>
                  </a:tcPr>
                </a:tc>
                <a:extLst>
                  <a:ext uri="{0D108BD9-81ED-4DB2-BD59-A6C34878D82A}">
                    <a16:rowId xmlns:a16="http://schemas.microsoft.com/office/drawing/2014/main" val="10001"/>
                  </a:ext>
                </a:extLst>
              </a:tr>
              <a:tr h="944294">
                <a:tc>
                  <a:txBody>
                    <a:bodyPr/>
                    <a:lstStyle/>
                    <a:p>
                      <a:pPr algn="ctr"/>
                      <a:r>
                        <a:rPr lang="en-US" sz="2000" b="1" kern="1200" dirty="0">
                          <a:solidFill>
                            <a:schemeClr val="tx1"/>
                          </a:solidFill>
                          <a:effectLst>
                            <a:outerShdw blurRad="38100" dist="38100" dir="2700000" algn="tl">
                              <a:srgbClr val="000000">
                                <a:alpha val="43137"/>
                              </a:srgbClr>
                            </a:outerShdw>
                          </a:effectLst>
                          <a:latin typeface="+mn-lt"/>
                          <a:ea typeface="+mn-ea"/>
                          <a:cs typeface="+mn-cs"/>
                        </a:rPr>
                        <a:t>DSPACE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hlinkClick r:id="rId5">
                            <a:extLst>
                              <a:ext uri="{A12FA001-AC4F-418D-AE19-62706E023703}">
                                <ahyp:hlinkClr xmlns:ahyp="http://schemas.microsoft.com/office/drawing/2018/hyperlinkcolor" val="tx"/>
                              </a:ext>
                            </a:extLst>
                          </a:hlinkClick>
                        </a:rPr>
                        <a:t>dspace.khazar.org</a:t>
                      </a:r>
                      <a:endPar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endParaRPr>
                    </a:p>
                  </a:txBody>
                  <a:tcPr marL="43665" marR="43665" marT="21833" marB="21833" anchor="ctr">
                    <a:lnL>
                      <a:noFill/>
                    </a:lnL>
                    <a:lnR>
                      <a:noFill/>
                    </a:lnR>
                    <a:lnT>
                      <a:noFill/>
                    </a:lnT>
                    <a:lnB>
                      <a:noFill/>
                    </a:lnB>
                    <a:solidFill>
                      <a:srgbClr val="EAEAEA"/>
                    </a:solidFill>
                  </a:tcPr>
                </a:tc>
                <a:tc>
                  <a:txBody>
                    <a:bodyPr/>
                    <a:lstStyle/>
                    <a:p>
                      <a:pPr algn="ctr"/>
                      <a:r>
                        <a:rPr lang="en-US" sz="2000" b="1" kern="1200" dirty="0">
                          <a:solidFill>
                            <a:schemeClr val="tx1"/>
                          </a:solidFill>
                          <a:effectLst>
                            <a:outerShdw blurRad="38100" dist="38100" dir="2700000" algn="tl">
                              <a:srgbClr val="000000">
                                <a:alpha val="43137"/>
                              </a:srgbClr>
                            </a:outerShdw>
                          </a:effectLst>
                          <a:latin typeface="+mn-lt"/>
                          <a:ea typeface="+mn-ea"/>
                          <a:cs typeface="+mn-cs"/>
                        </a:rPr>
                        <a:t>EBOOKS/Calibri</a:t>
                      </a:r>
                    </a:p>
                    <a:p>
                      <a:pPr algn="ctr"/>
                      <a:r>
                        <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hlinkClick r:id="rId6">
                            <a:extLst>
                              <a:ext uri="{A12FA001-AC4F-418D-AE19-62706E023703}">
                                <ahyp:hlinkClr xmlns:ahyp="http://schemas.microsoft.com/office/drawing/2018/hyperlinkcolor" val="tx"/>
                              </a:ext>
                            </a:extLst>
                          </a:hlinkClick>
                        </a:rPr>
                        <a:t>elib.khazar.org</a:t>
                      </a:r>
                      <a:endPar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endParaRPr>
                    </a:p>
                  </a:txBody>
                  <a:tcPr marL="43665" marR="43665" marT="21833" marB="21833" anchor="ctr">
                    <a:lnL>
                      <a:noFill/>
                    </a:lnL>
                    <a:lnR>
                      <a:noFill/>
                    </a:lnR>
                    <a:lnT>
                      <a:noFill/>
                    </a:lnT>
                    <a:lnB>
                      <a:noFill/>
                    </a:lnB>
                    <a:solidFill>
                      <a:srgbClr val="EAEAEA"/>
                    </a:solidFill>
                  </a:tcPr>
                </a:tc>
                <a:tc>
                  <a:txBody>
                    <a:bodyPr/>
                    <a:lstStyle/>
                    <a:p>
                      <a:pPr algn="ctr"/>
                      <a:r>
                        <a:rPr lang="en-US" sz="2000" b="1" kern="1200" dirty="0">
                          <a:solidFill>
                            <a:schemeClr val="tx1"/>
                          </a:solidFill>
                          <a:effectLst>
                            <a:outerShdw blurRad="38100" dist="38100" dir="2700000" algn="tl">
                              <a:srgbClr val="000000">
                                <a:alpha val="43137"/>
                              </a:srgbClr>
                            </a:outerShdw>
                          </a:effectLst>
                          <a:latin typeface="+mn-lt"/>
                          <a:ea typeface="+mn-ea"/>
                          <a:cs typeface="+mn-cs"/>
                        </a:rPr>
                        <a:t>Wi-Fi SERVICE</a:t>
                      </a:r>
                    </a:p>
                    <a:p>
                      <a:pPr algn="ctr"/>
                      <a:r>
                        <a:rPr lang="en-US" sz="1600" b="1" u="none" strike="noStrike" dirty="0">
                          <a:solidFill>
                            <a:srgbClr val="FF0000"/>
                          </a:solidFill>
                          <a:effectLst>
                            <a:outerShdw blurRad="38100" dist="38100" dir="2700000" algn="tl">
                              <a:srgbClr val="000000">
                                <a:alpha val="43137"/>
                              </a:srgbClr>
                            </a:outerShdw>
                          </a:effectLst>
                        </a:rPr>
                        <a:t>User name: Khazar library</a:t>
                      </a:r>
                    </a:p>
                    <a:p>
                      <a:pPr algn="ctr"/>
                      <a:r>
                        <a:rPr lang="en-US" sz="1600" b="1" u="none" strike="noStrike" dirty="0">
                          <a:solidFill>
                            <a:srgbClr val="FF0000"/>
                          </a:solidFill>
                          <a:effectLst>
                            <a:outerShdw blurRad="38100" dist="38100" dir="2700000" algn="tl">
                              <a:srgbClr val="000000">
                                <a:alpha val="43137"/>
                              </a:srgbClr>
                            </a:outerShdw>
                          </a:effectLst>
                        </a:rPr>
                        <a:t>Password: library123</a:t>
                      </a:r>
                      <a:endParaRPr lang="en-US" sz="1600" dirty="0">
                        <a:solidFill>
                          <a:srgbClr val="FF0000"/>
                        </a:solidFill>
                        <a:effectLst>
                          <a:outerShdw blurRad="38100" dist="38100" dir="2700000" algn="tl">
                            <a:srgbClr val="000000">
                              <a:alpha val="43137"/>
                            </a:srgbClr>
                          </a:outerShdw>
                        </a:effectLst>
                      </a:endParaRPr>
                    </a:p>
                  </a:txBody>
                  <a:tcPr marL="43665" marR="43665" marT="21833" marB="21833" anchor="ctr">
                    <a:lnL>
                      <a:noFill/>
                    </a:lnL>
                    <a:lnR>
                      <a:noFill/>
                    </a:lnR>
                    <a:lnT>
                      <a:noFill/>
                    </a:lnT>
                    <a:lnB>
                      <a:noFill/>
                    </a:lnB>
                    <a:solidFill>
                      <a:srgbClr val="EAEAEA"/>
                    </a:solidFill>
                  </a:tcPr>
                </a:tc>
                <a:extLst>
                  <a:ext uri="{0D108BD9-81ED-4DB2-BD59-A6C34878D82A}">
                    <a16:rowId xmlns:a16="http://schemas.microsoft.com/office/drawing/2014/main" val="10002"/>
                  </a:ext>
                </a:extLst>
              </a:tr>
              <a:tr h="1049627">
                <a:tc>
                  <a:txBody>
                    <a:bodyPr/>
                    <a:lstStyle/>
                    <a:p>
                      <a:pPr marL="0" algn="ctr" defTabSz="914400" rtl="0" eaLnBrk="1" latinLnBrk="0" hangingPunct="1"/>
                      <a:r>
                        <a:rPr lang="en-US" sz="2000" b="1" u="sng" kern="1200" dirty="0">
                          <a:solidFill>
                            <a:schemeClr val="tx1"/>
                          </a:solidFill>
                          <a:effectLst>
                            <a:outerShdw blurRad="38100" dist="38100" dir="2700000" algn="tl">
                              <a:srgbClr val="000000">
                                <a:alpha val="43137"/>
                              </a:srgbClr>
                            </a:outerShdw>
                          </a:effectLst>
                          <a:latin typeface="+mn-lt"/>
                          <a:ea typeface="+mn-ea"/>
                          <a:cs typeface="+mn-cs"/>
                          <a:hlinkClick r:id="rId7">
                            <a:extLst>
                              <a:ext uri="{A12FA001-AC4F-418D-AE19-62706E023703}">
                                <ahyp:hlinkClr xmlns:ahyp="http://schemas.microsoft.com/office/drawing/2018/hyperlinkcolor" val="tx"/>
                              </a:ext>
                            </a:extLst>
                          </a:hlinkClick>
                        </a:rPr>
                        <a:t>GOOGLE </a:t>
                      </a:r>
                      <a:r>
                        <a:rPr lang="en-US" sz="2000" b="1" u="sng" kern="1200" dirty="0">
                          <a:solidFill>
                            <a:schemeClr val="tx1"/>
                          </a:solidFill>
                          <a:effectLst>
                            <a:outerShdw blurRad="38100" dist="38100" dir="2700000" algn="tl">
                              <a:srgbClr val="000000">
                                <a:alpha val="43137"/>
                              </a:srgbClr>
                            </a:outerShdw>
                          </a:effectLst>
                          <a:latin typeface="+mn-lt"/>
                          <a:ea typeface="+mn-ea"/>
                          <a:cs typeface="+mn-cs"/>
                        </a:rPr>
                        <a:t>SCHOLAR</a:t>
                      </a:r>
                      <a:endParaRPr lang="en-US" sz="2000" b="1" u="sng" kern="1200" dirty="0">
                        <a:solidFill>
                          <a:schemeClr val="tx1"/>
                        </a:solidFill>
                        <a:effectLst>
                          <a:outerShdw blurRad="38100" dist="38100" dir="2700000" algn="tl">
                            <a:srgbClr val="000000">
                              <a:alpha val="43137"/>
                            </a:srgbClr>
                          </a:outerShdw>
                        </a:effectLst>
                        <a:latin typeface="+mn-lt"/>
                        <a:ea typeface="+mn-ea"/>
                        <a:cs typeface="+mn-cs"/>
                        <a:hlinkClick r:id="rId7">
                          <a:extLst>
                            <a:ext uri="{A12FA001-AC4F-418D-AE19-62706E023703}">
                              <ahyp:hlinkClr xmlns:ahyp="http://schemas.microsoft.com/office/drawing/2018/hyperlinkcolor" val="tx"/>
                            </a:ext>
                          </a:extLst>
                        </a:hlinkClick>
                      </a:endParaRPr>
                    </a:p>
                  </a:txBody>
                  <a:tcPr marL="43665" marR="43665" marT="21833" marB="21833" anchor="ctr">
                    <a:lnL>
                      <a:noFill/>
                    </a:lnL>
                    <a:lnR>
                      <a:noFill/>
                    </a:lnR>
                    <a:lnT>
                      <a:noFill/>
                    </a:lnT>
                    <a:lnB>
                      <a:noFill/>
                    </a:lnB>
                  </a:tcPr>
                </a:tc>
                <a:tc>
                  <a:txBody>
                    <a:bodyPr/>
                    <a:lstStyle/>
                    <a:p>
                      <a:pPr algn="ctr"/>
                      <a:r>
                        <a:rPr lang="en-US" sz="2000" b="1" kern="1200" dirty="0">
                          <a:solidFill>
                            <a:schemeClr val="tx1"/>
                          </a:solidFill>
                          <a:effectLst>
                            <a:outerShdw blurRad="38100" dist="38100" dir="2700000" algn="tl">
                              <a:srgbClr val="000000">
                                <a:alpha val="43137"/>
                              </a:srgbClr>
                            </a:outerShdw>
                          </a:effectLst>
                          <a:latin typeface="+mn-lt"/>
                          <a:ea typeface="+mn-ea"/>
                          <a:cs typeface="+mn-cs"/>
                        </a:rPr>
                        <a:t>LOCAL COLLECTIONS</a:t>
                      </a:r>
                      <a:endParaRPr lang="en-US" sz="2000" b="1" kern="1200" dirty="0">
                        <a:solidFill>
                          <a:schemeClr val="tx1"/>
                        </a:solidFill>
                        <a:effectLst/>
                        <a:latin typeface="+mn-lt"/>
                        <a:ea typeface="+mn-ea"/>
                        <a:cs typeface="+mn-cs"/>
                      </a:endParaRPr>
                    </a:p>
                    <a:p>
                      <a:pPr algn="ctr"/>
                      <a:r>
                        <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hlinkClick r:id="rId8">
                            <a:extLst>
                              <a:ext uri="{A12FA001-AC4F-418D-AE19-62706E023703}">
                                <ahyp:hlinkClr xmlns:ahyp="http://schemas.microsoft.com/office/drawing/2018/hyperlinkcolor" val="tx"/>
                              </a:ext>
                            </a:extLst>
                          </a:hlinkClick>
                        </a:rPr>
                        <a:t>Dissertations</a:t>
                      </a:r>
                      <a:endPar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endParaRPr>
                    </a:p>
                  </a:txBody>
                  <a:tcPr marL="43665" marR="43665" marT="21833" marB="21833" anchor="ctr">
                    <a:lnL>
                      <a:noFill/>
                    </a:lnL>
                    <a:lnR>
                      <a:noFill/>
                    </a:lnR>
                    <a:lnT>
                      <a:noFill/>
                    </a:lnT>
                    <a:lnB>
                      <a:noFill/>
                    </a:lnB>
                  </a:tcPr>
                </a:tc>
                <a:tc>
                  <a:txBody>
                    <a:bodyPr/>
                    <a:lstStyle/>
                    <a:p>
                      <a:pPr marL="61913" indent="114300" algn="ctr"/>
                      <a:r>
                        <a:rPr lang="en-US" sz="2000" b="1" kern="1200" dirty="0">
                          <a:solidFill>
                            <a:srgbClr val="000099"/>
                          </a:solidFill>
                          <a:effectLst>
                            <a:outerShdw blurRad="38100" dist="38100" dir="2700000" algn="tl">
                              <a:srgbClr val="000000">
                                <a:alpha val="43137"/>
                              </a:srgbClr>
                            </a:outerShdw>
                          </a:effectLst>
                          <a:latin typeface="+mn-lt"/>
                          <a:ea typeface="+mn-ea"/>
                          <a:cs typeface="+mn-cs"/>
                          <a:hlinkClick r:id="rId9">
                            <a:extLst>
                              <a:ext uri="{A12FA001-AC4F-418D-AE19-62706E023703}">
                                <ahyp:hlinkClr xmlns:ahyp="http://schemas.microsoft.com/office/drawing/2018/hyperlinkcolor" val="tx"/>
                              </a:ext>
                            </a:extLst>
                          </a:hlinkClick>
                        </a:rPr>
                        <a:t>INTER-LIBRARY LOANS</a:t>
                      </a:r>
                      <a:endParaRPr lang="en-US" sz="2000" b="1" kern="1200" dirty="0">
                        <a:solidFill>
                          <a:srgbClr val="000099"/>
                        </a:solidFill>
                        <a:effectLst>
                          <a:outerShdw blurRad="38100" dist="38100" dir="2700000" algn="tl">
                            <a:srgbClr val="000000">
                              <a:alpha val="43137"/>
                            </a:srgbClr>
                          </a:outerShdw>
                        </a:effectLst>
                        <a:latin typeface="+mn-lt"/>
                        <a:ea typeface="+mn-ea"/>
                        <a:cs typeface="+mn-cs"/>
                      </a:endParaRPr>
                    </a:p>
                  </a:txBody>
                  <a:tcPr marL="43665" marR="43665" marT="21833" marB="21833" anchor="ctr">
                    <a:lnL>
                      <a:noFill/>
                    </a:lnL>
                    <a:lnR>
                      <a:noFill/>
                    </a:lnR>
                    <a:lnT>
                      <a:noFill/>
                    </a:lnT>
                    <a:lnB>
                      <a:noFill/>
                    </a:lnB>
                  </a:tcPr>
                </a:tc>
                <a:extLst>
                  <a:ext uri="{0D108BD9-81ED-4DB2-BD59-A6C34878D82A}">
                    <a16:rowId xmlns:a16="http://schemas.microsoft.com/office/drawing/2014/main" val="10003"/>
                  </a:ext>
                </a:extLst>
              </a:tr>
              <a:tr h="12447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outerShdw blurRad="38100" dist="38100" dir="2700000" algn="tl">
                              <a:srgbClr val="000000">
                                <a:alpha val="43137"/>
                              </a:srgbClr>
                            </a:outerShdw>
                          </a:effectLst>
                          <a:latin typeface="+mn-lt"/>
                          <a:ea typeface="+mn-ea"/>
                          <a:cs typeface="+mn-cs"/>
                        </a:rPr>
                        <a:t>MOODLE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hlinkClick r:id="rId10">
                            <a:extLst>
                              <a:ext uri="{A12FA001-AC4F-418D-AE19-62706E023703}">
                                <ahyp:hlinkClr xmlns:ahyp="http://schemas.microsoft.com/office/drawing/2018/hyperlinkcolor" val="tx"/>
                              </a:ext>
                            </a:extLst>
                          </a:hlinkClick>
                        </a:rPr>
                        <a:t>elearning.khazar.org</a:t>
                      </a:r>
                      <a:endPar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endParaRPr>
                    </a:p>
                  </a:txBody>
                  <a:tcPr marL="18194" marR="18194" marT="21833" marB="21833" anchor="ctr">
                    <a:lnL>
                      <a:noFill/>
                    </a:lnL>
                    <a:lnR>
                      <a:noFill/>
                    </a:lnR>
                    <a:lnT>
                      <a:noFill/>
                    </a:lnT>
                    <a:lnB>
                      <a:noFill/>
                    </a:lnB>
                    <a:solidFill>
                      <a:srgbClr val="EDEBED"/>
                    </a:solidFill>
                  </a:tcPr>
                </a:tc>
                <a:tc>
                  <a:txBody>
                    <a:bodyPr/>
                    <a:lstStyle/>
                    <a:p>
                      <a:pPr algn="ctr"/>
                      <a:r>
                        <a:rPr lang="en-US" sz="2000" b="1" kern="1200" dirty="0" err="1">
                          <a:solidFill>
                            <a:schemeClr val="tx1"/>
                          </a:solidFill>
                          <a:effectLst>
                            <a:outerShdw blurRad="38100" dist="38100" dir="2700000" algn="tl">
                              <a:srgbClr val="000000">
                                <a:alpha val="43137"/>
                              </a:srgbClr>
                            </a:outerShdw>
                          </a:effectLst>
                          <a:latin typeface="+mn-lt"/>
                          <a:ea typeface="+mn-ea"/>
                          <a:cs typeface="+mn-cs"/>
                        </a:rPr>
                        <a:t>ePORTFOLIO</a:t>
                      </a:r>
                      <a:endParaRPr lang="en-US" sz="2000" b="1" kern="1200" dirty="0">
                        <a:solidFill>
                          <a:schemeClr val="tx1"/>
                        </a:solidFill>
                        <a:effectLst>
                          <a:outerShdw blurRad="38100" dist="38100" dir="2700000" algn="tl">
                            <a:srgbClr val="000000">
                              <a:alpha val="43137"/>
                            </a:srgbClr>
                          </a:outerShdw>
                        </a:effectLst>
                        <a:latin typeface="+mn-lt"/>
                        <a:ea typeface="+mn-ea"/>
                        <a:cs typeface="+mn-cs"/>
                      </a:endParaRPr>
                    </a:p>
                    <a:p>
                      <a:pPr algn="ctr"/>
                      <a:r>
                        <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hlinkClick r:id="rId11">
                            <a:extLst>
                              <a:ext uri="{A12FA001-AC4F-418D-AE19-62706E023703}">
                                <ahyp:hlinkClr xmlns:ahyp="http://schemas.microsoft.com/office/drawing/2018/hyperlinkcolor" val="tx"/>
                              </a:ext>
                            </a:extLst>
                          </a:hlinkClick>
                        </a:rPr>
                        <a:t>eportfolio.khazar.org</a:t>
                      </a:r>
                      <a:endPar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endParaRPr>
                    </a:p>
                  </a:txBody>
                  <a:tcPr marL="18194" marR="18194" marT="21833" marB="21833" anchor="ctr">
                    <a:lnL>
                      <a:noFill/>
                    </a:lnL>
                    <a:lnR>
                      <a:noFill/>
                    </a:lnR>
                    <a:lnT>
                      <a:noFill/>
                    </a:lnT>
                    <a:lnB>
                      <a:noFill/>
                    </a:lnB>
                    <a:solidFill>
                      <a:srgbClr val="EDEBED"/>
                    </a:solidFill>
                  </a:tcPr>
                </a:tc>
                <a:tc>
                  <a:txBody>
                    <a:bodyPr/>
                    <a:lstStyle/>
                    <a:p>
                      <a:pPr marL="0" indent="0" algn="ctr"/>
                      <a:r>
                        <a:rPr lang="en-US" sz="2000" b="1" kern="1200" dirty="0">
                          <a:solidFill>
                            <a:schemeClr val="tx1"/>
                          </a:solidFill>
                          <a:effectLst>
                            <a:outerShdw blurRad="38100" dist="38100" dir="2700000" algn="tl">
                              <a:srgbClr val="000000">
                                <a:alpha val="43137"/>
                              </a:srgbClr>
                            </a:outerShdw>
                          </a:effectLst>
                          <a:latin typeface="+mn-lt"/>
                          <a:ea typeface="+mn-ea"/>
                          <a:cs typeface="+mn-cs"/>
                        </a:rPr>
                        <a:t>REFERENCE</a:t>
                      </a:r>
                      <a:r>
                        <a:rPr lang="en-US" sz="2000" b="1" dirty="0">
                          <a:effectLst/>
                        </a:rPr>
                        <a:t> </a:t>
                      </a:r>
                      <a:r>
                        <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hlinkClick r:id="rId12">
                            <a:extLst>
                              <a:ext uri="{A12FA001-AC4F-418D-AE19-62706E023703}">
                                <ahyp:hlinkClr xmlns:ahyp="http://schemas.microsoft.com/office/drawing/2018/hyperlinkcolor" val="tx"/>
                              </a:ext>
                            </a:extLst>
                          </a:hlinkClick>
                        </a:rPr>
                        <a:t>EndNote Web</a:t>
                      </a:r>
                      <a:endParaRPr lang="en-US" sz="2000" b="1" u="none" strike="noStrike" kern="1200" dirty="0">
                        <a:solidFill>
                          <a:srgbClr val="000099"/>
                        </a:solidFill>
                        <a:effectLst>
                          <a:outerShdw blurRad="38100" dist="38100" dir="2700000" algn="tl">
                            <a:srgbClr val="000000">
                              <a:alpha val="43137"/>
                            </a:srgbClr>
                          </a:outerShdw>
                        </a:effectLst>
                        <a:latin typeface="+mn-lt"/>
                        <a:ea typeface="+mn-ea"/>
                        <a:cs typeface="+mn-cs"/>
                      </a:endParaRPr>
                    </a:p>
                  </a:txBody>
                  <a:tcPr marL="18194" marR="18194" marT="21833" marB="21833" anchor="ctr">
                    <a:lnL>
                      <a:noFill/>
                    </a:lnL>
                    <a:lnR>
                      <a:noFill/>
                    </a:lnR>
                    <a:lnT>
                      <a:noFill/>
                    </a:lnT>
                    <a:lnB>
                      <a:noFill/>
                    </a:lnB>
                    <a:solidFill>
                      <a:srgbClr val="EDEBED"/>
                    </a:solidFill>
                  </a:tcPr>
                </a:tc>
                <a:extLst>
                  <a:ext uri="{0D108BD9-81ED-4DB2-BD59-A6C34878D82A}">
                    <a16:rowId xmlns:a16="http://schemas.microsoft.com/office/drawing/2014/main" val="10004"/>
                  </a:ext>
                </a:extLst>
              </a:tr>
            </a:tbl>
          </a:graphicData>
        </a:graphic>
      </p:graphicFrame>
      <p:sp>
        <p:nvSpPr>
          <p:cNvPr id="12" name="Slide Number Placeholder 2">
            <a:extLst>
              <a:ext uri="{FF2B5EF4-FFF2-40B4-BE49-F238E27FC236}">
                <a16:creationId xmlns:a16="http://schemas.microsoft.com/office/drawing/2014/main" id="{4A77D424-C407-4C6B-A4EC-1810849C4F64}"/>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10</a:t>
            </a:fld>
            <a:endParaRPr lang="ru-RU" dirty="0"/>
          </a:p>
        </p:txBody>
      </p:sp>
      <p:sp>
        <p:nvSpPr>
          <p:cNvPr id="13" name="Footer Placeholder 2">
            <a:extLst>
              <a:ext uri="{FF2B5EF4-FFF2-40B4-BE49-F238E27FC236}">
                <a16:creationId xmlns:a16="http://schemas.microsoft.com/office/drawing/2014/main" id="{65F50CE3-3709-49D8-B377-2DDC3A1B155C}"/>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41810937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8625"/>
            <a:ext cx="9361488" cy="552103"/>
          </a:xfrm>
        </p:spPr>
        <p:txBody>
          <a:bodyPr>
            <a:noAutofit/>
          </a:bodyPr>
          <a:lstStyle/>
          <a:p>
            <a:pPr algn="ctr" eaLnBrk="1" hangingPunct="1">
              <a:defRPr/>
            </a:pPr>
            <a:r>
              <a:rPr lang="en-US" altLang="en-US" sz="3200" b="1" dirty="0">
                <a:solidFill>
                  <a:srgbClr val="990000"/>
                </a:solidFill>
                <a:effectLst>
                  <a:outerShdw blurRad="38100" dist="38100" dir="2700000" algn="tl">
                    <a:srgbClr val="C0C0C0"/>
                  </a:outerShdw>
                </a:effectLst>
                <a:latin typeface="+mn-lt"/>
                <a:cs typeface="Times New Roman" pitchFamily="18" charset="0"/>
              </a:rPr>
              <a:t>ONLINE CATALOG</a:t>
            </a:r>
            <a:endParaRPr lang="en-US" sz="3200" b="1" dirty="0">
              <a:solidFill>
                <a:srgbClr val="990000"/>
              </a:solidFill>
              <a:effectLst>
                <a:outerShdw blurRad="38100" dist="38100" dir="2700000" algn="tl">
                  <a:srgbClr val="C0C0C0"/>
                </a:outerShdw>
              </a:effectLst>
              <a:latin typeface="+mn-lt"/>
              <a:cs typeface="Times New Roman" pitchFamily="18" charset="0"/>
            </a:endParaRPr>
          </a:p>
        </p:txBody>
      </p:sp>
      <p:sp>
        <p:nvSpPr>
          <p:cNvPr id="4" name="Subtitle 2"/>
          <p:cNvSpPr txBox="1">
            <a:spLocks/>
          </p:cNvSpPr>
          <p:nvPr/>
        </p:nvSpPr>
        <p:spPr>
          <a:xfrm>
            <a:off x="288256" y="1785926"/>
            <a:ext cx="8208912" cy="4429156"/>
          </a:xfrm>
          <a:prstGeom prst="rect">
            <a:avLst/>
          </a:prstGeom>
        </p:spPr>
        <p:txBody>
          <a:bodyPr/>
          <a:lstStyle/>
          <a:p>
            <a:pPr marL="342900" lvl="0" indent="-342900" eaLnBrk="0" hangingPunct="0">
              <a:spcBef>
                <a:spcPct val="20000"/>
              </a:spcBef>
              <a:buClr>
                <a:schemeClr val="bg2"/>
              </a:buClr>
              <a:buSzPct val="75000"/>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0067"/>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449358" y="-616585"/>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65902" y="1285860"/>
            <a:ext cx="8215370" cy="553998"/>
          </a:xfrm>
          <a:prstGeom prst="rect">
            <a:avLst/>
          </a:prstGeom>
        </p:spPr>
        <p:txBody>
          <a:bodyPr wrap="square">
            <a:spAutoFit/>
          </a:bodyPr>
          <a:lstStyle/>
          <a:p>
            <a:r>
              <a:rPr lang="en-US" sz="3000" dirty="0">
                <a:latin typeface="Arial" pitchFamily="34" charset="0"/>
                <a:cs typeface="Arial" pitchFamily="34" charset="0"/>
              </a:rPr>
              <a:t> </a:t>
            </a:r>
            <a:endParaRPr lang="en-US" sz="3000" dirty="0">
              <a:latin typeface="Tahoma" pitchFamily="34" charset="0"/>
            </a:endParaRPr>
          </a:p>
        </p:txBody>
      </p:sp>
      <p:sp>
        <p:nvSpPr>
          <p:cNvPr id="3" name="Rectangle 2"/>
          <p:cNvSpPr/>
          <p:nvPr/>
        </p:nvSpPr>
        <p:spPr>
          <a:xfrm>
            <a:off x="288256" y="1839859"/>
            <a:ext cx="8393016" cy="1384995"/>
          </a:xfrm>
          <a:prstGeom prst="rect">
            <a:avLst/>
          </a:prstGeom>
        </p:spPr>
        <p:txBody>
          <a:bodyPr wrap="square">
            <a:spAutoFit/>
          </a:bodyPr>
          <a:lstStyle/>
          <a:p>
            <a:endParaRPr lang="en-US" sz="2800" dirty="0"/>
          </a:p>
          <a:p>
            <a:endParaRPr lang="en-US" sz="2800" dirty="0"/>
          </a:p>
          <a:p>
            <a:endParaRPr lang="ru-RU" sz="2800" dirty="0"/>
          </a:p>
        </p:txBody>
      </p:sp>
      <p:sp>
        <p:nvSpPr>
          <p:cNvPr id="7" name="Rectangle 26"/>
          <p:cNvSpPr>
            <a:spLocks noChangeArrowheads="1"/>
          </p:cNvSpPr>
          <p:nvPr/>
        </p:nvSpPr>
        <p:spPr bwMode="auto">
          <a:xfrm>
            <a:off x="2728913" y="1828800"/>
            <a:ext cx="936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a:ln>
                  <a:noFill/>
                </a:ln>
                <a:solidFill>
                  <a:srgbClr val="000080"/>
                </a:solidFill>
                <a:effectLst/>
                <a:latin typeface="Arial" pitchFamily="34" charset="0"/>
                <a:cs typeface="Arial" pitchFamily="34" charset="0"/>
              </a:rPr>
              <a:t>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pic>
        <p:nvPicPr>
          <p:cNvPr id="9" name="Picture 8">
            <a:extLst>
              <a:ext uri="{FF2B5EF4-FFF2-40B4-BE49-F238E27FC236}">
                <a16:creationId xmlns:a16="http://schemas.microsoft.com/office/drawing/2014/main" id="{DB56713B-5F22-4625-AAAE-0DD3FFD0608B}"/>
              </a:ext>
            </a:extLst>
          </p:cNvPr>
          <p:cNvPicPr>
            <a:picLocks noChangeAspect="1"/>
          </p:cNvPicPr>
          <p:nvPr/>
        </p:nvPicPr>
        <p:blipFill>
          <a:blip r:embed="rId3"/>
          <a:stretch>
            <a:fillRect/>
          </a:stretch>
        </p:blipFill>
        <p:spPr>
          <a:xfrm>
            <a:off x="360451" y="1167072"/>
            <a:ext cx="8426272" cy="3191865"/>
          </a:xfrm>
          <a:prstGeom prst="rect">
            <a:avLst/>
          </a:prstGeom>
        </p:spPr>
      </p:pic>
      <p:sp>
        <p:nvSpPr>
          <p:cNvPr id="10" name="Rectangle 9">
            <a:extLst>
              <a:ext uri="{FF2B5EF4-FFF2-40B4-BE49-F238E27FC236}">
                <a16:creationId xmlns:a16="http://schemas.microsoft.com/office/drawing/2014/main" id="{A3177D6B-0B4F-4339-93CB-CC90D1D9C55F}"/>
              </a:ext>
            </a:extLst>
          </p:cNvPr>
          <p:cNvSpPr/>
          <p:nvPr/>
        </p:nvSpPr>
        <p:spPr>
          <a:xfrm>
            <a:off x="1151590" y="4668380"/>
            <a:ext cx="7058307" cy="1267783"/>
          </a:xfrm>
          <a:prstGeom prst="rect">
            <a:avLst/>
          </a:prstGeom>
          <a:ln w="38100">
            <a:noFill/>
          </a:ln>
        </p:spPr>
        <p:txBody>
          <a:bodyPr wrap="square">
            <a:spAutoFit/>
          </a:bodyPr>
          <a:lstStyle/>
          <a:p>
            <a:pPr algn="ctr" eaLnBrk="1" hangingPunct="1">
              <a:lnSpc>
                <a:spcPct val="150000"/>
              </a:lnSpc>
            </a:pPr>
            <a:r>
              <a:rPr lang="en-US" sz="2000" i="1" dirty="0">
                <a:latin typeface="+mn-lt"/>
              </a:rPr>
              <a:t>To access </a:t>
            </a:r>
            <a:r>
              <a:rPr lang="en-US" sz="2000" b="1" i="1" dirty="0">
                <a:solidFill>
                  <a:srgbClr val="990000"/>
                </a:solidFill>
                <a:latin typeface="+mn-lt"/>
              </a:rPr>
              <a:t>Online catalog click </a:t>
            </a:r>
            <a:r>
              <a:rPr lang="en-US" sz="2000" i="1" dirty="0">
                <a:latin typeface="+mn-lt"/>
              </a:rPr>
              <a:t>on</a:t>
            </a:r>
            <a:r>
              <a:rPr lang="en-US" sz="2000" dirty="0">
                <a:latin typeface="+mn-lt"/>
              </a:rPr>
              <a:t>:</a:t>
            </a:r>
          </a:p>
          <a:p>
            <a:pPr algn="ctr"/>
            <a:r>
              <a:rPr lang="fr-FR" sz="2000" b="1" i="1" dirty="0">
                <a:solidFill>
                  <a:srgbClr val="990000"/>
                </a:solidFill>
                <a:latin typeface="+mn-lt"/>
              </a:rPr>
              <a:t>Main page/LIBRARY/e-</a:t>
            </a:r>
            <a:r>
              <a:rPr lang="fr-FR" sz="2000" b="1" i="1" dirty="0" err="1">
                <a:solidFill>
                  <a:srgbClr val="990000"/>
                </a:solidFill>
                <a:latin typeface="+mn-lt"/>
              </a:rPr>
              <a:t>Resources</a:t>
            </a:r>
            <a:r>
              <a:rPr lang="fr-FR" sz="2000" b="1" i="1" dirty="0">
                <a:solidFill>
                  <a:srgbClr val="990000"/>
                </a:solidFill>
                <a:latin typeface="+mn-lt"/>
              </a:rPr>
              <a:t>/</a:t>
            </a:r>
            <a:r>
              <a:rPr lang="fr-FR" sz="2000" b="1" i="1" dirty="0" err="1">
                <a:solidFill>
                  <a:srgbClr val="990000"/>
                </a:solidFill>
                <a:latin typeface="+mn-lt"/>
              </a:rPr>
              <a:t>eCatalogue</a:t>
            </a:r>
            <a:endParaRPr lang="fr-FR" sz="2000" b="1" i="1" dirty="0">
              <a:solidFill>
                <a:srgbClr val="990000"/>
              </a:solidFill>
              <a:latin typeface="+mn-lt"/>
            </a:endParaRPr>
          </a:p>
          <a:p>
            <a:pPr marL="119063" lvl="3" algn="ctr" eaLnBrk="1" hangingPunct="1">
              <a:lnSpc>
                <a:spcPct val="150000"/>
              </a:lnSpc>
            </a:pPr>
            <a:r>
              <a:rPr lang="en-US" sz="2000" b="1" i="1" dirty="0">
                <a:solidFill>
                  <a:srgbClr val="000099"/>
                </a:solidFill>
                <a:effectLst>
                  <a:outerShdw blurRad="38100" dist="38100" dir="2700000" algn="tl">
                    <a:srgbClr val="000000">
                      <a:alpha val="43137"/>
                    </a:srgbClr>
                  </a:outerShdw>
                </a:effectLst>
                <a:latin typeface="+mn-lt"/>
              </a:rPr>
              <a:t>https://khazaruniversity.follettdestiny.com</a:t>
            </a:r>
            <a:endParaRPr lang="en-US" altLang="en-US" sz="2000" b="1" i="1" dirty="0">
              <a:solidFill>
                <a:srgbClr val="000099"/>
              </a:solidFill>
              <a:effectLst>
                <a:outerShdw blurRad="38100" dist="38100" dir="2700000" algn="tl">
                  <a:srgbClr val="000000">
                    <a:alpha val="43137"/>
                  </a:srgbClr>
                </a:outerShdw>
              </a:effectLst>
              <a:latin typeface="+mn-lt"/>
            </a:endParaRPr>
          </a:p>
        </p:txBody>
      </p:sp>
      <p:sp>
        <p:nvSpPr>
          <p:cNvPr id="15" name="Slide Number Placeholder 2">
            <a:extLst>
              <a:ext uri="{FF2B5EF4-FFF2-40B4-BE49-F238E27FC236}">
                <a16:creationId xmlns:a16="http://schemas.microsoft.com/office/drawing/2014/main" id="{A3098976-5606-4592-B9D4-314635533789}"/>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11</a:t>
            </a:fld>
            <a:endParaRPr lang="ru-RU" dirty="0"/>
          </a:p>
        </p:txBody>
      </p:sp>
      <p:sp>
        <p:nvSpPr>
          <p:cNvPr id="16" name="Footer Placeholder 2">
            <a:extLst>
              <a:ext uri="{FF2B5EF4-FFF2-40B4-BE49-F238E27FC236}">
                <a16:creationId xmlns:a16="http://schemas.microsoft.com/office/drawing/2014/main" id="{F90E445E-AF74-4EA0-9D04-3826A82C0DA3}"/>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323421276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98597"/>
            <a:ext cx="9361488" cy="1374219"/>
          </a:xfrm>
        </p:spPr>
        <p:txBody>
          <a:bodyPr>
            <a:noAutofit/>
          </a:bodyPr>
          <a:lstStyle/>
          <a:p>
            <a:pPr algn="ctr" eaLnBrk="1" hangingPunct="1">
              <a:defRPr/>
            </a:pPr>
            <a:br>
              <a:rPr lang="en-US" altLang="en-US" sz="2400" b="1" dirty="0">
                <a:solidFill>
                  <a:srgbClr val="990000"/>
                </a:solidFill>
                <a:effectLst>
                  <a:outerShdw blurRad="38100" dist="38100" dir="2700000" algn="tl">
                    <a:srgbClr val="C0C0C0"/>
                  </a:outerShdw>
                </a:effectLst>
                <a:cs typeface="Times New Roman" pitchFamily="18" charset="0"/>
              </a:rPr>
            </a:br>
            <a:r>
              <a:rPr lang="en-US" altLang="en-US" sz="3200" b="1" dirty="0">
                <a:solidFill>
                  <a:srgbClr val="990000"/>
                </a:solidFill>
                <a:effectLst>
                  <a:outerShdw blurRad="38100" dist="38100" dir="2700000" algn="tl">
                    <a:srgbClr val="C0C0C0"/>
                  </a:outerShdw>
                </a:effectLst>
                <a:cs typeface="Times New Roman" pitchFamily="18" charset="0"/>
              </a:rPr>
              <a:t>ONLINE CATALOG</a:t>
            </a:r>
            <a:br>
              <a:rPr lang="en-US" altLang="en-US" sz="2400" b="1" dirty="0">
                <a:solidFill>
                  <a:srgbClr val="990000"/>
                </a:solidFill>
                <a:effectLst>
                  <a:outerShdw blurRad="38100" dist="38100" dir="2700000" algn="tl">
                    <a:srgbClr val="C0C0C0"/>
                  </a:outerShdw>
                </a:effectLst>
                <a:cs typeface="Times New Roman" pitchFamily="18" charset="0"/>
              </a:rPr>
            </a:br>
            <a:br>
              <a:rPr lang="en-US" altLang="en-US" sz="2400" b="1" dirty="0">
                <a:solidFill>
                  <a:srgbClr val="990000"/>
                </a:solidFill>
                <a:effectLst>
                  <a:outerShdw blurRad="38100" dist="38100" dir="2700000" algn="tl">
                    <a:srgbClr val="C0C0C0"/>
                  </a:outerShdw>
                </a:effectLst>
                <a:cs typeface="Times New Roman" pitchFamily="18" charset="0"/>
              </a:rPr>
            </a:br>
            <a:r>
              <a:rPr lang="en-US" altLang="en-US" sz="2400" b="1" i="1" dirty="0">
                <a:solidFill>
                  <a:schemeClr val="bg2"/>
                </a:solidFill>
                <a:effectLst>
                  <a:outerShdw blurRad="38100" dist="38100" dir="2700000" algn="tl">
                    <a:srgbClr val="C0C0C0"/>
                  </a:outerShdw>
                </a:effectLst>
                <a:cs typeface="Times New Roman" pitchFamily="18" charset="0"/>
              </a:rPr>
              <a:t>Subject search</a:t>
            </a:r>
            <a:r>
              <a:rPr lang="en-US" altLang="en-US" sz="2400" b="1" i="1" dirty="0">
                <a:solidFill>
                  <a:schemeClr val="bg2"/>
                </a:solidFill>
              </a:rPr>
              <a:t>:</a:t>
            </a:r>
            <a:r>
              <a:rPr lang="en-US" altLang="en-US" sz="2400" b="1" i="1" dirty="0"/>
              <a:t>  managerial economics</a:t>
            </a:r>
            <a:br>
              <a:rPr lang="en-US" altLang="en-US" sz="2400" b="1" i="1" dirty="0"/>
            </a:br>
            <a:endParaRPr lang="en-US" sz="2400" b="1" i="1" dirty="0">
              <a:solidFill>
                <a:srgbClr val="990000"/>
              </a:solidFill>
              <a:effectLst>
                <a:outerShdw blurRad="38100" dist="38100" dir="2700000" algn="tl">
                  <a:srgbClr val="C0C0C0"/>
                </a:outerShdw>
              </a:effectLst>
              <a:latin typeface="+mn-lt"/>
              <a:cs typeface="Times New Roman" pitchFamily="18" charset="0"/>
            </a:endParaRPr>
          </a:p>
        </p:txBody>
      </p:sp>
      <p:sp>
        <p:nvSpPr>
          <p:cNvPr id="4" name="Subtitle 2"/>
          <p:cNvSpPr txBox="1">
            <a:spLocks/>
          </p:cNvSpPr>
          <p:nvPr/>
        </p:nvSpPr>
        <p:spPr>
          <a:xfrm>
            <a:off x="288256" y="1484784"/>
            <a:ext cx="8208912" cy="4730298"/>
          </a:xfrm>
          <a:prstGeom prst="rect">
            <a:avLst/>
          </a:prstGeom>
        </p:spPr>
        <p:txBody>
          <a:bodyPr/>
          <a:lstStyle/>
          <a:p>
            <a:pPr marL="342900" lvl="0" indent="-342900" eaLnBrk="0" hangingPunct="0">
              <a:spcBef>
                <a:spcPct val="20000"/>
              </a:spcBef>
              <a:buClr>
                <a:schemeClr val="bg2"/>
              </a:buClr>
              <a:buSzPct val="75000"/>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2347915" y="-69058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65902" y="1285860"/>
            <a:ext cx="8215370" cy="553998"/>
          </a:xfrm>
          <a:prstGeom prst="rect">
            <a:avLst/>
          </a:prstGeom>
        </p:spPr>
        <p:txBody>
          <a:bodyPr wrap="square">
            <a:spAutoFit/>
          </a:bodyPr>
          <a:lstStyle/>
          <a:p>
            <a:r>
              <a:rPr lang="en-US" sz="3000" dirty="0">
                <a:latin typeface="Arial" pitchFamily="34" charset="0"/>
                <a:cs typeface="Arial" pitchFamily="34" charset="0"/>
              </a:rPr>
              <a:t> </a:t>
            </a:r>
            <a:endParaRPr lang="en-US" sz="3000" dirty="0">
              <a:latin typeface="Tahoma" pitchFamily="34" charset="0"/>
            </a:endParaRPr>
          </a:p>
        </p:txBody>
      </p:sp>
      <p:sp>
        <p:nvSpPr>
          <p:cNvPr id="3" name="Rectangle 2"/>
          <p:cNvSpPr/>
          <p:nvPr/>
        </p:nvSpPr>
        <p:spPr>
          <a:xfrm>
            <a:off x="288256" y="1839859"/>
            <a:ext cx="8393016" cy="1384995"/>
          </a:xfrm>
          <a:prstGeom prst="rect">
            <a:avLst/>
          </a:prstGeom>
        </p:spPr>
        <p:txBody>
          <a:bodyPr wrap="square">
            <a:spAutoFit/>
          </a:bodyPr>
          <a:lstStyle/>
          <a:p>
            <a:endParaRPr lang="en-US" sz="2800" dirty="0"/>
          </a:p>
          <a:p>
            <a:endParaRPr lang="en-US" sz="2800" dirty="0"/>
          </a:p>
          <a:p>
            <a:endParaRPr lang="ru-RU" sz="2800" dirty="0"/>
          </a:p>
        </p:txBody>
      </p:sp>
      <p:sp>
        <p:nvSpPr>
          <p:cNvPr id="7" name="Rectangle 26"/>
          <p:cNvSpPr>
            <a:spLocks noChangeArrowheads="1"/>
          </p:cNvSpPr>
          <p:nvPr/>
        </p:nvSpPr>
        <p:spPr bwMode="auto">
          <a:xfrm>
            <a:off x="2759473" y="1828800"/>
            <a:ext cx="936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a:ln>
                  <a:noFill/>
                </a:ln>
                <a:solidFill>
                  <a:srgbClr val="000080"/>
                </a:solidFill>
                <a:effectLst/>
                <a:latin typeface="Arial" pitchFamily="34" charset="0"/>
                <a:cs typeface="Arial" pitchFamily="34" charset="0"/>
              </a:rPr>
              <a:t>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5">
            <a:extLst>
              <a:ext uri="{FF2B5EF4-FFF2-40B4-BE49-F238E27FC236}">
                <a16:creationId xmlns:a16="http://schemas.microsoft.com/office/drawing/2014/main" id="{39CF2369-C7AC-4DC4-ADCC-07A887BD4247}"/>
              </a:ext>
            </a:extLst>
          </p:cNvPr>
          <p:cNvPicPr>
            <a:picLocks noChangeAspect="1"/>
          </p:cNvPicPr>
          <p:nvPr/>
        </p:nvPicPr>
        <p:blipFill>
          <a:blip r:embed="rId3"/>
          <a:stretch>
            <a:fillRect/>
          </a:stretch>
        </p:blipFill>
        <p:spPr>
          <a:xfrm>
            <a:off x="378284" y="2065519"/>
            <a:ext cx="8604919" cy="3201890"/>
          </a:xfrm>
          <a:prstGeom prst="rect">
            <a:avLst/>
          </a:prstGeom>
        </p:spPr>
      </p:pic>
      <p:sp>
        <p:nvSpPr>
          <p:cNvPr id="13" name="Slide Number Placeholder 2">
            <a:extLst>
              <a:ext uri="{FF2B5EF4-FFF2-40B4-BE49-F238E27FC236}">
                <a16:creationId xmlns:a16="http://schemas.microsoft.com/office/drawing/2014/main" id="{4E36F0E3-67EF-467B-91A4-C7FD129A854D}"/>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12</a:t>
            </a:fld>
            <a:endParaRPr lang="ru-RU" dirty="0"/>
          </a:p>
        </p:txBody>
      </p:sp>
      <p:sp>
        <p:nvSpPr>
          <p:cNvPr id="14" name="Footer Placeholder 2">
            <a:extLst>
              <a:ext uri="{FF2B5EF4-FFF2-40B4-BE49-F238E27FC236}">
                <a16:creationId xmlns:a16="http://schemas.microsoft.com/office/drawing/2014/main" id="{AB8B831E-7A3E-4B0D-AFEB-9C441E4DF30B}"/>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371457601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98597"/>
            <a:ext cx="9361488" cy="1374219"/>
          </a:xfrm>
        </p:spPr>
        <p:txBody>
          <a:bodyPr>
            <a:noAutofit/>
          </a:bodyPr>
          <a:lstStyle/>
          <a:p>
            <a:pPr algn="ctr" eaLnBrk="1" hangingPunct="1">
              <a:defRPr/>
            </a:pPr>
            <a:br>
              <a:rPr lang="en-US" altLang="en-US" sz="2400" b="1" dirty="0">
                <a:solidFill>
                  <a:srgbClr val="990000"/>
                </a:solidFill>
                <a:effectLst>
                  <a:outerShdw blurRad="38100" dist="38100" dir="2700000" algn="tl">
                    <a:srgbClr val="C0C0C0"/>
                  </a:outerShdw>
                </a:effectLst>
                <a:cs typeface="Times New Roman" pitchFamily="18" charset="0"/>
              </a:rPr>
            </a:br>
            <a:r>
              <a:rPr lang="en-US" altLang="en-US" sz="3200" b="1" dirty="0">
                <a:solidFill>
                  <a:srgbClr val="990000"/>
                </a:solidFill>
                <a:effectLst>
                  <a:outerShdw blurRad="38100" dist="38100" dir="2700000" algn="tl">
                    <a:srgbClr val="C0C0C0"/>
                  </a:outerShdw>
                </a:effectLst>
                <a:cs typeface="Times New Roman" pitchFamily="18" charset="0"/>
              </a:rPr>
              <a:t>ONLINE CATALOG</a:t>
            </a:r>
            <a:br>
              <a:rPr lang="en-US" altLang="en-US" sz="2400" b="1" dirty="0">
                <a:solidFill>
                  <a:srgbClr val="990000"/>
                </a:solidFill>
                <a:effectLst>
                  <a:outerShdw blurRad="38100" dist="38100" dir="2700000" algn="tl">
                    <a:srgbClr val="C0C0C0"/>
                  </a:outerShdw>
                </a:effectLst>
                <a:cs typeface="Times New Roman" pitchFamily="18" charset="0"/>
              </a:rPr>
            </a:br>
            <a:br>
              <a:rPr lang="en-US" altLang="en-US" sz="2400" b="1" dirty="0">
                <a:solidFill>
                  <a:srgbClr val="990000"/>
                </a:solidFill>
                <a:effectLst>
                  <a:outerShdw blurRad="38100" dist="38100" dir="2700000" algn="tl">
                    <a:srgbClr val="C0C0C0"/>
                  </a:outerShdw>
                </a:effectLst>
                <a:cs typeface="Times New Roman" pitchFamily="18" charset="0"/>
              </a:rPr>
            </a:br>
            <a:r>
              <a:rPr lang="en-US" altLang="en-US" sz="2400" b="1" i="1" dirty="0">
                <a:solidFill>
                  <a:schemeClr val="bg2"/>
                </a:solidFill>
              </a:rPr>
              <a:t>Title search: </a:t>
            </a:r>
            <a:r>
              <a:rPr lang="en-US" altLang="en-US" sz="2400" b="1" i="1" dirty="0"/>
              <a:t>On Education System: View from Azerbaijan</a:t>
            </a:r>
            <a:br>
              <a:rPr lang="en-US" altLang="en-US" sz="2400" b="1" i="1" dirty="0"/>
            </a:br>
            <a:endParaRPr lang="en-US" sz="2400" b="1" i="1" dirty="0">
              <a:solidFill>
                <a:srgbClr val="990000"/>
              </a:solidFill>
              <a:effectLst>
                <a:outerShdw blurRad="38100" dist="38100" dir="2700000" algn="tl">
                  <a:srgbClr val="C0C0C0"/>
                </a:outerShdw>
              </a:effectLst>
              <a:latin typeface="+mn-lt"/>
              <a:cs typeface="Times New Roman" pitchFamily="18" charset="0"/>
            </a:endParaRPr>
          </a:p>
        </p:txBody>
      </p:sp>
      <p:sp>
        <p:nvSpPr>
          <p:cNvPr id="4" name="Subtitle 2"/>
          <p:cNvSpPr txBox="1">
            <a:spLocks/>
          </p:cNvSpPr>
          <p:nvPr/>
        </p:nvSpPr>
        <p:spPr>
          <a:xfrm>
            <a:off x="288256" y="1484784"/>
            <a:ext cx="8208912" cy="4730298"/>
          </a:xfrm>
          <a:prstGeom prst="rect">
            <a:avLst/>
          </a:prstGeom>
        </p:spPr>
        <p:txBody>
          <a:bodyPr/>
          <a:lstStyle/>
          <a:p>
            <a:pPr marL="342900" lvl="0" indent="-342900" eaLnBrk="0" hangingPunct="0">
              <a:spcBef>
                <a:spcPct val="20000"/>
              </a:spcBef>
              <a:buClr>
                <a:schemeClr val="bg2"/>
              </a:buClr>
              <a:buSzPct val="75000"/>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2347915" y="-69058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65902" y="1285860"/>
            <a:ext cx="8215370" cy="553998"/>
          </a:xfrm>
          <a:prstGeom prst="rect">
            <a:avLst/>
          </a:prstGeom>
        </p:spPr>
        <p:txBody>
          <a:bodyPr wrap="square">
            <a:spAutoFit/>
          </a:bodyPr>
          <a:lstStyle/>
          <a:p>
            <a:r>
              <a:rPr lang="en-US" sz="3000" dirty="0">
                <a:latin typeface="Arial" pitchFamily="34" charset="0"/>
                <a:cs typeface="Arial" pitchFamily="34" charset="0"/>
              </a:rPr>
              <a:t> </a:t>
            </a:r>
            <a:endParaRPr lang="en-US" sz="3000" dirty="0">
              <a:latin typeface="Tahoma" pitchFamily="34" charset="0"/>
            </a:endParaRPr>
          </a:p>
        </p:txBody>
      </p:sp>
      <p:sp>
        <p:nvSpPr>
          <p:cNvPr id="3" name="Rectangle 2"/>
          <p:cNvSpPr/>
          <p:nvPr/>
        </p:nvSpPr>
        <p:spPr>
          <a:xfrm>
            <a:off x="288256" y="1839859"/>
            <a:ext cx="8393016" cy="1384995"/>
          </a:xfrm>
          <a:prstGeom prst="rect">
            <a:avLst/>
          </a:prstGeom>
        </p:spPr>
        <p:txBody>
          <a:bodyPr wrap="square">
            <a:spAutoFit/>
          </a:bodyPr>
          <a:lstStyle/>
          <a:p>
            <a:endParaRPr lang="en-US" sz="2800" dirty="0"/>
          </a:p>
          <a:p>
            <a:endParaRPr lang="en-US" sz="2800" dirty="0"/>
          </a:p>
          <a:p>
            <a:endParaRPr lang="ru-RU" sz="2800" dirty="0"/>
          </a:p>
        </p:txBody>
      </p:sp>
      <p:sp>
        <p:nvSpPr>
          <p:cNvPr id="7" name="Rectangle 26"/>
          <p:cNvSpPr>
            <a:spLocks noChangeArrowheads="1"/>
          </p:cNvSpPr>
          <p:nvPr/>
        </p:nvSpPr>
        <p:spPr bwMode="auto">
          <a:xfrm>
            <a:off x="2759473" y="1828800"/>
            <a:ext cx="936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a:ln>
                  <a:noFill/>
                </a:ln>
                <a:solidFill>
                  <a:srgbClr val="000080"/>
                </a:solidFill>
                <a:effectLst/>
                <a:latin typeface="Arial" pitchFamily="34" charset="0"/>
                <a:cs typeface="Arial" pitchFamily="34" charset="0"/>
              </a:rPr>
              <a:t>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3" name="Slide Number Placeholder 2">
            <a:extLst>
              <a:ext uri="{FF2B5EF4-FFF2-40B4-BE49-F238E27FC236}">
                <a16:creationId xmlns:a16="http://schemas.microsoft.com/office/drawing/2014/main" id="{4E36F0E3-67EF-467B-91A4-C7FD129A854D}"/>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13</a:t>
            </a:fld>
            <a:endParaRPr lang="ru-RU" dirty="0"/>
          </a:p>
        </p:txBody>
      </p:sp>
      <p:sp>
        <p:nvSpPr>
          <p:cNvPr id="14" name="Footer Placeholder 2">
            <a:extLst>
              <a:ext uri="{FF2B5EF4-FFF2-40B4-BE49-F238E27FC236}">
                <a16:creationId xmlns:a16="http://schemas.microsoft.com/office/drawing/2014/main" id="{AB8B831E-7A3E-4B0D-AFEB-9C441E4DF30B}"/>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pic>
        <p:nvPicPr>
          <p:cNvPr id="11" name="Picture 10">
            <a:extLst>
              <a:ext uri="{FF2B5EF4-FFF2-40B4-BE49-F238E27FC236}">
                <a16:creationId xmlns:a16="http://schemas.microsoft.com/office/drawing/2014/main" id="{3BB6405D-BCCD-4100-A52A-B9141FDC1198}"/>
              </a:ext>
            </a:extLst>
          </p:cNvPr>
          <p:cNvPicPr>
            <a:picLocks noChangeAspect="1"/>
          </p:cNvPicPr>
          <p:nvPr/>
        </p:nvPicPr>
        <p:blipFill>
          <a:blip r:embed="rId3"/>
          <a:stretch>
            <a:fillRect/>
          </a:stretch>
        </p:blipFill>
        <p:spPr>
          <a:xfrm>
            <a:off x="5400824" y="1839933"/>
            <a:ext cx="3582379" cy="4021662"/>
          </a:xfrm>
          <a:prstGeom prst="rect">
            <a:avLst/>
          </a:prstGeom>
          <a:effectLst>
            <a:glow rad="63500">
              <a:schemeClr val="accent4">
                <a:satMod val="175000"/>
                <a:alpha val="40000"/>
              </a:schemeClr>
            </a:glow>
          </a:effectLst>
        </p:spPr>
      </p:pic>
      <p:pic>
        <p:nvPicPr>
          <p:cNvPr id="12" name="Picture 11">
            <a:extLst>
              <a:ext uri="{FF2B5EF4-FFF2-40B4-BE49-F238E27FC236}">
                <a16:creationId xmlns:a16="http://schemas.microsoft.com/office/drawing/2014/main" id="{D5AC1EED-393C-46D1-A4F7-03A369F59B0F}"/>
              </a:ext>
            </a:extLst>
          </p:cNvPr>
          <p:cNvPicPr>
            <a:picLocks noChangeAspect="1"/>
          </p:cNvPicPr>
          <p:nvPr/>
        </p:nvPicPr>
        <p:blipFill>
          <a:blip r:embed="rId4"/>
          <a:stretch>
            <a:fillRect/>
          </a:stretch>
        </p:blipFill>
        <p:spPr>
          <a:xfrm>
            <a:off x="342196" y="1772816"/>
            <a:ext cx="4704092" cy="4220586"/>
          </a:xfrm>
          <a:prstGeom prst="rect">
            <a:avLst/>
          </a:prstGeom>
        </p:spPr>
      </p:pic>
      <p:sp>
        <p:nvSpPr>
          <p:cNvPr id="15" name="Arrow: Up 14">
            <a:extLst>
              <a:ext uri="{FF2B5EF4-FFF2-40B4-BE49-F238E27FC236}">
                <a16:creationId xmlns:a16="http://schemas.microsoft.com/office/drawing/2014/main" id="{B64B169E-8B08-4BC5-B909-7C7F08168D6D}"/>
              </a:ext>
            </a:extLst>
          </p:cNvPr>
          <p:cNvSpPr/>
          <p:nvPr/>
        </p:nvSpPr>
        <p:spPr bwMode="auto">
          <a:xfrm>
            <a:off x="1575366" y="5135267"/>
            <a:ext cx="504056" cy="873745"/>
          </a:xfrm>
          <a:prstGeom prst="upArrow">
            <a:avLst/>
          </a:prstGeom>
          <a:solidFill>
            <a:schemeClr val="accent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
        <p:nvSpPr>
          <p:cNvPr id="16" name="TextBox 15">
            <a:extLst>
              <a:ext uri="{FF2B5EF4-FFF2-40B4-BE49-F238E27FC236}">
                <a16:creationId xmlns:a16="http://schemas.microsoft.com/office/drawing/2014/main" id="{AF25175E-D73F-41FC-9DF0-AC830C0562E7}"/>
              </a:ext>
            </a:extLst>
          </p:cNvPr>
          <p:cNvSpPr txBox="1"/>
          <p:nvPr/>
        </p:nvSpPr>
        <p:spPr>
          <a:xfrm>
            <a:off x="6351033" y="6165304"/>
            <a:ext cx="1904128" cy="338554"/>
          </a:xfrm>
          <a:prstGeom prst="rect">
            <a:avLst/>
          </a:prstGeom>
          <a:noFill/>
          <a:ln w="28575">
            <a:solidFill>
              <a:schemeClr val="bg2"/>
            </a:solidFill>
          </a:ln>
        </p:spPr>
        <p:txBody>
          <a:bodyPr wrap="square" rtlCol="0">
            <a:spAutoFit/>
          </a:bodyPr>
          <a:lstStyle/>
          <a:p>
            <a:pPr algn="ctr"/>
            <a:r>
              <a:rPr lang="en-US" b="1" dirty="0">
                <a:solidFill>
                  <a:srgbClr val="000099"/>
                </a:solidFill>
                <a:effectLst>
                  <a:outerShdw blurRad="38100" dist="38100" dir="2700000" algn="tl">
                    <a:srgbClr val="000000">
                      <a:alpha val="43137"/>
                    </a:srgbClr>
                  </a:outerShdw>
                </a:effectLst>
                <a:latin typeface="+mn-lt"/>
              </a:rPr>
              <a:t>Full Text</a:t>
            </a:r>
          </a:p>
        </p:txBody>
      </p:sp>
    </p:spTree>
    <p:extLst>
      <p:ext uri="{BB962C8B-B14F-4D97-AF65-F5344CB8AC3E}">
        <p14:creationId xmlns:p14="http://schemas.microsoft.com/office/powerpoint/2010/main" val="677514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00" fill="hold"/>
                                        <p:tgtEl>
                                          <p:spTgt spid="16"/>
                                        </p:tgtEl>
                                        <p:attrNameLst>
                                          <p:attrName>ppt_x</p:attrName>
                                        </p:attrNameLst>
                                      </p:cBhvr>
                                      <p:tavLst>
                                        <p:tav tm="0">
                                          <p:val>
                                            <p:strVal val="#ppt_x"/>
                                          </p:val>
                                        </p:tav>
                                        <p:tav tm="100000">
                                          <p:val>
                                            <p:strVal val="#ppt_x"/>
                                          </p:val>
                                        </p:tav>
                                      </p:tavLst>
                                    </p:anim>
                                    <p:anim calcmode="lin" valueType="num">
                                      <p:cBhvr additive="base">
                                        <p:cTn id="12" dur="7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2656"/>
            <a:ext cx="9361488" cy="864096"/>
          </a:xfrm>
        </p:spPr>
        <p:txBody>
          <a:bodyPr>
            <a:noAutofit/>
          </a:bodyPr>
          <a:lstStyle/>
          <a:p>
            <a:pPr algn="ctr" eaLnBrk="1" hangingPunct="1">
              <a:defRPr/>
            </a:pPr>
            <a:r>
              <a:rPr lang="en-US" sz="3200" b="1" dirty="0">
                <a:solidFill>
                  <a:srgbClr val="990000"/>
                </a:solidFill>
                <a:effectLst>
                  <a:outerShdw blurRad="38100" dist="38100" dir="2700000" algn="tl">
                    <a:srgbClr val="C0C0C0"/>
                  </a:outerShdw>
                </a:effectLst>
                <a:latin typeface="+mn-lt"/>
                <a:cs typeface="Times New Roman" pitchFamily="18" charset="0"/>
              </a:rPr>
              <a:t>Free eBooks</a:t>
            </a:r>
          </a:p>
        </p:txBody>
      </p:sp>
      <p:sp>
        <p:nvSpPr>
          <p:cNvPr id="4" name="Subtitle 2"/>
          <p:cNvSpPr txBox="1">
            <a:spLocks/>
          </p:cNvSpPr>
          <p:nvPr/>
        </p:nvSpPr>
        <p:spPr>
          <a:xfrm>
            <a:off x="288256" y="1052736"/>
            <a:ext cx="3456384" cy="5162346"/>
          </a:xfrm>
          <a:prstGeom prst="rect">
            <a:avLst/>
          </a:prstGeom>
        </p:spPr>
        <p:txBody>
          <a:bodyPr/>
          <a:lstStyle/>
          <a:p>
            <a:pPr marL="342900" indent="-342900" eaLnBrk="0" hangingPunct="0">
              <a:spcBef>
                <a:spcPct val="20000"/>
              </a:spcBef>
              <a:buClr>
                <a:srgbClr val="CC3300"/>
              </a:buClr>
              <a:buSzPct val="75000"/>
              <a:defRPr/>
            </a:pPr>
            <a:endParaRPr lang="en-US" sz="3200" kern="0" dirty="0">
              <a:solidFill>
                <a:srgbClr val="000000"/>
              </a:solidFill>
              <a:latin typeface="Arial"/>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796" name="AutoShape 4"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798" name="AutoShape 6"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Rectangle 7"/>
          <p:cNvSpPr/>
          <p:nvPr/>
        </p:nvSpPr>
        <p:spPr>
          <a:xfrm>
            <a:off x="465902" y="1285860"/>
            <a:ext cx="8215370" cy="553998"/>
          </a:xfrm>
          <a:prstGeom prst="rect">
            <a:avLst/>
          </a:prstGeom>
        </p:spPr>
        <p:txBody>
          <a:bodyPr wrap="square">
            <a:spAutoFit/>
          </a:bodyPr>
          <a:lstStyle/>
          <a:p>
            <a:r>
              <a:rPr lang="en-US" sz="3000" dirty="0">
                <a:solidFill>
                  <a:srgbClr val="000000"/>
                </a:solidFill>
                <a:latin typeface="Arial" pitchFamily="34" charset="0"/>
                <a:cs typeface="Arial" pitchFamily="34" charset="0"/>
              </a:rPr>
              <a:t> </a:t>
            </a:r>
            <a:endParaRPr lang="en-US" sz="3000" dirty="0">
              <a:solidFill>
                <a:srgbClr val="000000"/>
              </a:solidFill>
              <a:latin typeface="Tahoma" pitchFamily="34" charset="0"/>
            </a:endParaRPr>
          </a:p>
        </p:txBody>
      </p:sp>
      <p:sp>
        <p:nvSpPr>
          <p:cNvPr id="3" name="Rectangle 2"/>
          <p:cNvSpPr/>
          <p:nvPr/>
        </p:nvSpPr>
        <p:spPr>
          <a:xfrm>
            <a:off x="288256" y="1839859"/>
            <a:ext cx="8393016" cy="1384995"/>
          </a:xfrm>
          <a:prstGeom prst="rect">
            <a:avLst/>
          </a:prstGeom>
        </p:spPr>
        <p:txBody>
          <a:bodyPr wrap="square">
            <a:spAutoFit/>
          </a:bodyPr>
          <a:lstStyle/>
          <a:p>
            <a:endParaRPr lang="en-US" sz="2800" dirty="0">
              <a:solidFill>
                <a:srgbClr val="000000"/>
              </a:solidFill>
            </a:endParaRPr>
          </a:p>
          <a:p>
            <a:endParaRPr lang="en-US" sz="2800" dirty="0">
              <a:solidFill>
                <a:srgbClr val="000000"/>
              </a:solidFill>
            </a:endParaRPr>
          </a:p>
          <a:p>
            <a:endParaRPr lang="ru-RU" sz="2800" dirty="0">
              <a:solidFill>
                <a:srgbClr val="000000"/>
              </a:solidFill>
            </a:endParaRPr>
          </a:p>
        </p:txBody>
      </p:sp>
      <p:sp>
        <p:nvSpPr>
          <p:cNvPr id="7" name="Rectangle 26"/>
          <p:cNvSpPr>
            <a:spLocks noChangeArrowheads="1"/>
          </p:cNvSpPr>
          <p:nvPr/>
        </p:nvSpPr>
        <p:spPr bwMode="auto">
          <a:xfrm>
            <a:off x="2728913" y="1828800"/>
            <a:ext cx="9361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ru-RU" sz="900" b="1">
                <a:solidFill>
                  <a:srgbClr val="000080"/>
                </a:solidFill>
                <a:latin typeface="Arial" pitchFamily="34" charset="0"/>
                <a:cs typeface="Arial" pitchFamily="34" charset="0"/>
              </a:rPr>
              <a:t> </a:t>
            </a:r>
            <a:endParaRPr lang="ru-RU" sz="1800">
              <a:solidFill>
                <a:srgbClr val="000000"/>
              </a:solidFill>
              <a:latin typeface="Arial" pitchFamily="34" charset="0"/>
              <a:cs typeface="Arial" pitchFamily="34" charset="0"/>
            </a:endParaRPr>
          </a:p>
        </p:txBody>
      </p:sp>
      <p:sp>
        <p:nvSpPr>
          <p:cNvPr id="6" name="TextBox 5"/>
          <p:cNvSpPr txBox="1"/>
          <p:nvPr/>
        </p:nvSpPr>
        <p:spPr>
          <a:xfrm>
            <a:off x="360264" y="897472"/>
            <a:ext cx="8640960" cy="5317610"/>
          </a:xfrm>
          <a:prstGeom prst="rect">
            <a:avLst/>
          </a:prstGeom>
          <a:noFill/>
        </p:spPr>
        <p:txBody>
          <a:bodyPr wrap="square" rtlCol="0">
            <a:spAutoFit/>
          </a:bodyPr>
          <a:lstStyle/>
          <a:p>
            <a:endParaRPr lang="en-US" sz="2000" dirty="0">
              <a:solidFill>
                <a:srgbClr val="000000"/>
              </a:solidFill>
            </a:endParaRPr>
          </a:p>
          <a:p>
            <a:pPr>
              <a:lnSpc>
                <a:spcPct val="150000"/>
              </a:lnSpc>
              <a:buClr>
                <a:srgbClr val="C00000"/>
              </a:buClr>
            </a:pPr>
            <a:r>
              <a:rPr lang="en-US" sz="2400" dirty="0">
                <a:solidFill>
                  <a:srgbClr val="000000"/>
                </a:solidFill>
                <a:latin typeface="+mn-lt"/>
              </a:rPr>
              <a:t>Some of the main sources of free eBooks:</a:t>
            </a:r>
          </a:p>
          <a:p>
            <a:pPr marL="285750" indent="-285750">
              <a:lnSpc>
                <a:spcPct val="150000"/>
              </a:lnSpc>
              <a:buClr>
                <a:srgbClr val="C00000"/>
              </a:buClr>
              <a:buFont typeface="Wingdings" pitchFamily="2" charset="2"/>
              <a:buChar char="q"/>
            </a:pPr>
            <a:r>
              <a:rPr lang="en-US" sz="2400" dirty="0">
                <a:solidFill>
                  <a:srgbClr val="000000"/>
                </a:solidFill>
                <a:latin typeface="+mn-lt"/>
              </a:rPr>
              <a:t> Google Books </a:t>
            </a:r>
            <a:r>
              <a:rPr lang="en-US" sz="2400" dirty="0">
                <a:solidFill>
                  <a:srgbClr val="000000"/>
                </a:solidFill>
                <a:latin typeface="+mn-lt"/>
                <a:hlinkClick r:id="rId3"/>
              </a:rPr>
              <a:t>http://books.google.com/</a:t>
            </a:r>
            <a:endParaRPr lang="en-US" sz="2400" dirty="0">
              <a:solidFill>
                <a:srgbClr val="000000"/>
              </a:solidFill>
              <a:latin typeface="+mn-lt"/>
            </a:endParaRPr>
          </a:p>
          <a:p>
            <a:pPr marL="285750" indent="-285750">
              <a:lnSpc>
                <a:spcPct val="150000"/>
              </a:lnSpc>
              <a:buClr>
                <a:srgbClr val="C00000"/>
              </a:buClr>
              <a:buFont typeface="Wingdings" pitchFamily="2" charset="2"/>
              <a:buChar char="q"/>
            </a:pPr>
            <a:r>
              <a:rPr lang="en-US" sz="2400" dirty="0">
                <a:solidFill>
                  <a:srgbClr val="000000"/>
                </a:solidFill>
                <a:latin typeface="+mn-lt"/>
              </a:rPr>
              <a:t> Directory of Open Access Books (DOAB) </a:t>
            </a:r>
            <a:r>
              <a:rPr lang="en-US" sz="2400" dirty="0">
                <a:solidFill>
                  <a:srgbClr val="000000"/>
                </a:solidFill>
                <a:latin typeface="+mn-lt"/>
                <a:hlinkClick r:id="rId4"/>
              </a:rPr>
              <a:t>http://www.doabooks.org</a:t>
            </a:r>
          </a:p>
          <a:p>
            <a:pPr marL="285750" indent="-285750">
              <a:lnSpc>
                <a:spcPct val="150000"/>
              </a:lnSpc>
              <a:buClr>
                <a:srgbClr val="C00000"/>
              </a:buClr>
              <a:buFont typeface="Wingdings" pitchFamily="2" charset="2"/>
              <a:buChar char="q"/>
            </a:pPr>
            <a:r>
              <a:rPr lang="en-US" sz="2400" dirty="0">
                <a:solidFill>
                  <a:srgbClr val="000000"/>
                </a:solidFill>
                <a:latin typeface="+mn-lt"/>
              </a:rPr>
              <a:t> Project Gutenberg </a:t>
            </a:r>
            <a:r>
              <a:rPr lang="en-US" sz="2400" dirty="0">
                <a:solidFill>
                  <a:srgbClr val="000000"/>
                </a:solidFill>
                <a:latin typeface="+mn-lt"/>
                <a:hlinkClick r:id="rId5"/>
              </a:rPr>
              <a:t>http://www.gutenberg.org/wiki/Category:Bookshelf</a:t>
            </a:r>
            <a:endParaRPr lang="en-US" sz="2400" dirty="0">
              <a:solidFill>
                <a:srgbClr val="000000"/>
              </a:solidFill>
              <a:latin typeface="+mn-lt"/>
            </a:endParaRPr>
          </a:p>
          <a:p>
            <a:pPr marL="285750" indent="-285750">
              <a:lnSpc>
                <a:spcPct val="150000"/>
              </a:lnSpc>
              <a:buClr>
                <a:srgbClr val="C00000"/>
              </a:buClr>
              <a:buFont typeface="Wingdings" pitchFamily="2" charset="2"/>
              <a:buChar char="q"/>
            </a:pPr>
            <a:r>
              <a:rPr lang="en-US" sz="2400" dirty="0">
                <a:solidFill>
                  <a:srgbClr val="000000"/>
                </a:solidFill>
                <a:latin typeface="+mn-lt"/>
              </a:rPr>
              <a:t> </a:t>
            </a:r>
            <a:r>
              <a:rPr lang="en-US" sz="2400" dirty="0" err="1">
                <a:solidFill>
                  <a:srgbClr val="000000"/>
                </a:solidFill>
                <a:latin typeface="+mn-lt"/>
              </a:rPr>
              <a:t>HathiTrust</a:t>
            </a:r>
            <a:r>
              <a:rPr lang="en-US" sz="2400" dirty="0">
                <a:solidFill>
                  <a:srgbClr val="000000"/>
                </a:solidFill>
                <a:latin typeface="+mn-lt"/>
              </a:rPr>
              <a:t> Digital Library </a:t>
            </a:r>
            <a:r>
              <a:rPr lang="en-US" sz="2400" dirty="0">
                <a:solidFill>
                  <a:srgbClr val="000000"/>
                </a:solidFill>
                <a:latin typeface="+mn-lt"/>
                <a:hlinkClick r:id="rId6"/>
              </a:rPr>
              <a:t>http://www.hathitrust.org/</a:t>
            </a:r>
            <a:endParaRPr lang="en-US" sz="2400" dirty="0">
              <a:solidFill>
                <a:srgbClr val="000000"/>
              </a:solidFill>
              <a:latin typeface="+mn-lt"/>
            </a:endParaRPr>
          </a:p>
          <a:p>
            <a:pPr marL="285750" indent="-285750">
              <a:lnSpc>
                <a:spcPct val="150000"/>
              </a:lnSpc>
              <a:buClr>
                <a:srgbClr val="C00000"/>
              </a:buClr>
              <a:buFont typeface="Wingdings" pitchFamily="2" charset="2"/>
              <a:buChar char="q"/>
            </a:pPr>
            <a:r>
              <a:rPr lang="en-US" sz="2400" dirty="0">
                <a:solidFill>
                  <a:srgbClr val="000000"/>
                </a:solidFill>
                <a:latin typeface="+mn-lt"/>
              </a:rPr>
              <a:t> Internet Archive </a:t>
            </a:r>
            <a:r>
              <a:rPr lang="en-US" sz="2400" dirty="0">
                <a:solidFill>
                  <a:srgbClr val="000000"/>
                </a:solidFill>
                <a:latin typeface="+mn-lt"/>
                <a:hlinkClick r:id="rId7"/>
              </a:rPr>
              <a:t>http://archive.org/details/texts</a:t>
            </a:r>
            <a:endParaRPr lang="en-US" sz="2400" dirty="0">
              <a:solidFill>
                <a:srgbClr val="000000"/>
              </a:solidFill>
              <a:latin typeface="+mn-lt"/>
            </a:endParaRPr>
          </a:p>
          <a:p>
            <a:pPr marL="285750" indent="-285750">
              <a:lnSpc>
                <a:spcPct val="150000"/>
              </a:lnSpc>
              <a:buClr>
                <a:srgbClr val="C00000"/>
              </a:buClr>
              <a:buFont typeface="Wingdings" pitchFamily="2" charset="2"/>
              <a:buChar char="q"/>
            </a:pPr>
            <a:r>
              <a:rPr lang="en-US" sz="2400" dirty="0">
                <a:solidFill>
                  <a:srgbClr val="000000"/>
                </a:solidFill>
                <a:latin typeface="+mn-lt"/>
              </a:rPr>
              <a:t> LIC Open Access Resources </a:t>
            </a:r>
            <a:r>
              <a:rPr lang="en-US" sz="2400" dirty="0">
                <a:solidFill>
                  <a:srgbClr val="663300"/>
                </a:solidFill>
                <a:latin typeface="+mn-lt"/>
                <a:hlinkClick r:id="rId8">
                  <a:extLst>
                    <a:ext uri="{A12FA001-AC4F-418D-AE19-62706E023703}">
                      <ahyp:hlinkClr xmlns:ahyp="http://schemas.microsoft.com/office/drawing/2018/hyperlinkcolor" val="tx"/>
                    </a:ext>
                  </a:extLst>
                </a:hlinkClick>
              </a:rPr>
              <a:t>http://khazar.org/en/item/1307</a:t>
            </a:r>
            <a:endParaRPr lang="en-US" sz="2400" dirty="0">
              <a:solidFill>
                <a:srgbClr val="663300"/>
              </a:solidFill>
              <a:latin typeface="+mn-lt"/>
            </a:endParaRPr>
          </a:p>
        </p:txBody>
      </p:sp>
      <p:sp>
        <p:nvSpPr>
          <p:cNvPr id="13" name="Slide Number Placeholder 2">
            <a:extLst>
              <a:ext uri="{FF2B5EF4-FFF2-40B4-BE49-F238E27FC236}">
                <a16:creationId xmlns:a16="http://schemas.microsoft.com/office/drawing/2014/main" id="{C47E40F4-CE6F-4835-AE0E-6F63925AD5BB}"/>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14</a:t>
            </a:fld>
            <a:endParaRPr lang="ru-RU" dirty="0"/>
          </a:p>
        </p:txBody>
      </p:sp>
      <p:sp>
        <p:nvSpPr>
          <p:cNvPr id="14" name="Footer Placeholder 2">
            <a:extLst>
              <a:ext uri="{FF2B5EF4-FFF2-40B4-BE49-F238E27FC236}">
                <a16:creationId xmlns:a16="http://schemas.microsoft.com/office/drawing/2014/main" id="{B4FD2D65-673F-4B51-92F8-FC2D0CCF077E}"/>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7017028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D8A1B-BB67-4486-A5D7-A37C3418A3C2}"/>
              </a:ext>
            </a:extLst>
          </p:cNvPr>
          <p:cNvPicPr>
            <a:picLocks noChangeAspect="1"/>
          </p:cNvPicPr>
          <p:nvPr/>
        </p:nvPicPr>
        <p:blipFill>
          <a:blip r:embed="rId3"/>
          <a:stretch>
            <a:fillRect/>
          </a:stretch>
        </p:blipFill>
        <p:spPr>
          <a:xfrm>
            <a:off x="185270" y="980728"/>
            <a:ext cx="8990947" cy="3960440"/>
          </a:xfrm>
          <a:prstGeom prst="rect">
            <a:avLst/>
          </a:prstGeom>
        </p:spPr>
      </p:pic>
      <p:sp>
        <p:nvSpPr>
          <p:cNvPr id="5" name="Rectangle 4">
            <a:extLst>
              <a:ext uri="{FF2B5EF4-FFF2-40B4-BE49-F238E27FC236}">
                <a16:creationId xmlns:a16="http://schemas.microsoft.com/office/drawing/2014/main" id="{1613997C-17F7-42CC-BCA4-D89B6B3F39BA}"/>
              </a:ext>
            </a:extLst>
          </p:cNvPr>
          <p:cNvSpPr/>
          <p:nvPr/>
        </p:nvSpPr>
        <p:spPr>
          <a:xfrm>
            <a:off x="2196468" y="431538"/>
            <a:ext cx="4968552" cy="584775"/>
          </a:xfrm>
          <a:prstGeom prst="rect">
            <a:avLst/>
          </a:prstGeom>
        </p:spPr>
        <p:txBody>
          <a:bodyPr wrap="square">
            <a:spAutoFit/>
          </a:bodyPr>
          <a:lstStyle/>
          <a:p>
            <a:pPr algn="ctr"/>
            <a:r>
              <a:rPr lang="en-US" sz="3200" b="1" dirty="0" err="1">
                <a:solidFill>
                  <a:srgbClr val="990000"/>
                </a:solidFill>
                <a:effectLst>
                  <a:outerShdw blurRad="38100" dist="38100" dir="2700000" algn="tl">
                    <a:srgbClr val="C0C0C0"/>
                  </a:outerShdw>
                </a:effectLst>
                <a:cs typeface="Times New Roman" pitchFamily="18" charset="0"/>
              </a:rPr>
              <a:t>eJournals</a:t>
            </a:r>
            <a:r>
              <a:rPr lang="en-US" sz="3200" b="1" dirty="0">
                <a:solidFill>
                  <a:srgbClr val="990000"/>
                </a:solidFill>
                <a:effectLst>
                  <a:outerShdw blurRad="38100" dist="38100" dir="2700000" algn="tl">
                    <a:srgbClr val="C0C0C0"/>
                  </a:outerShdw>
                </a:effectLst>
                <a:cs typeface="Times New Roman" pitchFamily="18" charset="0"/>
              </a:rPr>
              <a:t> (EBSCO EDS)</a:t>
            </a:r>
            <a:endParaRPr lang="en-US" sz="3200" dirty="0"/>
          </a:p>
        </p:txBody>
      </p:sp>
      <p:sp>
        <p:nvSpPr>
          <p:cNvPr id="7" name="Rectangle 6">
            <a:extLst>
              <a:ext uri="{FF2B5EF4-FFF2-40B4-BE49-F238E27FC236}">
                <a16:creationId xmlns:a16="http://schemas.microsoft.com/office/drawing/2014/main" id="{61A9DA8E-CBF0-4EF1-BB96-48D2352C2065}"/>
              </a:ext>
            </a:extLst>
          </p:cNvPr>
          <p:cNvSpPr/>
          <p:nvPr/>
        </p:nvSpPr>
        <p:spPr>
          <a:xfrm>
            <a:off x="1151589" y="5151908"/>
            <a:ext cx="7058307" cy="1155829"/>
          </a:xfrm>
          <a:prstGeom prst="rect">
            <a:avLst/>
          </a:prstGeom>
          <a:ln w="38100">
            <a:noFill/>
          </a:ln>
        </p:spPr>
        <p:txBody>
          <a:bodyPr wrap="square">
            <a:spAutoFit/>
          </a:bodyPr>
          <a:lstStyle/>
          <a:p>
            <a:pPr indent="347663" algn="ctr" eaLnBrk="1" hangingPunct="1">
              <a:lnSpc>
                <a:spcPct val="150000"/>
              </a:lnSpc>
            </a:pPr>
            <a:r>
              <a:rPr lang="en-US" i="1" dirty="0">
                <a:latin typeface="+mn-lt"/>
              </a:rPr>
              <a:t>Example: to access </a:t>
            </a:r>
            <a:r>
              <a:rPr lang="en-US" b="1" i="1" dirty="0" err="1">
                <a:solidFill>
                  <a:srgbClr val="990000"/>
                </a:solidFill>
                <a:latin typeface="+mn-lt"/>
              </a:rPr>
              <a:t>eJournals</a:t>
            </a:r>
            <a:r>
              <a:rPr lang="en-US" b="1" i="1" dirty="0">
                <a:solidFill>
                  <a:srgbClr val="990000"/>
                </a:solidFill>
                <a:latin typeface="+mn-lt"/>
              </a:rPr>
              <a:t> click </a:t>
            </a:r>
            <a:r>
              <a:rPr lang="en-US" i="1" dirty="0">
                <a:latin typeface="+mn-lt"/>
              </a:rPr>
              <a:t>on</a:t>
            </a:r>
            <a:r>
              <a:rPr lang="en-US" dirty="0">
                <a:latin typeface="+mn-lt"/>
              </a:rPr>
              <a:t>:</a:t>
            </a:r>
          </a:p>
          <a:p>
            <a:pPr marL="119063" lvl="3" algn="ctr">
              <a:lnSpc>
                <a:spcPct val="150000"/>
              </a:lnSpc>
              <a:buFont typeface="Wingdings" panose="05000000000000000000" pitchFamily="2" charset="2"/>
              <a:buChar char="v"/>
            </a:pPr>
            <a:r>
              <a:rPr lang="en-US" altLang="en-US" b="1" i="1" dirty="0">
                <a:solidFill>
                  <a:srgbClr val="990000"/>
                </a:solidFill>
                <a:latin typeface="+mn-lt"/>
              </a:rPr>
              <a:t> </a:t>
            </a:r>
            <a:r>
              <a:rPr lang="en-US" b="1" i="1" dirty="0">
                <a:solidFill>
                  <a:srgbClr val="C00000"/>
                </a:solidFill>
                <a:latin typeface="+mn-lt"/>
              </a:rPr>
              <a:t>EBSCO Discovery</a:t>
            </a:r>
            <a:r>
              <a:rPr lang="en-US" dirty="0">
                <a:latin typeface="+mn-lt"/>
              </a:rPr>
              <a:t>,  then Publication, then</a:t>
            </a:r>
          </a:p>
          <a:p>
            <a:pPr marL="119063" lvl="3" algn="ctr" eaLnBrk="1" hangingPunct="1">
              <a:lnSpc>
                <a:spcPct val="150000"/>
              </a:lnSpc>
              <a:buClr>
                <a:srgbClr val="C00000"/>
              </a:buClr>
              <a:buFont typeface="Wingdings" panose="05000000000000000000" pitchFamily="2" charset="2"/>
              <a:buChar char="v"/>
            </a:pPr>
            <a:r>
              <a:rPr lang="en-US" altLang="en-US" b="1" i="1" dirty="0">
                <a:latin typeface="+mn-lt"/>
              </a:rPr>
              <a:t> </a:t>
            </a:r>
            <a:r>
              <a:rPr lang="en-US" b="1" i="1" dirty="0">
                <a:solidFill>
                  <a:srgbClr val="C00000"/>
                </a:solidFill>
                <a:latin typeface="+mn-lt"/>
              </a:rPr>
              <a:t>Business and Management</a:t>
            </a:r>
            <a:r>
              <a:rPr lang="en-US" b="1" i="1" dirty="0">
                <a:solidFill>
                  <a:srgbClr val="990000"/>
                </a:solidFill>
                <a:latin typeface="+mn-lt"/>
              </a:rPr>
              <a:t>.</a:t>
            </a:r>
          </a:p>
        </p:txBody>
      </p:sp>
      <p:sp>
        <p:nvSpPr>
          <p:cNvPr id="8" name="Slide Number Placeholder 2">
            <a:extLst>
              <a:ext uri="{FF2B5EF4-FFF2-40B4-BE49-F238E27FC236}">
                <a16:creationId xmlns:a16="http://schemas.microsoft.com/office/drawing/2014/main" id="{C5664DE6-7033-4EB4-B50C-4819C8FD1D7C}"/>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15</a:t>
            </a:fld>
            <a:endParaRPr lang="ru-RU" dirty="0"/>
          </a:p>
        </p:txBody>
      </p:sp>
      <p:sp>
        <p:nvSpPr>
          <p:cNvPr id="9" name="Footer Placeholder 2">
            <a:extLst>
              <a:ext uri="{FF2B5EF4-FFF2-40B4-BE49-F238E27FC236}">
                <a16:creationId xmlns:a16="http://schemas.microsoft.com/office/drawing/2014/main" id="{A1863420-4492-42BF-A0A2-BBD0CEA44171}"/>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
        <p:nvSpPr>
          <p:cNvPr id="13" name="Rectangle 12">
            <a:extLst>
              <a:ext uri="{FF2B5EF4-FFF2-40B4-BE49-F238E27FC236}">
                <a16:creationId xmlns:a16="http://schemas.microsoft.com/office/drawing/2014/main" id="{3161CAC3-C97B-4D16-BC8F-E78988E100C5}"/>
              </a:ext>
            </a:extLst>
          </p:cNvPr>
          <p:cNvSpPr/>
          <p:nvPr/>
        </p:nvSpPr>
        <p:spPr bwMode="auto">
          <a:xfrm>
            <a:off x="90783" y="4782818"/>
            <a:ext cx="1908175" cy="2160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755399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10" presetClass="entr" presetSubtype="0" fill="hold" grpId="0" nodeType="withEffect">
                                  <p:stCondLst>
                                    <p:cond delay="1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432" y="428603"/>
            <a:ext cx="9343056" cy="819983"/>
          </a:xfrm>
        </p:spPr>
        <p:txBody>
          <a:bodyPr>
            <a:noAutofit/>
          </a:bodyPr>
          <a:lstStyle/>
          <a:p>
            <a:pPr algn="ctr"/>
            <a:r>
              <a:rPr lang="en-US" sz="3200" b="1" dirty="0" err="1">
                <a:solidFill>
                  <a:srgbClr val="990000"/>
                </a:solidFill>
                <a:effectLst>
                  <a:outerShdw blurRad="38100" dist="38100" dir="2700000" algn="tl">
                    <a:srgbClr val="C0C0C0"/>
                  </a:outerShdw>
                </a:effectLst>
                <a:latin typeface="+mn-lt"/>
                <a:cs typeface="Times New Roman" pitchFamily="18" charset="0"/>
              </a:rPr>
              <a:t>eJournals</a:t>
            </a:r>
            <a:r>
              <a:rPr lang="en-US" sz="3200" b="1" dirty="0">
                <a:solidFill>
                  <a:srgbClr val="990000"/>
                </a:solidFill>
                <a:effectLst>
                  <a:outerShdw blurRad="38100" dist="38100" dir="2700000" algn="tl">
                    <a:srgbClr val="C0C0C0"/>
                  </a:outerShdw>
                </a:effectLst>
                <a:latin typeface="+mn-lt"/>
                <a:cs typeface="Times New Roman" pitchFamily="18" charset="0"/>
              </a:rPr>
              <a:t>: Research Results</a:t>
            </a:r>
            <a:br>
              <a:rPr lang="en-US" sz="3200" b="1" dirty="0">
                <a:solidFill>
                  <a:srgbClr val="990000"/>
                </a:solidFill>
                <a:effectLst>
                  <a:outerShdw blurRad="38100" dist="38100" dir="2700000" algn="tl">
                    <a:srgbClr val="C0C0C0"/>
                  </a:outerShdw>
                </a:effectLst>
                <a:latin typeface="+mn-lt"/>
                <a:cs typeface="Times New Roman" pitchFamily="18" charset="0"/>
              </a:rPr>
            </a:br>
            <a:r>
              <a:rPr lang="en-US" sz="2400" b="1" i="1" dirty="0">
                <a:solidFill>
                  <a:srgbClr val="000099"/>
                </a:solidFill>
                <a:hlinkClick r:id="rId3">
                  <a:extLst>
                    <a:ext uri="{A12FA001-AC4F-418D-AE19-62706E023703}">
                      <ahyp:hlinkClr xmlns:ahyp="http://schemas.microsoft.com/office/drawing/2018/hyperlinkcolor" val="tx"/>
                    </a:ext>
                  </a:extLst>
                </a:hlinkClick>
              </a:rPr>
              <a:t>http://search.ebscohost.com</a:t>
            </a:r>
            <a:endParaRPr lang="en-US" sz="3200" b="1" i="1" dirty="0">
              <a:solidFill>
                <a:srgbClr val="000099"/>
              </a:solidFill>
              <a:effectLst>
                <a:outerShdw blurRad="38100" dist="38100" dir="2700000" algn="tl">
                  <a:srgbClr val="C0C0C0"/>
                </a:outerShdw>
              </a:effectLst>
              <a:latin typeface="+mn-lt"/>
              <a:cs typeface="Times New Roman" pitchFamily="18" charset="0"/>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37340" y="1357298"/>
            <a:ext cx="8215370" cy="2031325"/>
          </a:xfrm>
          <a:prstGeom prst="rect">
            <a:avLst/>
          </a:prstGeom>
        </p:spPr>
        <p:txBody>
          <a:bodyPr wrap="square">
            <a:spAutoFit/>
          </a:bodyPr>
          <a:lstStyle/>
          <a:p>
            <a:pPr>
              <a:buClr>
                <a:srgbClr val="C00000"/>
              </a:buClr>
            </a:pPr>
            <a:endParaRPr lang="en-US" sz="3200" dirty="0"/>
          </a:p>
          <a:p>
            <a:r>
              <a:rPr lang="en-US" sz="3200" dirty="0"/>
              <a:t>    </a:t>
            </a:r>
          </a:p>
          <a:p>
            <a:br>
              <a:rPr lang="en-US" sz="3200" dirty="0"/>
            </a:br>
            <a:endParaRPr lang="en-US" sz="3000" dirty="0">
              <a:latin typeface="Tahoma" pitchFamily="34" charset="0"/>
            </a:endParaRPr>
          </a:p>
        </p:txBody>
      </p:sp>
      <p:sp>
        <p:nvSpPr>
          <p:cNvPr id="12" name="TextBox 11">
            <a:extLst>
              <a:ext uri="{FF2B5EF4-FFF2-40B4-BE49-F238E27FC236}">
                <a16:creationId xmlns:a16="http://schemas.microsoft.com/office/drawing/2014/main" id="{1A148B15-DA37-4A03-ADD0-432874620255}"/>
              </a:ext>
            </a:extLst>
          </p:cNvPr>
          <p:cNvSpPr txBox="1"/>
          <p:nvPr/>
        </p:nvSpPr>
        <p:spPr>
          <a:xfrm>
            <a:off x="3041091" y="4876246"/>
            <a:ext cx="1488464" cy="461665"/>
          </a:xfrm>
          <a:prstGeom prst="rect">
            <a:avLst/>
          </a:prstGeom>
          <a:noFill/>
        </p:spPr>
        <p:txBody>
          <a:bodyPr wrap="square" rtlCol="0">
            <a:spAutoFit/>
          </a:bodyPr>
          <a:lstStyle/>
          <a:p>
            <a:r>
              <a:rPr lang="en-US" sz="2400" b="1" dirty="0">
                <a:solidFill>
                  <a:schemeClr val="bg2"/>
                </a:solidFill>
              </a:rPr>
              <a:t>Full text</a:t>
            </a:r>
          </a:p>
        </p:txBody>
      </p:sp>
      <p:pic>
        <p:nvPicPr>
          <p:cNvPr id="5" name="Picture 4">
            <a:extLst>
              <a:ext uri="{FF2B5EF4-FFF2-40B4-BE49-F238E27FC236}">
                <a16:creationId xmlns:a16="http://schemas.microsoft.com/office/drawing/2014/main" id="{F7AD79C3-391B-4727-81BD-896B3EE25EBA}"/>
              </a:ext>
            </a:extLst>
          </p:cNvPr>
          <p:cNvPicPr>
            <a:picLocks noChangeAspect="1"/>
          </p:cNvPicPr>
          <p:nvPr/>
        </p:nvPicPr>
        <p:blipFill>
          <a:blip r:embed="rId4"/>
          <a:stretch>
            <a:fillRect/>
          </a:stretch>
        </p:blipFill>
        <p:spPr>
          <a:xfrm>
            <a:off x="360367" y="1382994"/>
            <a:ext cx="8640960" cy="4762310"/>
          </a:xfrm>
          <a:prstGeom prst="rect">
            <a:avLst/>
          </a:prstGeom>
        </p:spPr>
      </p:pic>
      <p:sp>
        <p:nvSpPr>
          <p:cNvPr id="14" name="Slide Number Placeholder 2">
            <a:extLst>
              <a:ext uri="{FF2B5EF4-FFF2-40B4-BE49-F238E27FC236}">
                <a16:creationId xmlns:a16="http://schemas.microsoft.com/office/drawing/2014/main" id="{FC6C52CE-A80A-45A7-A3B2-272751B920F1}"/>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16</a:t>
            </a:fld>
            <a:endParaRPr lang="ru-RU" dirty="0"/>
          </a:p>
        </p:txBody>
      </p:sp>
      <p:sp>
        <p:nvSpPr>
          <p:cNvPr id="15" name="Footer Placeholder 2">
            <a:extLst>
              <a:ext uri="{FF2B5EF4-FFF2-40B4-BE49-F238E27FC236}">
                <a16:creationId xmlns:a16="http://schemas.microsoft.com/office/drawing/2014/main" id="{7C4113BC-54B1-49D3-BCEC-5D7A1C25E72D}"/>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
        <p:nvSpPr>
          <p:cNvPr id="6" name="Rectangle: Rounded Corners 5">
            <a:extLst>
              <a:ext uri="{FF2B5EF4-FFF2-40B4-BE49-F238E27FC236}">
                <a16:creationId xmlns:a16="http://schemas.microsoft.com/office/drawing/2014/main" id="{A8597BD3-6E95-4F34-B13A-F9329DE47F8B}"/>
              </a:ext>
            </a:extLst>
          </p:cNvPr>
          <p:cNvSpPr/>
          <p:nvPr/>
        </p:nvSpPr>
        <p:spPr bwMode="auto">
          <a:xfrm>
            <a:off x="2497656" y="5229486"/>
            <a:ext cx="1296144" cy="21602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
        <p:nvSpPr>
          <p:cNvPr id="16" name="Rectangle: Rounded Corners 15">
            <a:extLst>
              <a:ext uri="{FF2B5EF4-FFF2-40B4-BE49-F238E27FC236}">
                <a16:creationId xmlns:a16="http://schemas.microsoft.com/office/drawing/2014/main" id="{8EA49482-BE32-4080-A6F9-5A17F3C03EF4}"/>
              </a:ext>
            </a:extLst>
          </p:cNvPr>
          <p:cNvSpPr/>
          <p:nvPr/>
        </p:nvSpPr>
        <p:spPr bwMode="auto">
          <a:xfrm>
            <a:off x="2489178" y="2624755"/>
            <a:ext cx="1759517" cy="28576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C3E8395B-CE2E-4CA0-A9D1-D570E61FA301}"/>
              </a:ext>
            </a:extLst>
          </p:cNvPr>
          <p:cNvSpPr/>
          <p:nvPr/>
        </p:nvSpPr>
        <p:spPr bwMode="auto">
          <a:xfrm>
            <a:off x="491621" y="3505663"/>
            <a:ext cx="45719"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300914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F169B75-0316-4108-92C3-0DE101AACF13}"/>
              </a:ext>
            </a:extLst>
          </p:cNvPr>
          <p:cNvGraphicFramePr>
            <a:graphicFrameLocks noGrp="1"/>
          </p:cNvGraphicFramePr>
          <p:nvPr>
            <p:extLst>
              <p:ext uri="{D42A27DB-BD31-4B8C-83A1-F6EECF244321}">
                <p14:modId xmlns:p14="http://schemas.microsoft.com/office/powerpoint/2010/main" val="1074435398"/>
              </p:ext>
            </p:extLst>
          </p:nvPr>
        </p:nvGraphicFramePr>
        <p:xfrm>
          <a:off x="720304" y="2060848"/>
          <a:ext cx="7920881" cy="2592288"/>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3448854974"/>
                    </a:ext>
                  </a:extLst>
                </a:gridCol>
                <a:gridCol w="3024336">
                  <a:extLst>
                    <a:ext uri="{9D8B030D-6E8A-4147-A177-3AD203B41FA5}">
                      <a16:colId xmlns:a16="http://schemas.microsoft.com/office/drawing/2014/main" val="1964204055"/>
                    </a:ext>
                  </a:extLst>
                </a:gridCol>
                <a:gridCol w="2088233">
                  <a:extLst>
                    <a:ext uri="{9D8B030D-6E8A-4147-A177-3AD203B41FA5}">
                      <a16:colId xmlns:a16="http://schemas.microsoft.com/office/drawing/2014/main" val="1240218779"/>
                    </a:ext>
                  </a:extLst>
                </a:gridCol>
              </a:tblGrid>
              <a:tr h="646180">
                <a:tc>
                  <a:txBody>
                    <a:bodyPr/>
                    <a:lstStyle/>
                    <a:p>
                      <a:pPr algn="ctr"/>
                      <a:r>
                        <a:rPr lang="en-US" dirty="0">
                          <a:solidFill>
                            <a:srgbClr val="C00000"/>
                          </a:solidFill>
                        </a:rPr>
                        <a:t>Title</a:t>
                      </a:r>
                    </a:p>
                  </a:txBody>
                  <a:tcPr anchor="ctr"/>
                </a:tc>
                <a:tc>
                  <a:txBody>
                    <a:bodyPr/>
                    <a:lstStyle/>
                    <a:p>
                      <a:pPr algn="ctr"/>
                      <a:r>
                        <a:rPr lang="en-US" dirty="0">
                          <a:solidFill>
                            <a:srgbClr val="C00000"/>
                          </a:solidFill>
                        </a:rPr>
                        <a:t>User name </a:t>
                      </a:r>
                    </a:p>
                  </a:txBody>
                  <a:tcPr anchor="ctr"/>
                </a:tc>
                <a:tc>
                  <a:txBody>
                    <a:bodyPr/>
                    <a:lstStyle/>
                    <a:p>
                      <a:pPr algn="ctr"/>
                      <a:r>
                        <a:rPr lang="en-US" dirty="0">
                          <a:solidFill>
                            <a:srgbClr val="C00000"/>
                          </a:solidFill>
                        </a:rPr>
                        <a:t>Password</a:t>
                      </a:r>
                    </a:p>
                  </a:txBody>
                  <a:tcPr anchor="ctr"/>
                </a:tc>
                <a:extLst>
                  <a:ext uri="{0D108BD9-81ED-4DB2-BD59-A6C34878D82A}">
                    <a16:rowId xmlns:a16="http://schemas.microsoft.com/office/drawing/2014/main" val="2391045563"/>
                  </a:ext>
                </a:extLst>
              </a:tr>
              <a:tr h="646180">
                <a:tc>
                  <a:txBody>
                    <a:bodyPr/>
                    <a:lstStyle/>
                    <a:p>
                      <a:pPr algn="ctr"/>
                      <a:r>
                        <a:rPr lang="en-US" sz="1800" b="1" i="1" dirty="0">
                          <a:solidFill>
                            <a:srgbClr val="000099"/>
                          </a:solidFill>
                          <a:effectLst>
                            <a:outerShdw blurRad="38100" dist="38100" dir="2700000" algn="tl">
                              <a:srgbClr val="000000">
                                <a:alpha val="43137"/>
                              </a:srgbClr>
                            </a:outerShdw>
                          </a:effectLst>
                          <a:latin typeface="+mn-lt"/>
                        </a:rPr>
                        <a:t>National Geography </a:t>
                      </a:r>
                    </a:p>
                  </a:txBody>
                  <a:tcPr anchor="ctr"/>
                </a:tc>
                <a:tc>
                  <a:txBody>
                    <a:bodyPr/>
                    <a:lstStyle/>
                    <a:p>
                      <a:pPr algn="ctr"/>
                      <a:r>
                        <a:rPr lang="en-US" sz="1800" i="1" dirty="0">
                          <a:latin typeface="+mn-lt"/>
                        </a:rPr>
                        <a:t>tzaytseva@khazar.org</a:t>
                      </a:r>
                    </a:p>
                  </a:txBody>
                  <a:tcPr anchor="ctr"/>
                </a:tc>
                <a:tc>
                  <a:txBody>
                    <a:bodyPr/>
                    <a:lstStyle/>
                    <a:p>
                      <a:pPr algn="ctr"/>
                      <a:r>
                        <a:rPr lang="en-US" sz="1800" i="1" dirty="0">
                          <a:latin typeface="+mn-lt"/>
                        </a:rPr>
                        <a:t>Oks53272mak</a:t>
                      </a:r>
                    </a:p>
                  </a:txBody>
                  <a:tcPr anchor="ctr"/>
                </a:tc>
                <a:extLst>
                  <a:ext uri="{0D108BD9-81ED-4DB2-BD59-A6C34878D82A}">
                    <a16:rowId xmlns:a16="http://schemas.microsoft.com/office/drawing/2014/main" val="3643971601"/>
                  </a:ext>
                </a:extLst>
              </a:tr>
              <a:tr h="646180">
                <a:tc>
                  <a:txBody>
                    <a:bodyPr/>
                    <a:lstStyle/>
                    <a:p>
                      <a:pPr algn="ctr"/>
                      <a:r>
                        <a:rPr lang="en-US" sz="1800" b="1" i="1" dirty="0">
                          <a:solidFill>
                            <a:srgbClr val="000099"/>
                          </a:solidFill>
                          <a:effectLst>
                            <a:outerShdw blurRad="38100" dist="38100" dir="2700000" algn="tl">
                              <a:srgbClr val="000000">
                                <a:alpha val="43137"/>
                              </a:srgbClr>
                            </a:outerShdw>
                          </a:effectLst>
                          <a:latin typeface="+mn-lt"/>
                        </a:rPr>
                        <a:t>Time</a:t>
                      </a:r>
                    </a:p>
                  </a:txBody>
                  <a:tcPr anchor="ctr"/>
                </a:tc>
                <a:tc>
                  <a:txBody>
                    <a:bodyPr/>
                    <a:lstStyle/>
                    <a:p>
                      <a:pPr algn="ctr"/>
                      <a:r>
                        <a:rPr lang="en-US" sz="1800" i="1" kern="1200" dirty="0">
                          <a:solidFill>
                            <a:schemeClr val="dk1"/>
                          </a:solidFill>
                          <a:latin typeface="+mn-lt"/>
                          <a:ea typeface="+mn-ea"/>
                          <a:cs typeface="+mn-cs"/>
                        </a:rPr>
                        <a:t>aytajmisgerli@gmail.com</a:t>
                      </a:r>
                    </a:p>
                  </a:txBody>
                  <a:tcPr anchor="ctr"/>
                </a:tc>
                <a:tc>
                  <a:txBody>
                    <a:bodyPr/>
                    <a:lstStyle/>
                    <a:p>
                      <a:pPr algn="ctr"/>
                      <a:r>
                        <a:rPr lang="en-US" sz="1800" b="0" i="1" kern="0" dirty="0">
                          <a:latin typeface="+mn-lt"/>
                          <a:cs typeface="Arial" pitchFamily="34" charset="0"/>
                        </a:rPr>
                        <a:t>Khazar_82</a:t>
                      </a:r>
                      <a:endParaRPr lang="en-US" sz="1800" b="0" i="1" dirty="0">
                        <a:latin typeface="+mn-lt"/>
                      </a:endParaRPr>
                    </a:p>
                  </a:txBody>
                  <a:tcPr anchor="ctr"/>
                </a:tc>
                <a:extLst>
                  <a:ext uri="{0D108BD9-81ED-4DB2-BD59-A6C34878D82A}">
                    <a16:rowId xmlns:a16="http://schemas.microsoft.com/office/drawing/2014/main" val="1886834510"/>
                  </a:ext>
                </a:extLst>
              </a:tr>
              <a:tr h="6537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rgbClr val="000099"/>
                          </a:solidFill>
                          <a:effectLst>
                            <a:outerShdw blurRad="38100" dist="38100" dir="2700000" algn="tl">
                              <a:srgbClr val="000000">
                                <a:alpha val="43137"/>
                              </a:srgbClr>
                            </a:outerShdw>
                          </a:effectLst>
                          <a:latin typeface="+mn-lt"/>
                        </a:rPr>
                        <a:t>The Economist</a:t>
                      </a:r>
                    </a:p>
                    <a:p>
                      <a:pPr algn="ctr"/>
                      <a:endParaRPr lang="en-US" sz="1800" b="1" i="1" dirty="0">
                        <a:solidFill>
                          <a:srgbClr val="000099"/>
                        </a:solidFill>
                        <a:effectLst>
                          <a:outerShdw blurRad="38100" dist="38100" dir="2700000" algn="tl">
                            <a:srgbClr val="000000">
                              <a:alpha val="43137"/>
                            </a:srgbClr>
                          </a:outerShdw>
                        </a:effectLst>
                        <a:latin typeface="+mn-lt"/>
                      </a:endParaRPr>
                    </a:p>
                  </a:txBody>
                  <a:tcPr anchor="ctr"/>
                </a:tc>
                <a:tc>
                  <a:txBody>
                    <a:bodyPr/>
                    <a:lstStyle/>
                    <a:p>
                      <a:pPr algn="ctr"/>
                      <a:r>
                        <a:rPr lang="en-US" sz="1800" i="1" dirty="0">
                          <a:latin typeface="+mn-lt"/>
                        </a:rPr>
                        <a:t>tzaytseva@khazar.org</a:t>
                      </a:r>
                    </a:p>
                  </a:txBody>
                  <a:tcPr anchor="ctr"/>
                </a:tc>
                <a:tc>
                  <a:txBody>
                    <a:bodyPr/>
                    <a:lstStyle/>
                    <a:p>
                      <a:pPr algn="ctr"/>
                      <a:r>
                        <a:rPr lang="en-US" sz="1800" i="1" dirty="0">
                          <a:latin typeface="+mn-lt"/>
                        </a:rPr>
                        <a:t>Oks53272mak</a:t>
                      </a:r>
                    </a:p>
                  </a:txBody>
                  <a:tcPr anchor="ctr"/>
                </a:tc>
                <a:extLst>
                  <a:ext uri="{0D108BD9-81ED-4DB2-BD59-A6C34878D82A}">
                    <a16:rowId xmlns:a16="http://schemas.microsoft.com/office/drawing/2014/main" val="2008162492"/>
                  </a:ext>
                </a:extLst>
              </a:tr>
            </a:tbl>
          </a:graphicData>
        </a:graphic>
      </p:graphicFrame>
      <p:sp>
        <p:nvSpPr>
          <p:cNvPr id="7" name="TextBox 6">
            <a:extLst>
              <a:ext uri="{FF2B5EF4-FFF2-40B4-BE49-F238E27FC236}">
                <a16:creationId xmlns:a16="http://schemas.microsoft.com/office/drawing/2014/main" id="{9FC7F518-F8B4-4627-B5DE-F1C6219476E5}"/>
              </a:ext>
            </a:extLst>
          </p:cNvPr>
          <p:cNvSpPr txBox="1"/>
          <p:nvPr/>
        </p:nvSpPr>
        <p:spPr>
          <a:xfrm>
            <a:off x="3464992" y="917104"/>
            <a:ext cx="4104456" cy="338554"/>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029046D5-CD6E-4045-8177-59762C40C9EE}"/>
              </a:ext>
            </a:extLst>
          </p:cNvPr>
          <p:cNvSpPr txBox="1"/>
          <p:nvPr/>
        </p:nvSpPr>
        <p:spPr>
          <a:xfrm>
            <a:off x="648296" y="662717"/>
            <a:ext cx="7992889" cy="1077218"/>
          </a:xfrm>
          <a:prstGeom prst="rect">
            <a:avLst/>
          </a:prstGeom>
          <a:noFill/>
        </p:spPr>
        <p:txBody>
          <a:bodyPr wrap="square" rtlCol="0">
            <a:spAutoFit/>
          </a:bodyPr>
          <a:lstStyle>
            <a:defPPr>
              <a:defRPr lang="en-GB"/>
            </a:defPPr>
          </a:lstStyle>
          <a:p>
            <a:pPr algn="ctr" eaLnBrk="0" hangingPunct="0"/>
            <a:r>
              <a:rPr lang="en-US" sz="3200" b="1" dirty="0">
                <a:solidFill>
                  <a:srgbClr val="990000"/>
                </a:solidFill>
                <a:effectLst>
                  <a:outerShdw blurRad="38100" dist="38100" dir="2700000" algn="tl">
                    <a:srgbClr val="C0C0C0"/>
                  </a:outerShdw>
                </a:effectLst>
                <a:latin typeface="+mn-lt"/>
                <a:ea typeface="+mj-ea"/>
                <a:cs typeface="Times New Roman" pitchFamily="18" charset="0"/>
              </a:rPr>
              <a:t>Khazar University</a:t>
            </a:r>
          </a:p>
          <a:p>
            <a:pPr algn="ctr" eaLnBrk="0" hangingPunct="0"/>
            <a:r>
              <a:rPr lang="en-US" sz="3200" b="1" dirty="0">
                <a:solidFill>
                  <a:srgbClr val="990000"/>
                </a:solidFill>
                <a:effectLst>
                  <a:outerShdw blurRad="38100" dist="38100" dir="2700000" algn="tl">
                    <a:srgbClr val="C0C0C0"/>
                  </a:outerShdw>
                </a:effectLst>
                <a:latin typeface="+mn-lt"/>
                <a:ea typeface="+mj-ea"/>
                <a:cs typeface="Times New Roman" pitchFamily="18" charset="0"/>
              </a:rPr>
              <a:t>Print &amp; </a:t>
            </a:r>
            <a:r>
              <a:rPr lang="en-US" sz="3200" b="1" dirty="0" err="1">
                <a:solidFill>
                  <a:srgbClr val="990000"/>
                </a:solidFill>
                <a:effectLst>
                  <a:outerShdw blurRad="38100" dist="38100" dir="2700000" algn="tl">
                    <a:srgbClr val="C0C0C0"/>
                  </a:outerShdw>
                </a:effectLst>
                <a:latin typeface="+mn-lt"/>
                <a:ea typeface="+mj-ea"/>
                <a:cs typeface="Times New Roman" pitchFamily="18" charset="0"/>
              </a:rPr>
              <a:t>eJournals</a:t>
            </a:r>
            <a:endParaRPr lang="en-US" sz="3200" b="1" dirty="0">
              <a:solidFill>
                <a:srgbClr val="990000"/>
              </a:solidFill>
              <a:effectLst>
                <a:outerShdw blurRad="38100" dist="38100" dir="2700000" algn="tl">
                  <a:srgbClr val="C0C0C0"/>
                </a:outerShdw>
              </a:effectLst>
              <a:latin typeface="+mn-lt"/>
              <a:ea typeface="+mj-ea"/>
              <a:cs typeface="Times New Roman" pitchFamily="18" charset="0"/>
            </a:endParaRPr>
          </a:p>
        </p:txBody>
      </p:sp>
      <p:sp>
        <p:nvSpPr>
          <p:cNvPr id="9" name="Slide Number Placeholder 2">
            <a:extLst>
              <a:ext uri="{FF2B5EF4-FFF2-40B4-BE49-F238E27FC236}">
                <a16:creationId xmlns:a16="http://schemas.microsoft.com/office/drawing/2014/main" id="{9D6F29FA-9C8C-44F7-91C2-F5DF9DCC2EBA}"/>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17</a:t>
            </a:fld>
            <a:endParaRPr lang="ru-RU" dirty="0"/>
          </a:p>
        </p:txBody>
      </p:sp>
      <p:sp>
        <p:nvSpPr>
          <p:cNvPr id="10" name="Footer Placeholder 2">
            <a:extLst>
              <a:ext uri="{FF2B5EF4-FFF2-40B4-BE49-F238E27FC236}">
                <a16:creationId xmlns:a16="http://schemas.microsoft.com/office/drawing/2014/main" id="{CD2CCCBF-E90D-473B-9BC6-EB554C7234EB}"/>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109331451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46609"/>
            <a:ext cx="9361488" cy="552103"/>
          </a:xfrm>
        </p:spPr>
        <p:txBody>
          <a:bodyPr>
            <a:noAutofit/>
          </a:bodyPr>
          <a:lstStyle/>
          <a:p>
            <a:pPr algn="ctr" eaLnBrk="1" hangingPunct="1">
              <a:defRPr/>
            </a:pPr>
            <a:r>
              <a:rPr lang="en-US" sz="3200" b="1" dirty="0">
                <a:solidFill>
                  <a:srgbClr val="990000"/>
                </a:solidFill>
                <a:effectLst>
                  <a:outerShdw blurRad="38100" dist="38100" dir="2700000" algn="tl">
                    <a:srgbClr val="C0C0C0"/>
                  </a:outerShdw>
                </a:effectLst>
                <a:latin typeface="+mn-lt"/>
                <a:cs typeface="Times New Roman" pitchFamily="18" charset="0"/>
              </a:rPr>
              <a:t>Institutional Repository</a:t>
            </a:r>
            <a:br>
              <a:rPr lang="en-US" sz="3200" b="1" dirty="0">
                <a:solidFill>
                  <a:srgbClr val="990000"/>
                </a:solidFill>
                <a:effectLst>
                  <a:outerShdw blurRad="38100" dist="38100" dir="2700000" algn="tl">
                    <a:srgbClr val="C0C0C0"/>
                  </a:outerShdw>
                </a:effectLst>
                <a:latin typeface="+mn-lt"/>
                <a:cs typeface="Times New Roman" pitchFamily="18" charset="0"/>
              </a:rPr>
            </a:br>
            <a:r>
              <a:rPr lang="en-US" sz="2400" b="1" i="1" dirty="0">
                <a:solidFill>
                  <a:srgbClr val="000099"/>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http://dspace.khazar.org/</a:t>
            </a:r>
            <a:endParaRPr lang="en-US" sz="3200" b="1" i="1" dirty="0">
              <a:solidFill>
                <a:srgbClr val="000099"/>
              </a:solidFill>
              <a:effectLst>
                <a:outerShdw blurRad="38100" dist="38100" dir="2700000" algn="tl">
                  <a:srgbClr val="000000">
                    <a:alpha val="43137"/>
                  </a:srgbClr>
                </a:outerShdw>
              </a:effectLst>
              <a:latin typeface="+mn-lt"/>
              <a:cs typeface="Times New Roman" pitchFamily="18" charset="0"/>
            </a:endParaRPr>
          </a:p>
        </p:txBody>
      </p:sp>
      <p:sp>
        <p:nvSpPr>
          <p:cNvPr id="4" name="Subtitle 2"/>
          <p:cNvSpPr txBox="1">
            <a:spLocks/>
          </p:cNvSpPr>
          <p:nvPr/>
        </p:nvSpPr>
        <p:spPr>
          <a:xfrm>
            <a:off x="288256" y="1785926"/>
            <a:ext cx="8208912" cy="4429156"/>
          </a:xfrm>
          <a:prstGeom prst="rect">
            <a:avLst/>
          </a:prstGeom>
        </p:spPr>
        <p:txBody>
          <a:bodyPr/>
          <a:lstStyle/>
          <a:p>
            <a:pPr marL="342900" indent="-342900" eaLnBrk="0" hangingPunct="0">
              <a:spcBef>
                <a:spcPct val="20000"/>
              </a:spcBef>
              <a:buClr>
                <a:srgbClr val="CC3300"/>
              </a:buClr>
              <a:buSzPct val="75000"/>
              <a:defRPr/>
            </a:pPr>
            <a:endParaRPr lang="en-US" sz="3200" kern="0" dirty="0">
              <a:solidFill>
                <a:srgbClr val="000000"/>
              </a:solidFill>
              <a:latin typeface="Arial"/>
            </a:endParaRPr>
          </a:p>
        </p:txBody>
      </p:sp>
      <p:sp>
        <p:nvSpPr>
          <p:cNvPr id="33798" name="AutoShape 6"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4" y="-639763"/>
            <a:ext cx="8053561" cy="1925623"/>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8" name="Rectangle 7"/>
          <p:cNvSpPr/>
          <p:nvPr/>
        </p:nvSpPr>
        <p:spPr>
          <a:xfrm>
            <a:off x="465902" y="1285860"/>
            <a:ext cx="8215370" cy="553998"/>
          </a:xfrm>
          <a:prstGeom prst="rect">
            <a:avLst/>
          </a:prstGeom>
        </p:spPr>
        <p:txBody>
          <a:bodyPr wrap="square">
            <a:spAutoFit/>
          </a:bodyPr>
          <a:lstStyle/>
          <a:p>
            <a:r>
              <a:rPr lang="en-US" sz="3000" dirty="0">
                <a:solidFill>
                  <a:srgbClr val="000000"/>
                </a:solidFill>
                <a:latin typeface="Arial" pitchFamily="34" charset="0"/>
                <a:cs typeface="Arial" pitchFamily="34" charset="0"/>
              </a:rPr>
              <a:t> </a:t>
            </a:r>
            <a:endParaRPr lang="en-US" sz="3000" dirty="0">
              <a:solidFill>
                <a:srgbClr val="000000"/>
              </a:solidFill>
              <a:latin typeface="Tahoma" pitchFamily="34" charset="0"/>
            </a:endParaRPr>
          </a:p>
        </p:txBody>
      </p:sp>
      <p:sp>
        <p:nvSpPr>
          <p:cNvPr id="3" name="Rectangle 2"/>
          <p:cNvSpPr/>
          <p:nvPr/>
        </p:nvSpPr>
        <p:spPr>
          <a:xfrm>
            <a:off x="288256" y="1839859"/>
            <a:ext cx="8393016" cy="1384995"/>
          </a:xfrm>
          <a:prstGeom prst="rect">
            <a:avLst/>
          </a:prstGeom>
        </p:spPr>
        <p:txBody>
          <a:bodyPr wrap="square">
            <a:spAutoFit/>
          </a:bodyPr>
          <a:lstStyle/>
          <a:p>
            <a:endParaRPr lang="en-US" sz="2800" dirty="0">
              <a:solidFill>
                <a:srgbClr val="000000"/>
              </a:solidFill>
            </a:endParaRPr>
          </a:p>
          <a:p>
            <a:endParaRPr lang="en-US" sz="2800" dirty="0">
              <a:solidFill>
                <a:srgbClr val="000000"/>
              </a:solidFill>
            </a:endParaRPr>
          </a:p>
          <a:p>
            <a:endParaRPr lang="ru-RU" sz="2800" dirty="0">
              <a:solidFill>
                <a:srgbClr val="000000"/>
              </a:solidFill>
            </a:endParaRPr>
          </a:p>
        </p:txBody>
      </p:sp>
      <p:pic>
        <p:nvPicPr>
          <p:cNvPr id="9" name="Picture 8">
            <a:extLst>
              <a:ext uri="{FF2B5EF4-FFF2-40B4-BE49-F238E27FC236}">
                <a16:creationId xmlns:a16="http://schemas.microsoft.com/office/drawing/2014/main" id="{52FCC2B0-CEE0-41EA-8FAA-092B4B89438A}"/>
              </a:ext>
            </a:extLst>
          </p:cNvPr>
          <p:cNvPicPr>
            <a:picLocks noChangeAspect="1"/>
          </p:cNvPicPr>
          <p:nvPr/>
        </p:nvPicPr>
        <p:blipFill>
          <a:blip r:embed="rId4"/>
          <a:stretch>
            <a:fillRect/>
          </a:stretch>
        </p:blipFill>
        <p:spPr>
          <a:xfrm>
            <a:off x="803198" y="1340768"/>
            <a:ext cx="7704856" cy="5066514"/>
          </a:xfrm>
          <a:prstGeom prst="rect">
            <a:avLst/>
          </a:prstGeom>
        </p:spPr>
      </p:pic>
      <p:sp>
        <p:nvSpPr>
          <p:cNvPr id="12" name="Rectangle: Rounded Corners 11">
            <a:extLst>
              <a:ext uri="{FF2B5EF4-FFF2-40B4-BE49-F238E27FC236}">
                <a16:creationId xmlns:a16="http://schemas.microsoft.com/office/drawing/2014/main" id="{035367A6-5867-44C0-BCC9-FD6471FB5E40}"/>
              </a:ext>
            </a:extLst>
          </p:cNvPr>
          <p:cNvSpPr/>
          <p:nvPr/>
        </p:nvSpPr>
        <p:spPr bwMode="auto">
          <a:xfrm>
            <a:off x="720304" y="6132624"/>
            <a:ext cx="1083405" cy="28693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
        <p:nvSpPr>
          <p:cNvPr id="13" name="Rectangle: Rounded Corners 12">
            <a:extLst>
              <a:ext uri="{FF2B5EF4-FFF2-40B4-BE49-F238E27FC236}">
                <a16:creationId xmlns:a16="http://schemas.microsoft.com/office/drawing/2014/main" id="{B1E2E5C0-E3F2-4D2E-8531-E8F7B7A474A9}"/>
              </a:ext>
            </a:extLst>
          </p:cNvPr>
          <p:cNvSpPr/>
          <p:nvPr/>
        </p:nvSpPr>
        <p:spPr bwMode="auto">
          <a:xfrm>
            <a:off x="853434" y="1840209"/>
            <a:ext cx="2880320" cy="36465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
        <p:nvSpPr>
          <p:cNvPr id="14" name="Slide Number Placeholder 2">
            <a:extLst>
              <a:ext uri="{FF2B5EF4-FFF2-40B4-BE49-F238E27FC236}">
                <a16:creationId xmlns:a16="http://schemas.microsoft.com/office/drawing/2014/main" id="{9EDFC10A-83C9-49DF-80D2-2FBE91AC2FB8}"/>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18</a:t>
            </a:fld>
            <a:endParaRPr lang="ru-RU" dirty="0"/>
          </a:p>
        </p:txBody>
      </p:sp>
      <p:sp>
        <p:nvSpPr>
          <p:cNvPr id="15" name="Footer Placeholder 2">
            <a:extLst>
              <a:ext uri="{FF2B5EF4-FFF2-40B4-BE49-F238E27FC236}">
                <a16:creationId xmlns:a16="http://schemas.microsoft.com/office/drawing/2014/main" id="{8E1D2DAB-669B-4577-BF42-8268965AB3D0}"/>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
        <p:nvSpPr>
          <p:cNvPr id="5" name="Rectangle 4">
            <a:extLst>
              <a:ext uri="{FF2B5EF4-FFF2-40B4-BE49-F238E27FC236}">
                <a16:creationId xmlns:a16="http://schemas.microsoft.com/office/drawing/2014/main" id="{7945E45A-A7C9-4AC2-B871-CEBE36FC3F7A}"/>
              </a:ext>
            </a:extLst>
          </p:cNvPr>
          <p:cNvSpPr/>
          <p:nvPr/>
        </p:nvSpPr>
        <p:spPr>
          <a:xfrm>
            <a:off x="3560820" y="5532127"/>
            <a:ext cx="3179237" cy="1015663"/>
          </a:xfrm>
          <a:prstGeom prst="rect">
            <a:avLst/>
          </a:prstGeom>
          <a:ln w="28575">
            <a:solidFill>
              <a:srgbClr val="000099"/>
            </a:solidFill>
          </a:ln>
        </p:spPr>
        <p:txBody>
          <a:bodyPr wrap="square">
            <a:spAutoFit/>
          </a:bodyPr>
          <a:lstStyle/>
          <a:p>
            <a:pPr algn="ctr" eaLnBrk="1" hangingPunct="1"/>
            <a:r>
              <a:rPr lang="en-US" sz="2000" i="1" dirty="0"/>
              <a:t>To access </a:t>
            </a:r>
            <a:r>
              <a:rPr lang="en-US" sz="2000" b="1" i="1" dirty="0">
                <a:solidFill>
                  <a:srgbClr val="990000"/>
                </a:solidFill>
              </a:rPr>
              <a:t>DSpace click </a:t>
            </a:r>
            <a:r>
              <a:rPr lang="en-US" sz="2000" i="1" dirty="0"/>
              <a:t>on</a:t>
            </a:r>
            <a:r>
              <a:rPr lang="en-US" sz="2000" dirty="0"/>
              <a:t>: </a:t>
            </a:r>
            <a:r>
              <a:rPr lang="en-US" altLang="en-US" sz="2000" b="1" i="1" dirty="0">
                <a:solidFill>
                  <a:srgbClr val="990000"/>
                </a:solidFill>
              </a:rPr>
              <a:t> Electronic Resources </a:t>
            </a:r>
            <a:r>
              <a:rPr lang="en-US" altLang="en-US" sz="2000" b="1" i="1" dirty="0"/>
              <a:t>on library’s home page.</a:t>
            </a:r>
            <a:endParaRPr lang="en-US" sz="2000" b="1" i="1" dirty="0">
              <a:solidFill>
                <a:srgbClr val="990000"/>
              </a:solidFill>
            </a:endParaRPr>
          </a:p>
        </p:txBody>
      </p:sp>
    </p:spTree>
    <p:extLst>
      <p:ext uri="{BB962C8B-B14F-4D97-AF65-F5344CB8AC3E}">
        <p14:creationId xmlns:p14="http://schemas.microsoft.com/office/powerpoint/2010/main" val="1112485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272"/>
            <a:ext cx="9361488" cy="971496"/>
          </a:xfrm>
        </p:spPr>
        <p:txBody>
          <a:bodyPr>
            <a:noAutofit/>
          </a:bodyPr>
          <a:lstStyle/>
          <a:p>
            <a:pPr algn="ctr" eaLnBrk="1" hangingPunct="1">
              <a:defRPr/>
            </a:pPr>
            <a:r>
              <a:rPr lang="en-US" sz="3200" b="1" dirty="0">
                <a:solidFill>
                  <a:srgbClr val="990000"/>
                </a:solidFill>
                <a:effectLst>
                  <a:outerShdw blurRad="38100" dist="38100" dir="2700000" algn="tl">
                    <a:srgbClr val="C0C0C0"/>
                  </a:outerShdw>
                </a:effectLst>
                <a:cs typeface="Times New Roman" pitchFamily="18" charset="0"/>
              </a:rPr>
              <a:t>Databases</a:t>
            </a:r>
            <a:endParaRPr lang="en-US" sz="3200" b="1" dirty="0">
              <a:solidFill>
                <a:srgbClr val="990000"/>
              </a:solidFill>
              <a:effectLst>
                <a:outerShdw blurRad="38100" dist="38100" dir="2700000" algn="tl">
                  <a:srgbClr val="C0C0C0"/>
                </a:outerShdw>
              </a:effectLst>
              <a:latin typeface="+mn-lt"/>
              <a:cs typeface="Times New Roman" pitchFamily="18" charset="0"/>
            </a:endParaRPr>
          </a:p>
        </p:txBody>
      </p:sp>
      <p:sp>
        <p:nvSpPr>
          <p:cNvPr id="4" name="Subtitle 2"/>
          <p:cNvSpPr txBox="1">
            <a:spLocks/>
          </p:cNvSpPr>
          <p:nvPr/>
        </p:nvSpPr>
        <p:spPr>
          <a:xfrm>
            <a:off x="537340" y="1785926"/>
            <a:ext cx="8001056" cy="44291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
                <a:schemeClr val="bg2"/>
              </a:buClr>
              <a:buSzPct val="75000"/>
              <a:tabLst/>
              <a:defRPr/>
            </a:pPr>
            <a:endPar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1FA45EFF-D4B1-42D4-91BC-BB4BEEA059ED}"/>
              </a:ext>
            </a:extLst>
          </p:cNvPr>
          <p:cNvPicPr>
            <a:picLocks noChangeAspect="1"/>
          </p:cNvPicPr>
          <p:nvPr/>
        </p:nvPicPr>
        <p:blipFill>
          <a:blip r:embed="rId3"/>
          <a:stretch>
            <a:fillRect/>
          </a:stretch>
        </p:blipFill>
        <p:spPr>
          <a:xfrm>
            <a:off x="934047" y="1575244"/>
            <a:ext cx="5909217" cy="3684897"/>
          </a:xfrm>
          <a:prstGeom prst="rect">
            <a:avLst/>
          </a:prstGeom>
        </p:spPr>
      </p:pic>
      <p:sp>
        <p:nvSpPr>
          <p:cNvPr id="17" name="Rectangle 16">
            <a:extLst>
              <a:ext uri="{FF2B5EF4-FFF2-40B4-BE49-F238E27FC236}">
                <a16:creationId xmlns:a16="http://schemas.microsoft.com/office/drawing/2014/main" id="{2BB085D3-C962-4648-84B4-A3C86D0F30EE}"/>
              </a:ext>
            </a:extLst>
          </p:cNvPr>
          <p:cNvSpPr/>
          <p:nvPr/>
        </p:nvSpPr>
        <p:spPr>
          <a:xfrm>
            <a:off x="2742234" y="1091587"/>
            <a:ext cx="3877020" cy="400110"/>
          </a:xfrm>
          <a:prstGeom prst="rect">
            <a:avLst/>
          </a:prstGeom>
        </p:spPr>
        <p:txBody>
          <a:bodyPr wrap="square">
            <a:spAutoFit/>
          </a:bodyPr>
          <a:lstStyle/>
          <a:p>
            <a:pPr algn="ctr"/>
            <a:r>
              <a:rPr lang="en-US" sz="2000" b="1" i="1" dirty="0">
                <a:solidFill>
                  <a:srgbClr val="000099"/>
                </a:solidFill>
                <a:effectLst>
                  <a:outerShdw blurRad="38100" dist="38100" dir="2700000" algn="tl">
                    <a:srgbClr val="000000">
                      <a:alpha val="43137"/>
                    </a:srgbClr>
                  </a:outerShdw>
                </a:effectLst>
                <a:latin typeface="+mn-lt"/>
                <a:hlinkClick r:id="rId4">
                  <a:extLst>
                    <a:ext uri="{A12FA001-AC4F-418D-AE19-62706E023703}">
                      <ahyp:hlinkClr xmlns:ahyp="http://schemas.microsoft.com/office/drawing/2018/hyperlinkcolor" val="tx"/>
                    </a:ext>
                  </a:extLst>
                </a:hlinkClick>
              </a:rPr>
              <a:t>http://khazar.org/en/item/1306</a:t>
            </a:r>
            <a:endParaRPr lang="en-US" sz="2000" b="1" i="1" dirty="0">
              <a:solidFill>
                <a:srgbClr val="000099"/>
              </a:solidFill>
              <a:effectLst>
                <a:outerShdw blurRad="38100" dist="38100" dir="2700000" algn="tl">
                  <a:srgbClr val="000000">
                    <a:alpha val="43137"/>
                  </a:srgbClr>
                </a:outerShdw>
              </a:effectLst>
              <a:latin typeface="+mn-lt"/>
            </a:endParaRPr>
          </a:p>
        </p:txBody>
      </p:sp>
      <p:sp>
        <p:nvSpPr>
          <p:cNvPr id="12" name="Slide Number Placeholder 2">
            <a:extLst>
              <a:ext uri="{FF2B5EF4-FFF2-40B4-BE49-F238E27FC236}">
                <a16:creationId xmlns:a16="http://schemas.microsoft.com/office/drawing/2014/main" id="{1D8BA380-A908-4A4C-8D73-E2897C5C0074}"/>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19</a:t>
            </a:fld>
            <a:endParaRPr lang="ru-RU" dirty="0"/>
          </a:p>
        </p:txBody>
      </p:sp>
      <p:sp>
        <p:nvSpPr>
          <p:cNvPr id="13" name="Footer Placeholder 2">
            <a:extLst>
              <a:ext uri="{FF2B5EF4-FFF2-40B4-BE49-F238E27FC236}">
                <a16:creationId xmlns:a16="http://schemas.microsoft.com/office/drawing/2014/main" id="{4AB93229-3B24-4F04-8E69-F5F68E77E69F}"/>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
        <p:nvSpPr>
          <p:cNvPr id="3" name="Rectangle 2">
            <a:extLst>
              <a:ext uri="{FF2B5EF4-FFF2-40B4-BE49-F238E27FC236}">
                <a16:creationId xmlns:a16="http://schemas.microsoft.com/office/drawing/2014/main" id="{0AB464E6-72DF-4C8B-AE8A-6576D4558BD1}"/>
              </a:ext>
            </a:extLst>
          </p:cNvPr>
          <p:cNvSpPr/>
          <p:nvPr/>
        </p:nvSpPr>
        <p:spPr>
          <a:xfrm flipH="1">
            <a:off x="7007429" y="2336426"/>
            <a:ext cx="1695131" cy="2862322"/>
          </a:xfrm>
          <a:prstGeom prst="rect">
            <a:avLst/>
          </a:prstGeom>
          <a:ln w="28575">
            <a:solidFill>
              <a:srgbClr val="000099"/>
            </a:solidFill>
          </a:ln>
        </p:spPr>
        <p:txBody>
          <a:bodyPr wrap="square">
            <a:spAutoFit/>
          </a:bodyPr>
          <a:lstStyle/>
          <a:p>
            <a:pPr eaLnBrk="1" hangingPunct="1"/>
            <a:r>
              <a:rPr lang="en-US" sz="2000" i="1" dirty="0"/>
              <a:t>To access </a:t>
            </a:r>
            <a:r>
              <a:rPr lang="en-US" sz="2000" b="1" i="1" dirty="0">
                <a:solidFill>
                  <a:srgbClr val="990000"/>
                </a:solidFill>
              </a:rPr>
              <a:t>Databases click </a:t>
            </a:r>
            <a:r>
              <a:rPr lang="en-US" sz="2000" i="1" dirty="0"/>
              <a:t>on</a:t>
            </a:r>
            <a:r>
              <a:rPr lang="en-US" sz="2000" dirty="0"/>
              <a:t>: </a:t>
            </a:r>
            <a:r>
              <a:rPr lang="en-US" altLang="en-US" sz="2000" b="1" i="1" dirty="0">
                <a:solidFill>
                  <a:srgbClr val="990000"/>
                </a:solidFill>
              </a:rPr>
              <a:t> Electronic Resources </a:t>
            </a:r>
            <a:r>
              <a:rPr lang="en-US" altLang="en-US" sz="2000" b="1" i="1" dirty="0"/>
              <a:t>on library’s home page then,</a:t>
            </a:r>
          </a:p>
          <a:p>
            <a:pPr marL="119063" lvl="3" eaLnBrk="1" hangingPunct="1">
              <a:buFont typeface="Wingdings" panose="05000000000000000000" pitchFamily="2" charset="2"/>
              <a:buChar char="v"/>
            </a:pPr>
            <a:r>
              <a:rPr lang="en-US" altLang="en-US" sz="2000" b="1" i="1" dirty="0"/>
              <a:t> Click on </a:t>
            </a:r>
            <a:r>
              <a:rPr lang="en-US" altLang="en-US" sz="2000" b="1" i="1" dirty="0">
                <a:solidFill>
                  <a:srgbClr val="990000"/>
                </a:solidFill>
              </a:rPr>
              <a:t>Databases</a:t>
            </a:r>
            <a:endParaRPr lang="en-US" sz="2000" b="1" i="1" dirty="0">
              <a:solidFill>
                <a:srgbClr val="990000"/>
              </a:solidFill>
            </a:endParaRPr>
          </a:p>
        </p:txBody>
      </p:sp>
    </p:spTree>
    <p:extLst>
      <p:ext uri="{BB962C8B-B14F-4D97-AF65-F5344CB8AC3E}">
        <p14:creationId xmlns:p14="http://schemas.microsoft.com/office/powerpoint/2010/main" val="3511117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89037B-F8A5-4E2B-8561-2C7AE9CC6481}"/>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2</a:t>
            </a:fld>
            <a:endParaRPr lang="ru-RU" dirty="0"/>
          </a:p>
        </p:txBody>
      </p:sp>
      <p:sp>
        <p:nvSpPr>
          <p:cNvPr id="4" name="Rectangle 3">
            <a:extLst>
              <a:ext uri="{FF2B5EF4-FFF2-40B4-BE49-F238E27FC236}">
                <a16:creationId xmlns:a16="http://schemas.microsoft.com/office/drawing/2014/main" id="{6B97EA8F-D23B-4CF6-947E-3F684C820220}"/>
              </a:ext>
            </a:extLst>
          </p:cNvPr>
          <p:cNvSpPr/>
          <p:nvPr/>
        </p:nvSpPr>
        <p:spPr>
          <a:xfrm>
            <a:off x="1944440" y="630013"/>
            <a:ext cx="5472608" cy="584775"/>
          </a:xfrm>
          <a:prstGeom prst="rect">
            <a:avLst/>
          </a:prstGeom>
        </p:spPr>
        <p:txBody>
          <a:bodyPr wrap="square">
            <a:spAutoFit/>
          </a:bodyPr>
          <a:lstStyle/>
          <a:p>
            <a:r>
              <a:rPr lang="en-US" altLang="en-US" sz="3200" b="1" dirty="0">
                <a:solidFill>
                  <a:srgbClr val="990000"/>
                </a:solidFill>
                <a:effectLst>
                  <a:outerShdw blurRad="38100" dist="38100" dir="2700000" algn="tl">
                    <a:srgbClr val="C0C0C0"/>
                  </a:outerShdw>
                </a:effectLst>
                <a:latin typeface="+mn-lt"/>
                <a:ea typeface="+mj-ea"/>
                <a:cs typeface="Times New Roman" pitchFamily="18" charset="0"/>
              </a:rPr>
              <a:t>WHAT WE ARE COVERING</a:t>
            </a:r>
            <a:endParaRPr lang="en-US" sz="3200" b="1" dirty="0">
              <a:solidFill>
                <a:srgbClr val="990000"/>
              </a:solidFill>
              <a:effectLst>
                <a:outerShdw blurRad="38100" dist="38100" dir="2700000" algn="tl">
                  <a:srgbClr val="C0C0C0"/>
                </a:outerShdw>
              </a:effectLst>
              <a:latin typeface="+mn-lt"/>
              <a:ea typeface="+mj-ea"/>
              <a:cs typeface="Times New Roman" pitchFamily="18" charset="0"/>
            </a:endParaRPr>
          </a:p>
        </p:txBody>
      </p:sp>
      <p:sp>
        <p:nvSpPr>
          <p:cNvPr id="5" name="Rectangle 4">
            <a:extLst>
              <a:ext uri="{FF2B5EF4-FFF2-40B4-BE49-F238E27FC236}">
                <a16:creationId xmlns:a16="http://schemas.microsoft.com/office/drawing/2014/main" id="{B6A25995-DF6B-454E-B512-C636198F8A3C}"/>
              </a:ext>
            </a:extLst>
          </p:cNvPr>
          <p:cNvSpPr/>
          <p:nvPr/>
        </p:nvSpPr>
        <p:spPr>
          <a:xfrm>
            <a:off x="504280" y="1421487"/>
            <a:ext cx="8280920" cy="4679551"/>
          </a:xfrm>
          <a:prstGeom prst="rect">
            <a:avLst/>
          </a:prstGeom>
        </p:spPr>
        <p:txBody>
          <a:bodyPr wrap="square">
            <a:spAutoFit/>
          </a:bodyPr>
          <a:lstStyle/>
          <a:p>
            <a:pPr fontAlgn="auto">
              <a:lnSpc>
                <a:spcPct val="90000"/>
              </a:lnSpc>
              <a:spcAft>
                <a:spcPts val="0"/>
              </a:spcAft>
              <a:defRPr/>
            </a:pPr>
            <a:r>
              <a:rPr kumimoji="1" lang="en-US" sz="2800" b="1" i="1" dirty="0">
                <a:solidFill>
                  <a:srgbClr val="000099"/>
                </a:solidFill>
                <a:latin typeface="+mn-lt"/>
              </a:rPr>
              <a:t>Introduce freshman and transfer students to:</a:t>
            </a:r>
          </a:p>
          <a:p>
            <a:pPr fontAlgn="auto">
              <a:lnSpc>
                <a:spcPct val="90000"/>
              </a:lnSpc>
              <a:spcAft>
                <a:spcPts val="0"/>
              </a:spcAft>
              <a:defRPr/>
            </a:pPr>
            <a:endParaRPr kumimoji="1" lang="en-US" sz="2800" b="1" dirty="0">
              <a:latin typeface="+mn-lt"/>
            </a:endParaRPr>
          </a:p>
          <a:p>
            <a:pPr marL="914400" lvl="1" indent="-457200" fontAlgn="auto">
              <a:lnSpc>
                <a:spcPct val="150000"/>
              </a:lnSpc>
              <a:spcAft>
                <a:spcPts val="0"/>
              </a:spcAft>
              <a:buClr>
                <a:srgbClr val="C00000"/>
              </a:buClr>
              <a:buFont typeface="Wingdings" panose="05000000000000000000" pitchFamily="2" charset="2"/>
              <a:buChar char="q"/>
              <a:defRPr/>
            </a:pPr>
            <a:r>
              <a:rPr kumimoji="1" lang="en-US" sz="2400" b="1" i="1" dirty="0">
                <a:latin typeface="+mn-lt"/>
              </a:rPr>
              <a:t>Customer oriented services, resources, and operations of the </a:t>
            </a:r>
            <a:r>
              <a:rPr kumimoji="1" lang="az-Latn-AZ" sz="2400" b="1" i="1" dirty="0">
                <a:latin typeface="+mn-lt"/>
              </a:rPr>
              <a:t>Library </a:t>
            </a:r>
            <a:r>
              <a:rPr kumimoji="1" lang="en-US" sz="2400" b="1" i="1" dirty="0">
                <a:latin typeface="+mn-lt"/>
              </a:rPr>
              <a:t>&amp;</a:t>
            </a:r>
            <a:r>
              <a:rPr kumimoji="1" lang="az-Latn-AZ" sz="2400" b="1" i="1" dirty="0">
                <a:latin typeface="+mn-lt"/>
              </a:rPr>
              <a:t> </a:t>
            </a:r>
            <a:r>
              <a:rPr kumimoji="1" lang="az-Latn-AZ" sz="2400" b="1" i="1" dirty="0" err="1">
                <a:latin typeface="+mn-lt"/>
              </a:rPr>
              <a:t>Informat</a:t>
            </a:r>
            <a:r>
              <a:rPr kumimoji="1" lang="en-US" sz="2400" b="1" i="1" dirty="0">
                <a:latin typeface="+mn-lt"/>
              </a:rPr>
              <a:t>ion</a:t>
            </a:r>
            <a:r>
              <a:rPr kumimoji="1" lang="az-Latn-AZ" sz="2400" b="1" i="1" dirty="0">
                <a:latin typeface="+mn-lt"/>
              </a:rPr>
              <a:t> </a:t>
            </a:r>
            <a:r>
              <a:rPr kumimoji="1" lang="az-Latn-AZ" sz="2400" b="1" i="1" dirty="0" err="1">
                <a:latin typeface="+mn-lt"/>
              </a:rPr>
              <a:t>Center</a:t>
            </a:r>
            <a:r>
              <a:rPr kumimoji="1" lang="en-US" sz="2400" b="1" i="1" dirty="0">
                <a:latin typeface="+mn-lt"/>
              </a:rPr>
              <a:t>.</a:t>
            </a:r>
            <a:endParaRPr kumimoji="1" lang="az-Latn-AZ" sz="2400" b="1" i="1" dirty="0">
              <a:latin typeface="+mn-lt"/>
            </a:endParaRPr>
          </a:p>
          <a:p>
            <a:pPr marL="914400" lvl="1" indent="-457200" fontAlgn="auto">
              <a:lnSpc>
                <a:spcPct val="150000"/>
              </a:lnSpc>
              <a:spcAft>
                <a:spcPts val="0"/>
              </a:spcAft>
              <a:buClr>
                <a:srgbClr val="C00000"/>
              </a:buClr>
              <a:buFont typeface="Wingdings" panose="05000000000000000000" pitchFamily="2" charset="2"/>
              <a:buChar char="q"/>
              <a:defRPr/>
            </a:pPr>
            <a:r>
              <a:rPr kumimoji="1" lang="en-US" sz="2400" b="1" i="1" dirty="0">
                <a:latin typeface="+mn-lt"/>
              </a:rPr>
              <a:t>Resources for finding books, e-books, and journal articles.</a:t>
            </a:r>
            <a:endParaRPr kumimoji="1" lang="az-Latn-AZ" sz="2400" b="1" i="1" dirty="0">
              <a:latin typeface="+mn-lt"/>
            </a:endParaRPr>
          </a:p>
          <a:p>
            <a:pPr marL="914400" lvl="1" indent="-457200" fontAlgn="auto">
              <a:lnSpc>
                <a:spcPct val="150000"/>
              </a:lnSpc>
              <a:spcAft>
                <a:spcPts val="0"/>
              </a:spcAft>
              <a:buClr>
                <a:srgbClr val="C00000"/>
              </a:buClr>
              <a:buFont typeface="Wingdings" panose="05000000000000000000" pitchFamily="2" charset="2"/>
              <a:buChar char="q"/>
              <a:defRPr/>
            </a:pPr>
            <a:r>
              <a:rPr kumimoji="1" lang="en-US" sz="2400" b="1" i="1" dirty="0">
                <a:latin typeface="+mn-lt"/>
              </a:rPr>
              <a:t>Library Website.</a:t>
            </a:r>
            <a:endParaRPr kumimoji="1" lang="az-Latn-AZ" sz="2400" b="1" i="1" dirty="0">
              <a:latin typeface="+mn-lt"/>
            </a:endParaRPr>
          </a:p>
          <a:p>
            <a:pPr marL="914400" lvl="1" indent="-457200" fontAlgn="auto">
              <a:lnSpc>
                <a:spcPct val="150000"/>
              </a:lnSpc>
              <a:spcAft>
                <a:spcPts val="0"/>
              </a:spcAft>
              <a:buClr>
                <a:srgbClr val="C00000"/>
              </a:buClr>
              <a:buFont typeface="Wingdings" panose="05000000000000000000" pitchFamily="2" charset="2"/>
              <a:buChar char="q"/>
              <a:defRPr/>
            </a:pPr>
            <a:r>
              <a:rPr kumimoji="1" lang="en-US" sz="2400" b="1" i="1" dirty="0">
                <a:latin typeface="+mn-lt"/>
              </a:rPr>
              <a:t>Bibliographic Citation.</a:t>
            </a:r>
            <a:endParaRPr kumimoji="1" lang="az-Latn-AZ" sz="2400" b="1" i="1" dirty="0">
              <a:latin typeface="+mn-lt"/>
            </a:endParaRPr>
          </a:p>
          <a:p>
            <a:pPr marL="914400" lvl="1" indent="-457200" fontAlgn="auto">
              <a:lnSpc>
                <a:spcPct val="150000"/>
              </a:lnSpc>
              <a:spcAft>
                <a:spcPts val="0"/>
              </a:spcAft>
              <a:buClr>
                <a:srgbClr val="C00000"/>
              </a:buClr>
              <a:buFont typeface="Wingdings" panose="05000000000000000000" pitchFamily="2" charset="2"/>
              <a:buChar char="q"/>
              <a:defRPr/>
            </a:pPr>
            <a:r>
              <a:rPr kumimoji="1" lang="en-US" sz="2400" b="1" i="1" dirty="0">
                <a:latin typeface="+mn-lt"/>
              </a:rPr>
              <a:t>Avoiding Plagiarism.</a:t>
            </a:r>
            <a:endParaRPr kumimoji="1" lang="en-US" sz="3200" b="1" i="1" dirty="0">
              <a:latin typeface="+mn-lt"/>
            </a:endParaRPr>
          </a:p>
        </p:txBody>
      </p:sp>
      <p:sp>
        <p:nvSpPr>
          <p:cNvPr id="6" name="Footer Placeholder 2">
            <a:extLst>
              <a:ext uri="{FF2B5EF4-FFF2-40B4-BE49-F238E27FC236}">
                <a16:creationId xmlns:a16="http://schemas.microsoft.com/office/drawing/2014/main" id="{170337B2-9AF5-424B-BA76-242830CC4D58}"/>
              </a:ext>
            </a:extLst>
          </p:cNvPr>
          <p:cNvSpPr>
            <a:spLocks noGrp="1"/>
          </p:cNvSpPr>
          <p:nvPr>
            <p:ph type="ftr" sz="quarter" idx="10"/>
          </p:nvPr>
        </p:nvSpPr>
        <p:spPr>
          <a:xfrm>
            <a:off x="35181" y="6307737"/>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225037894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00612"/>
            <a:ext cx="9361488" cy="624132"/>
          </a:xfrm>
        </p:spPr>
        <p:txBody>
          <a:bodyPr>
            <a:noAutofit/>
          </a:bodyPr>
          <a:lstStyle/>
          <a:p>
            <a:pPr algn="ctr" eaLnBrk="1" hangingPunct="1">
              <a:defRPr/>
            </a:pPr>
            <a:r>
              <a:rPr lang="en-US" sz="3200" b="1" dirty="0">
                <a:solidFill>
                  <a:srgbClr val="990000"/>
                </a:solidFill>
                <a:effectLst>
                  <a:outerShdw blurRad="38100" dist="38100" dir="2700000" algn="tl">
                    <a:srgbClr val="C0C0C0"/>
                  </a:outerShdw>
                </a:effectLst>
                <a:cs typeface="Times New Roman" pitchFamily="18" charset="0"/>
              </a:rPr>
              <a:t>The Most Popular Databases Access</a:t>
            </a:r>
            <a:endParaRPr lang="en-US" sz="3200" b="1" dirty="0">
              <a:solidFill>
                <a:srgbClr val="990000"/>
              </a:solidFill>
              <a:effectLst>
                <a:outerShdw blurRad="38100" dist="38100" dir="2700000" algn="tl">
                  <a:srgbClr val="C0C0C0"/>
                </a:outerShdw>
              </a:effectLst>
              <a:latin typeface="+mn-lt"/>
              <a:cs typeface="Times New Roman" pitchFamily="18" charset="0"/>
            </a:endParaRPr>
          </a:p>
        </p:txBody>
      </p:sp>
      <p:sp>
        <p:nvSpPr>
          <p:cNvPr id="4" name="Subtitle 2"/>
          <p:cNvSpPr txBox="1">
            <a:spLocks/>
          </p:cNvSpPr>
          <p:nvPr/>
        </p:nvSpPr>
        <p:spPr>
          <a:xfrm>
            <a:off x="537340" y="1785926"/>
            <a:ext cx="8001056" cy="4429156"/>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
                <a:schemeClr val="bg2"/>
              </a:buClr>
              <a:buSzPct val="75000"/>
              <a:tabLst/>
              <a:defRPr/>
            </a:pPr>
            <a:endParaRPr kumimoji="0" lang="en-US" sz="2800" b="1" i="0" u="none" strike="noStrike" kern="0" cap="none" spc="0" normalizeH="0" baseline="0" noProof="0" dirty="0">
              <a:ln>
                <a:noFill/>
              </a:ln>
              <a:solidFill>
                <a:srgbClr val="002060"/>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8" name="AutoShape 6"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6" name="Table 6">
            <a:extLst>
              <a:ext uri="{FF2B5EF4-FFF2-40B4-BE49-F238E27FC236}">
                <a16:creationId xmlns:a16="http://schemas.microsoft.com/office/drawing/2014/main" id="{6922551F-1A75-4D49-A146-BD7B9C864A55}"/>
              </a:ext>
            </a:extLst>
          </p:cNvPr>
          <p:cNvGraphicFramePr>
            <a:graphicFrameLocks noGrp="1"/>
          </p:cNvGraphicFramePr>
          <p:nvPr>
            <p:extLst>
              <p:ext uri="{D42A27DB-BD31-4B8C-83A1-F6EECF244321}">
                <p14:modId xmlns:p14="http://schemas.microsoft.com/office/powerpoint/2010/main" val="818682475"/>
              </p:ext>
            </p:extLst>
          </p:nvPr>
        </p:nvGraphicFramePr>
        <p:xfrm>
          <a:off x="1080344" y="1394299"/>
          <a:ext cx="7560840" cy="2896529"/>
        </p:xfrm>
        <a:graphic>
          <a:graphicData uri="http://schemas.openxmlformats.org/drawingml/2006/table">
            <a:tbl>
              <a:tblPr firstRow="1" bandRow="1">
                <a:tableStyleId>{5C22544A-7EE6-4342-B048-85BDC9FD1C3A}</a:tableStyleId>
              </a:tblPr>
              <a:tblGrid>
                <a:gridCol w="3960439">
                  <a:extLst>
                    <a:ext uri="{9D8B030D-6E8A-4147-A177-3AD203B41FA5}">
                      <a16:colId xmlns:a16="http://schemas.microsoft.com/office/drawing/2014/main" val="2036288051"/>
                    </a:ext>
                  </a:extLst>
                </a:gridCol>
                <a:gridCol w="1584176">
                  <a:extLst>
                    <a:ext uri="{9D8B030D-6E8A-4147-A177-3AD203B41FA5}">
                      <a16:colId xmlns:a16="http://schemas.microsoft.com/office/drawing/2014/main" val="312231587"/>
                    </a:ext>
                  </a:extLst>
                </a:gridCol>
                <a:gridCol w="2016225">
                  <a:extLst>
                    <a:ext uri="{9D8B030D-6E8A-4147-A177-3AD203B41FA5}">
                      <a16:colId xmlns:a16="http://schemas.microsoft.com/office/drawing/2014/main" val="651607256"/>
                    </a:ext>
                  </a:extLst>
                </a:gridCol>
              </a:tblGrid>
              <a:tr h="508935">
                <a:tc>
                  <a:txBody>
                    <a:bodyPr/>
                    <a:lstStyle/>
                    <a:p>
                      <a:pPr algn="ctr"/>
                      <a:r>
                        <a:rPr lang="en-US" dirty="0">
                          <a:solidFill>
                            <a:srgbClr val="C00000"/>
                          </a:solidFill>
                        </a:rPr>
                        <a:t>Title</a:t>
                      </a:r>
                    </a:p>
                  </a:txBody>
                  <a:tcPr anchor="ctr"/>
                </a:tc>
                <a:tc>
                  <a:txBody>
                    <a:bodyPr/>
                    <a:lstStyle/>
                    <a:p>
                      <a:pPr algn="ctr"/>
                      <a:r>
                        <a:rPr lang="en-US" dirty="0">
                          <a:solidFill>
                            <a:srgbClr val="C00000"/>
                          </a:solidFill>
                        </a:rPr>
                        <a:t>User name </a:t>
                      </a:r>
                    </a:p>
                  </a:txBody>
                  <a:tcPr anchor="ctr"/>
                </a:tc>
                <a:tc>
                  <a:txBody>
                    <a:bodyPr/>
                    <a:lstStyle/>
                    <a:p>
                      <a:pPr algn="ctr"/>
                      <a:r>
                        <a:rPr lang="en-US" dirty="0">
                          <a:solidFill>
                            <a:srgbClr val="C00000"/>
                          </a:solidFill>
                        </a:rPr>
                        <a:t>Password</a:t>
                      </a:r>
                    </a:p>
                  </a:txBody>
                  <a:tcPr anchor="ctr"/>
                </a:tc>
                <a:extLst>
                  <a:ext uri="{0D108BD9-81ED-4DB2-BD59-A6C34878D82A}">
                    <a16:rowId xmlns:a16="http://schemas.microsoft.com/office/drawing/2014/main" val="2454912316"/>
                  </a:ext>
                </a:extLst>
              </a:tr>
              <a:tr h="949702">
                <a:tc>
                  <a:txBody>
                    <a:bodyPr/>
                    <a:lstStyle/>
                    <a:p>
                      <a:pPr algn="ctr"/>
                      <a:r>
                        <a:rPr lang="en-US" b="1" i="1" dirty="0">
                          <a:solidFill>
                            <a:srgbClr val="FF0000"/>
                          </a:solidFill>
                          <a:effectLst>
                            <a:outerShdw blurRad="38100" dist="38100" dir="2700000" algn="tl">
                              <a:srgbClr val="000000">
                                <a:alpha val="43137"/>
                              </a:srgbClr>
                            </a:outerShdw>
                          </a:effectLst>
                        </a:rPr>
                        <a:t>EBSCO (outside the university) </a:t>
                      </a:r>
                      <a:r>
                        <a:rPr lang="en-US" b="1" i="1" dirty="0">
                          <a:solidFill>
                            <a:srgbClr val="000099"/>
                          </a:solidFill>
                          <a:hlinkClick r:id="rId3">
                            <a:extLst>
                              <a:ext uri="{A12FA001-AC4F-418D-AE19-62706E023703}">
                                <ahyp:hlinkClr xmlns:ahyp="http://schemas.microsoft.com/office/drawing/2018/hyperlinkcolor" val="tx"/>
                              </a:ext>
                            </a:extLst>
                          </a:hlinkClick>
                        </a:rPr>
                        <a:t>http://search.ebscohost.com</a:t>
                      </a:r>
                      <a:endParaRPr lang="en-US" b="1" i="1" dirty="0">
                        <a:solidFill>
                          <a:srgbClr val="000099"/>
                        </a:solidFill>
                      </a:endParaRPr>
                    </a:p>
                  </a:txBody>
                  <a:tcPr anchor="ctr"/>
                </a:tc>
                <a:tc>
                  <a:txBody>
                    <a:bodyPr/>
                    <a:lstStyle/>
                    <a:p>
                      <a:pPr algn="ctr"/>
                      <a:r>
                        <a:rPr lang="en-US" b="1" i="1" dirty="0" err="1">
                          <a:solidFill>
                            <a:srgbClr val="000099"/>
                          </a:solidFill>
                        </a:rPr>
                        <a:t>khazar</a:t>
                      </a:r>
                      <a:endParaRPr lang="en-US" b="1" i="1" dirty="0">
                        <a:solidFill>
                          <a:srgbClr val="000099"/>
                        </a:solidFill>
                      </a:endParaRPr>
                    </a:p>
                  </a:txBody>
                  <a:tcPr anchor="ctr"/>
                </a:tc>
                <a:tc>
                  <a:txBody>
                    <a:bodyPr/>
                    <a:lstStyle/>
                    <a:p>
                      <a:pPr algn="ctr"/>
                      <a:r>
                        <a:rPr lang="en-US" b="1" i="1" dirty="0">
                          <a:solidFill>
                            <a:srgbClr val="000099"/>
                          </a:solidFill>
                        </a:rPr>
                        <a:t>Research2019!</a:t>
                      </a:r>
                    </a:p>
                  </a:txBody>
                  <a:tcPr anchor="ctr"/>
                </a:tc>
                <a:extLst>
                  <a:ext uri="{0D108BD9-81ED-4DB2-BD59-A6C34878D82A}">
                    <a16:rowId xmlns:a16="http://schemas.microsoft.com/office/drawing/2014/main" val="1254934177"/>
                  </a:ext>
                </a:extLst>
              </a:tr>
              <a:tr h="919732">
                <a:tc>
                  <a:txBody>
                    <a:bodyPr/>
                    <a:lstStyle/>
                    <a:p>
                      <a:pPr algn="ctr"/>
                      <a:r>
                        <a:rPr lang="en-US" b="1" i="1" dirty="0">
                          <a:solidFill>
                            <a:srgbClr val="FF0000"/>
                          </a:solidFill>
                          <a:effectLst>
                            <a:outerShdw blurRad="38100" dist="38100" dir="2700000" algn="tl">
                              <a:srgbClr val="000000">
                                <a:alpha val="43137"/>
                              </a:srgbClr>
                            </a:outerShdw>
                          </a:effectLst>
                        </a:rPr>
                        <a:t>The LIRN (Library &amp; Information Resources Network)</a:t>
                      </a:r>
                    </a:p>
                    <a:p>
                      <a:pPr algn="ctr"/>
                      <a:r>
                        <a:rPr lang="en-US" b="1" i="1" dirty="0">
                          <a:solidFill>
                            <a:srgbClr val="000099"/>
                          </a:solidFill>
                          <a:hlinkClick r:id="rId4">
                            <a:extLst>
                              <a:ext uri="{A12FA001-AC4F-418D-AE19-62706E023703}">
                                <ahyp:hlinkClr xmlns:ahyp="http://schemas.microsoft.com/office/drawing/2018/hyperlinkcolor" val="tx"/>
                              </a:ext>
                            </a:extLst>
                          </a:hlinkClick>
                        </a:rPr>
                        <a:t>https://www.lirn.net</a:t>
                      </a:r>
                      <a:endParaRPr lang="en-US" b="1" i="1" dirty="0">
                        <a:solidFill>
                          <a:srgbClr val="000099"/>
                        </a:solidFill>
                      </a:endParaRPr>
                    </a:p>
                  </a:txBody>
                  <a:tcPr anchor="ctr"/>
                </a:tc>
                <a:tc>
                  <a:txBody>
                    <a:bodyPr/>
                    <a:lstStyle/>
                    <a:p>
                      <a:pPr algn="ctr"/>
                      <a:r>
                        <a:rPr lang="en-US" b="1" i="1" dirty="0">
                          <a:solidFill>
                            <a:srgbClr val="000099"/>
                          </a:solidFill>
                        </a:rPr>
                        <a:t>32982</a:t>
                      </a:r>
                    </a:p>
                  </a:txBody>
                  <a:tcPr anchor="ctr"/>
                </a:tc>
                <a:tc>
                  <a:txBody>
                    <a:bodyPr/>
                    <a:lstStyle/>
                    <a:p>
                      <a:pPr algn="ctr"/>
                      <a:r>
                        <a:rPr lang="en-US" b="1" i="1" dirty="0">
                          <a:solidFill>
                            <a:srgbClr val="000099"/>
                          </a:solidFill>
                        </a:rPr>
                        <a:t>swiftbell78</a:t>
                      </a:r>
                    </a:p>
                  </a:txBody>
                  <a:tcPr anchor="ctr"/>
                </a:tc>
                <a:extLst>
                  <a:ext uri="{0D108BD9-81ED-4DB2-BD59-A6C34878D82A}">
                    <a16:rowId xmlns:a16="http://schemas.microsoft.com/office/drawing/2014/main" val="1748815109"/>
                  </a:ext>
                </a:extLst>
              </a:tr>
              <a:tr h="367893">
                <a:tc gridSpan="3">
                  <a:txBody>
                    <a:bodyPr/>
                    <a:lstStyle/>
                    <a:p>
                      <a:pPr algn="ctr"/>
                      <a:r>
                        <a:rPr lang="en-US" sz="2800" b="1" dirty="0">
                          <a:solidFill>
                            <a:srgbClr val="990000"/>
                          </a:solidFill>
                          <a:effectLst>
                            <a:outerShdw blurRad="38100" dist="38100" dir="2700000" algn="tl">
                              <a:srgbClr val="C0C0C0"/>
                            </a:outerShdw>
                          </a:effectLst>
                          <a:latin typeface="+mj-lt"/>
                          <a:ea typeface="+mj-ea"/>
                          <a:cs typeface="Times New Roman" pitchFamily="18" charset="0"/>
                        </a:rPr>
                        <a:t>Free Trials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57579045"/>
                  </a:ext>
                </a:extLst>
              </a:tr>
            </a:tbl>
          </a:graphicData>
        </a:graphic>
      </p:graphicFrame>
      <p:graphicFrame>
        <p:nvGraphicFramePr>
          <p:cNvPr id="10" name="Table 10">
            <a:extLst>
              <a:ext uri="{FF2B5EF4-FFF2-40B4-BE49-F238E27FC236}">
                <a16:creationId xmlns:a16="http://schemas.microsoft.com/office/drawing/2014/main" id="{B70C5191-9236-4AF5-B5C5-6DBDD6D46FF2}"/>
              </a:ext>
            </a:extLst>
          </p:cNvPr>
          <p:cNvGraphicFramePr>
            <a:graphicFrameLocks noGrp="1"/>
          </p:cNvGraphicFramePr>
          <p:nvPr>
            <p:extLst>
              <p:ext uri="{D42A27DB-BD31-4B8C-83A1-F6EECF244321}">
                <p14:modId xmlns:p14="http://schemas.microsoft.com/office/powerpoint/2010/main" val="230386492"/>
              </p:ext>
            </p:extLst>
          </p:nvPr>
        </p:nvGraphicFramePr>
        <p:xfrm>
          <a:off x="1080344" y="4293096"/>
          <a:ext cx="7560840" cy="1741067"/>
        </p:xfrm>
        <a:graphic>
          <a:graphicData uri="http://schemas.openxmlformats.org/drawingml/2006/table">
            <a:tbl>
              <a:tblPr firstRow="1" bandRow="1">
                <a:tableStyleId>{3B4B98B0-60AC-42C2-AFA5-B58CD77FA1E5}</a:tableStyleId>
              </a:tblPr>
              <a:tblGrid>
                <a:gridCol w="3656504">
                  <a:extLst>
                    <a:ext uri="{9D8B030D-6E8A-4147-A177-3AD203B41FA5}">
                      <a16:colId xmlns:a16="http://schemas.microsoft.com/office/drawing/2014/main" val="3079375423"/>
                    </a:ext>
                  </a:extLst>
                </a:gridCol>
                <a:gridCol w="3904336">
                  <a:extLst>
                    <a:ext uri="{9D8B030D-6E8A-4147-A177-3AD203B41FA5}">
                      <a16:colId xmlns:a16="http://schemas.microsoft.com/office/drawing/2014/main" val="1061067379"/>
                    </a:ext>
                  </a:extLst>
                </a:gridCol>
              </a:tblGrid>
              <a:tr h="593225">
                <a:tc>
                  <a:txBody>
                    <a:bodyPr/>
                    <a:lstStyle/>
                    <a:p>
                      <a:pPr algn="ctr"/>
                      <a:r>
                        <a:rPr lang="en-US" b="1" i="1" dirty="0">
                          <a:solidFill>
                            <a:srgbClr val="FF0000"/>
                          </a:solidFill>
                          <a:effectLst>
                            <a:outerShdw blurRad="38100" dist="38100" dir="2700000" algn="tl">
                              <a:srgbClr val="000000">
                                <a:alpha val="43137"/>
                              </a:srgbClr>
                            </a:outerShdw>
                          </a:effectLst>
                        </a:rPr>
                        <a:t>EBSCO Discovery Service</a:t>
                      </a:r>
                    </a:p>
                  </a:txBody>
                  <a:tcPr anchor="ctr"/>
                </a:tc>
                <a:tc>
                  <a:txBody>
                    <a:bodyPr/>
                    <a:lstStyle/>
                    <a:p>
                      <a:pPr algn="ctr"/>
                      <a:r>
                        <a:rPr lang="en-US" b="1" i="1" dirty="0">
                          <a:solidFill>
                            <a:srgbClr val="000099"/>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http://search.ebscohost.com</a:t>
                      </a:r>
                      <a:endParaRPr lang="en-US" b="1" i="1" dirty="0">
                        <a:solidFill>
                          <a:srgbClr val="000099"/>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3549501648"/>
                  </a:ext>
                </a:extLst>
              </a:tr>
              <a:tr h="573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FF0000"/>
                          </a:solidFill>
                          <a:effectLst>
                            <a:outerShdw blurRad="38100" dist="38100" dir="2700000" algn="tl">
                              <a:srgbClr val="000000">
                                <a:alpha val="43137"/>
                              </a:srgbClr>
                            </a:outerShdw>
                          </a:effectLst>
                        </a:rPr>
                        <a:t>Britannica Digital Learning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0099"/>
                          </a:solidFill>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https://britannica.co.uk/about-us</a:t>
                      </a:r>
                      <a:endParaRPr lang="en-US" b="1" i="1" dirty="0">
                        <a:solidFill>
                          <a:srgbClr val="000099"/>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3930637990"/>
                  </a:ext>
                </a:extLst>
              </a:tr>
              <a:tr h="573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err="1">
                          <a:solidFill>
                            <a:srgbClr val="FF0000"/>
                          </a:solidFill>
                          <a:effectLst>
                            <a:outerShdw blurRad="38100" dist="38100" dir="2700000" algn="tl">
                              <a:srgbClr val="000000">
                                <a:alpha val="43137"/>
                              </a:srgbClr>
                            </a:outerShdw>
                          </a:effectLst>
                        </a:rPr>
                        <a:t>Polpred</a:t>
                      </a:r>
                      <a:endParaRPr lang="en-US" b="1" i="1" dirty="0">
                        <a:solidFill>
                          <a:srgbClr val="FF0000"/>
                        </a:solidFill>
                        <a:effectLst>
                          <a:outerShdw blurRad="38100" dist="38100" dir="2700000" algn="tl">
                            <a:srgbClr val="000000">
                              <a:alpha val="43137"/>
                            </a:srgbClr>
                          </a:outerShdw>
                        </a:effectLs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i="1" dirty="0">
                          <a:solidFill>
                            <a:srgbClr val="000099"/>
                          </a:solidFill>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https://polpred.com</a:t>
                      </a:r>
                      <a:endParaRPr lang="en-US" b="1" i="1" dirty="0">
                        <a:solidFill>
                          <a:srgbClr val="000099"/>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3514665662"/>
                  </a:ext>
                </a:extLst>
              </a:tr>
            </a:tbl>
          </a:graphicData>
        </a:graphic>
      </p:graphicFrame>
      <p:sp>
        <p:nvSpPr>
          <p:cNvPr id="11" name="Slide Number Placeholder 2">
            <a:extLst>
              <a:ext uri="{FF2B5EF4-FFF2-40B4-BE49-F238E27FC236}">
                <a16:creationId xmlns:a16="http://schemas.microsoft.com/office/drawing/2014/main" id="{BF4F3D7B-47B8-4399-991E-CA498ACFB61E}"/>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20</a:t>
            </a:fld>
            <a:endParaRPr lang="ru-RU" dirty="0"/>
          </a:p>
        </p:txBody>
      </p:sp>
      <p:sp>
        <p:nvSpPr>
          <p:cNvPr id="12" name="Footer Placeholder 2">
            <a:extLst>
              <a:ext uri="{FF2B5EF4-FFF2-40B4-BE49-F238E27FC236}">
                <a16:creationId xmlns:a16="http://schemas.microsoft.com/office/drawing/2014/main" id="{BBC01729-6C2D-45DA-8B4B-6F80B8D0EE08}"/>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124192328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96602"/>
            <a:ext cx="9361488" cy="728142"/>
          </a:xfrm>
        </p:spPr>
        <p:txBody>
          <a:bodyPr>
            <a:noAutofit/>
          </a:bodyPr>
          <a:lstStyle/>
          <a:p>
            <a:pPr algn="ctr" eaLnBrk="1" hangingPunct="1">
              <a:defRPr/>
            </a:pPr>
            <a:br>
              <a:rPr lang="en-US" sz="3200" b="1" dirty="0">
                <a:solidFill>
                  <a:srgbClr val="990000"/>
                </a:solidFill>
                <a:effectLst>
                  <a:outerShdw blurRad="38100" dist="38100" dir="2700000" algn="tl">
                    <a:srgbClr val="C0C0C0"/>
                  </a:outerShdw>
                </a:effectLst>
                <a:cs typeface="Times New Roman" pitchFamily="18" charset="0"/>
              </a:rPr>
            </a:br>
            <a:r>
              <a:rPr lang="en-US" sz="3200" b="1" dirty="0">
                <a:solidFill>
                  <a:srgbClr val="990000"/>
                </a:solidFill>
                <a:effectLst>
                  <a:outerShdw blurRad="38100" dist="38100" dir="2700000" algn="tl">
                    <a:srgbClr val="C0C0C0"/>
                  </a:outerShdw>
                </a:effectLst>
                <a:cs typeface="Times New Roman" pitchFamily="18" charset="0"/>
              </a:rPr>
              <a:t>Library Support for eLearning &amp; Research</a:t>
            </a:r>
            <a:r>
              <a:rPr lang="en-US" sz="3200" dirty="0"/>
              <a:t> </a:t>
            </a:r>
            <a:br>
              <a:rPr lang="en-US" sz="3200" dirty="0"/>
            </a:br>
            <a:endParaRPr lang="en-US" sz="3200" b="1" dirty="0">
              <a:solidFill>
                <a:srgbClr val="990000"/>
              </a:solidFill>
              <a:effectLst>
                <a:outerShdw blurRad="38100" dist="38100" dir="2700000" algn="tl">
                  <a:srgbClr val="C0C0C0"/>
                </a:outerShdw>
              </a:effectLst>
              <a:latin typeface="+mn-lt"/>
              <a:cs typeface="Times New Roman" pitchFamily="18" charset="0"/>
            </a:endParaRPr>
          </a:p>
        </p:txBody>
      </p:sp>
      <p:sp>
        <p:nvSpPr>
          <p:cNvPr id="4" name="Subtitle 2"/>
          <p:cNvSpPr txBox="1">
            <a:spLocks/>
          </p:cNvSpPr>
          <p:nvPr/>
        </p:nvSpPr>
        <p:spPr>
          <a:xfrm>
            <a:off x="288256" y="1285860"/>
            <a:ext cx="8208912" cy="4735428"/>
          </a:xfrm>
          <a:prstGeom prst="rect">
            <a:avLst/>
          </a:prstGeom>
        </p:spPr>
        <p:txBody>
          <a:bodyPr/>
          <a:lstStyle/>
          <a:p>
            <a:pPr marL="342900" indent="-342900" eaLnBrk="0" hangingPunct="0">
              <a:spcBef>
                <a:spcPct val="20000"/>
              </a:spcBef>
              <a:buClr>
                <a:srgbClr val="CC3300"/>
              </a:buClr>
              <a:buSzPct val="75000"/>
              <a:defRPr/>
            </a:pPr>
            <a:endParaRPr lang="en-US" sz="3200" kern="0" dirty="0">
              <a:solidFill>
                <a:srgbClr val="000000"/>
              </a:solidFill>
              <a:latin typeface="Arial"/>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796" name="AutoShape 4"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798" name="AutoShape 6"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Rectangle 7"/>
          <p:cNvSpPr/>
          <p:nvPr/>
        </p:nvSpPr>
        <p:spPr>
          <a:xfrm>
            <a:off x="465902" y="1285860"/>
            <a:ext cx="8215370" cy="553998"/>
          </a:xfrm>
          <a:prstGeom prst="rect">
            <a:avLst/>
          </a:prstGeom>
        </p:spPr>
        <p:txBody>
          <a:bodyPr wrap="square">
            <a:spAutoFit/>
          </a:bodyPr>
          <a:lstStyle/>
          <a:p>
            <a:r>
              <a:rPr lang="en-US" sz="3000" dirty="0">
                <a:solidFill>
                  <a:srgbClr val="000000"/>
                </a:solidFill>
                <a:latin typeface="Arial" pitchFamily="34" charset="0"/>
                <a:cs typeface="Arial" pitchFamily="34" charset="0"/>
              </a:rPr>
              <a:t> </a:t>
            </a:r>
            <a:endParaRPr lang="en-US" sz="3000" dirty="0">
              <a:solidFill>
                <a:srgbClr val="000000"/>
              </a:solidFill>
              <a:latin typeface="Tahoma" pitchFamily="34" charset="0"/>
            </a:endParaRPr>
          </a:p>
        </p:txBody>
      </p:sp>
      <p:sp>
        <p:nvSpPr>
          <p:cNvPr id="3" name="Rectangle 2"/>
          <p:cNvSpPr/>
          <p:nvPr/>
        </p:nvSpPr>
        <p:spPr>
          <a:xfrm>
            <a:off x="288256" y="1839859"/>
            <a:ext cx="8393016" cy="954107"/>
          </a:xfrm>
          <a:prstGeom prst="rect">
            <a:avLst/>
          </a:prstGeom>
        </p:spPr>
        <p:txBody>
          <a:bodyPr wrap="square">
            <a:spAutoFit/>
          </a:bodyPr>
          <a:lstStyle/>
          <a:p>
            <a:endParaRPr lang="en-US" sz="2800" dirty="0">
              <a:solidFill>
                <a:srgbClr val="000000"/>
              </a:solidFill>
            </a:endParaRPr>
          </a:p>
          <a:p>
            <a:endParaRPr lang="ru-RU" sz="2800" dirty="0">
              <a:solidFill>
                <a:srgbClr val="000000"/>
              </a:solidFill>
            </a:endParaRPr>
          </a:p>
        </p:txBody>
      </p:sp>
      <p:sp>
        <p:nvSpPr>
          <p:cNvPr id="6" name="Rectangle 5"/>
          <p:cNvSpPr/>
          <p:nvPr/>
        </p:nvSpPr>
        <p:spPr>
          <a:xfrm>
            <a:off x="303740" y="3897631"/>
            <a:ext cx="8784976" cy="1938992"/>
          </a:xfrm>
          <a:prstGeom prst="rect">
            <a:avLst/>
          </a:prstGeom>
        </p:spPr>
        <p:txBody>
          <a:bodyPr wrap="square">
            <a:spAutoFit/>
          </a:bodyPr>
          <a:lstStyle/>
          <a:p>
            <a:pPr marL="342900" indent="-342900">
              <a:buClr>
                <a:srgbClr val="C00000"/>
              </a:buClr>
              <a:buFont typeface="Wingdings" pitchFamily="2" charset="2"/>
              <a:buChar char="q"/>
            </a:pPr>
            <a:r>
              <a:rPr lang="en-US" sz="2000" dirty="0">
                <a:latin typeface="+mn-lt"/>
              </a:rPr>
              <a:t>Doctoral students' theses repository collection at every Khazar University School;</a:t>
            </a:r>
          </a:p>
          <a:p>
            <a:pPr marL="342900" indent="-342900">
              <a:buClr>
                <a:srgbClr val="C00000"/>
              </a:buClr>
              <a:buFont typeface="Wingdings" pitchFamily="2" charset="2"/>
              <a:buChar char="q"/>
            </a:pPr>
            <a:r>
              <a:rPr lang="en-US" sz="2000" dirty="0">
                <a:latin typeface="+mn-lt"/>
              </a:rPr>
              <a:t>eLearning by Moodle platform </a:t>
            </a:r>
            <a:r>
              <a:rPr lang="en-US" sz="2000" b="1" i="1" dirty="0">
                <a:solidFill>
                  <a:srgbClr val="000099"/>
                </a:solidFill>
                <a:latin typeface="+mn-lt"/>
              </a:rPr>
              <a:t>(</a:t>
            </a:r>
            <a:r>
              <a:rPr lang="en-US" sz="2000" b="1" i="1" dirty="0">
                <a:solidFill>
                  <a:srgbClr val="000099"/>
                </a:solidFill>
                <a:effectLst>
                  <a:outerShdw blurRad="38100" dist="38100" dir="2700000" algn="tl">
                    <a:srgbClr val="000000">
                      <a:alpha val="43137"/>
                    </a:srgbClr>
                  </a:outerShdw>
                </a:effectLst>
                <a:latin typeface="+mn-lt"/>
                <a:hlinkClick r:id="rId3">
                  <a:extLst>
                    <a:ext uri="{A12FA001-AC4F-418D-AE19-62706E023703}">
                      <ahyp:hlinkClr xmlns:ahyp="http://schemas.microsoft.com/office/drawing/2018/hyperlinkcolor" val="tx"/>
                    </a:ext>
                  </a:extLst>
                </a:hlinkClick>
              </a:rPr>
              <a:t>https://elearning.khazar.org</a:t>
            </a:r>
            <a:r>
              <a:rPr lang="en-US" sz="2000" b="1" i="1" dirty="0">
                <a:solidFill>
                  <a:srgbClr val="000099"/>
                </a:solidFill>
                <a:latin typeface="+mn-lt"/>
              </a:rPr>
              <a:t>);</a:t>
            </a:r>
          </a:p>
          <a:p>
            <a:pPr marL="342900" indent="-342900">
              <a:buClr>
                <a:srgbClr val="C00000"/>
              </a:buClr>
              <a:buFont typeface="Wingdings" pitchFamily="2" charset="2"/>
              <a:buChar char="q"/>
            </a:pPr>
            <a:r>
              <a:rPr lang="en-US" sz="2000" dirty="0">
                <a:latin typeface="+mn-lt"/>
              </a:rPr>
              <a:t>ePortfolio by Mahara platform </a:t>
            </a:r>
            <a:r>
              <a:rPr lang="en-US" sz="2000" b="1" i="1" dirty="0">
                <a:solidFill>
                  <a:srgbClr val="000099"/>
                </a:solidFill>
                <a:latin typeface="+mn-lt"/>
              </a:rPr>
              <a:t>(</a:t>
            </a:r>
            <a:r>
              <a:rPr lang="en-US" sz="2000" b="1" i="1" dirty="0">
                <a:solidFill>
                  <a:srgbClr val="000099"/>
                </a:solidFill>
                <a:effectLst>
                  <a:outerShdw blurRad="38100" dist="38100" dir="2700000" algn="tl">
                    <a:srgbClr val="000000">
                      <a:alpha val="43137"/>
                    </a:srgbClr>
                  </a:outerShdw>
                </a:effectLst>
                <a:latin typeface="+mn-lt"/>
                <a:hlinkClick r:id="rId4">
                  <a:extLst>
                    <a:ext uri="{A12FA001-AC4F-418D-AE19-62706E023703}">
                      <ahyp:hlinkClr xmlns:ahyp="http://schemas.microsoft.com/office/drawing/2018/hyperlinkcolor" val="tx"/>
                    </a:ext>
                  </a:extLst>
                </a:hlinkClick>
              </a:rPr>
              <a:t>https://eportfolio.khazar.org</a:t>
            </a:r>
            <a:r>
              <a:rPr lang="en-US" sz="2000" b="1" i="1" dirty="0">
                <a:solidFill>
                  <a:srgbClr val="000099"/>
                </a:solidFill>
                <a:latin typeface="+mn-lt"/>
              </a:rPr>
              <a:t>);</a:t>
            </a:r>
          </a:p>
          <a:p>
            <a:pPr marL="342900" indent="-342900">
              <a:buClr>
                <a:srgbClr val="C00000"/>
              </a:buClr>
              <a:buFont typeface="Wingdings" pitchFamily="2" charset="2"/>
              <a:buChar char="q"/>
            </a:pPr>
            <a:r>
              <a:rPr lang="en-US" sz="2000" dirty="0" err="1">
                <a:latin typeface="+mn-lt"/>
              </a:rPr>
              <a:t>eLibrary</a:t>
            </a:r>
            <a:r>
              <a:rPr lang="en-US" sz="2000" dirty="0">
                <a:latin typeface="+mn-lt"/>
              </a:rPr>
              <a:t>- Calibri </a:t>
            </a:r>
            <a:r>
              <a:rPr lang="en-US" sz="2000" b="1" i="1" dirty="0">
                <a:solidFill>
                  <a:srgbClr val="000099"/>
                </a:solidFill>
                <a:latin typeface="+mn-lt"/>
              </a:rPr>
              <a:t>(</a:t>
            </a:r>
            <a:r>
              <a:rPr lang="en-US" sz="2000" b="1" i="1" dirty="0">
                <a:solidFill>
                  <a:srgbClr val="000099"/>
                </a:solidFill>
                <a:effectLst>
                  <a:outerShdw blurRad="38100" dist="38100" dir="2700000" algn="tl">
                    <a:srgbClr val="000000">
                      <a:alpha val="43137"/>
                    </a:srgbClr>
                  </a:outerShdw>
                </a:effectLst>
                <a:latin typeface="+mn-lt"/>
                <a:hlinkClick r:id="rId5">
                  <a:extLst>
                    <a:ext uri="{A12FA001-AC4F-418D-AE19-62706E023703}">
                      <ahyp:hlinkClr xmlns:ahyp="http://schemas.microsoft.com/office/drawing/2018/hyperlinkcolor" val="tx"/>
                    </a:ext>
                  </a:extLst>
                </a:hlinkClick>
              </a:rPr>
              <a:t>http://elib.khazar.org</a:t>
            </a:r>
            <a:r>
              <a:rPr lang="en-US" sz="2000" b="1" i="1" dirty="0">
                <a:solidFill>
                  <a:srgbClr val="000099"/>
                </a:solidFill>
                <a:effectLst>
                  <a:outerShdw blurRad="38100" dist="38100" dir="2700000" algn="tl">
                    <a:srgbClr val="000000">
                      <a:alpha val="43137"/>
                    </a:srgbClr>
                  </a:outerShdw>
                </a:effectLst>
                <a:latin typeface="+mn-lt"/>
              </a:rPr>
              <a:t>);</a:t>
            </a:r>
          </a:p>
          <a:p>
            <a:pPr marL="342900" indent="-342900">
              <a:buClr>
                <a:srgbClr val="C00000"/>
              </a:buClr>
              <a:buFont typeface="Wingdings" pitchFamily="2" charset="2"/>
              <a:buChar char="q"/>
            </a:pPr>
            <a:r>
              <a:rPr lang="en-US" sz="2000" dirty="0">
                <a:latin typeface="+mn-lt"/>
              </a:rPr>
              <a:t>Open Access.</a:t>
            </a:r>
            <a:endParaRPr lang="en-US" sz="2800" dirty="0"/>
          </a:p>
        </p:txBody>
      </p:sp>
      <p:pic>
        <p:nvPicPr>
          <p:cNvPr id="9" name="Picture 8">
            <a:extLst>
              <a:ext uri="{FF2B5EF4-FFF2-40B4-BE49-F238E27FC236}">
                <a16:creationId xmlns:a16="http://schemas.microsoft.com/office/drawing/2014/main" id="{03B7A8F8-ED12-4DAE-88D5-8340A056EE25}"/>
              </a:ext>
            </a:extLst>
          </p:cNvPr>
          <p:cNvPicPr>
            <a:picLocks noChangeAspect="1"/>
          </p:cNvPicPr>
          <p:nvPr/>
        </p:nvPicPr>
        <p:blipFill>
          <a:blip r:embed="rId6"/>
          <a:stretch>
            <a:fillRect/>
          </a:stretch>
        </p:blipFill>
        <p:spPr>
          <a:xfrm>
            <a:off x="4235145" y="1403359"/>
            <a:ext cx="4849977" cy="2246769"/>
          </a:xfrm>
          <a:prstGeom prst="rect">
            <a:avLst/>
          </a:prstGeom>
        </p:spPr>
      </p:pic>
      <p:pic>
        <p:nvPicPr>
          <p:cNvPr id="10" name="Picture 9">
            <a:extLst>
              <a:ext uri="{FF2B5EF4-FFF2-40B4-BE49-F238E27FC236}">
                <a16:creationId xmlns:a16="http://schemas.microsoft.com/office/drawing/2014/main" id="{2C960051-9505-43ED-9893-5E4D9B0C65CC}"/>
              </a:ext>
            </a:extLst>
          </p:cNvPr>
          <p:cNvPicPr>
            <a:picLocks noChangeAspect="1"/>
          </p:cNvPicPr>
          <p:nvPr/>
        </p:nvPicPr>
        <p:blipFill>
          <a:blip r:embed="rId7"/>
          <a:stretch>
            <a:fillRect/>
          </a:stretch>
        </p:blipFill>
        <p:spPr>
          <a:xfrm>
            <a:off x="323238" y="1400189"/>
            <a:ext cx="3656924" cy="2253109"/>
          </a:xfrm>
          <a:prstGeom prst="rect">
            <a:avLst/>
          </a:prstGeom>
        </p:spPr>
      </p:pic>
      <p:sp>
        <p:nvSpPr>
          <p:cNvPr id="16" name="Slide Number Placeholder 2">
            <a:extLst>
              <a:ext uri="{FF2B5EF4-FFF2-40B4-BE49-F238E27FC236}">
                <a16:creationId xmlns:a16="http://schemas.microsoft.com/office/drawing/2014/main" id="{C4A408A4-46A8-4D5F-8C4E-6FCF8E8D4DE5}"/>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21</a:t>
            </a:fld>
            <a:endParaRPr lang="ru-RU" dirty="0"/>
          </a:p>
        </p:txBody>
      </p:sp>
      <p:sp>
        <p:nvSpPr>
          <p:cNvPr id="17" name="Footer Placeholder 2">
            <a:extLst>
              <a:ext uri="{FF2B5EF4-FFF2-40B4-BE49-F238E27FC236}">
                <a16:creationId xmlns:a16="http://schemas.microsoft.com/office/drawing/2014/main" id="{07E8E96D-08F7-479F-9689-6C8C9ED032B4}"/>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4148097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Effect transition="in" filter="fade">
                                      <p:cBhvr>
                                        <p:cTn id="9"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AD88D2-1D87-41E5-B1CB-17B8C673EE24}"/>
              </a:ext>
            </a:extLst>
          </p:cNvPr>
          <p:cNvSpPr txBox="1"/>
          <p:nvPr/>
        </p:nvSpPr>
        <p:spPr>
          <a:xfrm>
            <a:off x="1866529" y="404664"/>
            <a:ext cx="5628430" cy="584775"/>
          </a:xfrm>
          <a:prstGeom prst="rect">
            <a:avLst/>
          </a:prstGeom>
          <a:noFill/>
        </p:spPr>
        <p:txBody>
          <a:bodyPr wrap="square" rtlCol="0">
            <a:spAutoFit/>
          </a:bodyPr>
          <a:lstStyle/>
          <a:p>
            <a:pPr algn="ctr"/>
            <a:r>
              <a:rPr lang="en-US" sz="3200" b="1" dirty="0">
                <a:solidFill>
                  <a:srgbClr val="990000"/>
                </a:solidFill>
                <a:effectLst>
                  <a:outerShdw blurRad="38100" dist="38100" dir="2700000" algn="tl">
                    <a:srgbClr val="C0C0C0"/>
                  </a:outerShdw>
                </a:effectLst>
                <a:latin typeface="+mj-lt"/>
                <a:ea typeface="+mj-ea"/>
                <a:cs typeface="Times New Roman" pitchFamily="18" charset="0"/>
              </a:rPr>
              <a:t>Open Access Resources</a:t>
            </a:r>
          </a:p>
        </p:txBody>
      </p:sp>
      <p:graphicFrame>
        <p:nvGraphicFramePr>
          <p:cNvPr id="7" name="Table 7">
            <a:extLst>
              <a:ext uri="{FF2B5EF4-FFF2-40B4-BE49-F238E27FC236}">
                <a16:creationId xmlns:a16="http://schemas.microsoft.com/office/drawing/2014/main" id="{F941133B-7EBC-435B-9F61-6CE3EF743C35}"/>
              </a:ext>
            </a:extLst>
          </p:cNvPr>
          <p:cNvGraphicFramePr>
            <a:graphicFrameLocks noGrp="1"/>
          </p:cNvGraphicFramePr>
          <p:nvPr>
            <p:extLst>
              <p:ext uri="{D42A27DB-BD31-4B8C-83A1-F6EECF244321}">
                <p14:modId xmlns:p14="http://schemas.microsoft.com/office/powerpoint/2010/main" val="2946736796"/>
              </p:ext>
            </p:extLst>
          </p:nvPr>
        </p:nvGraphicFramePr>
        <p:xfrm>
          <a:off x="972332" y="1196752"/>
          <a:ext cx="7416824" cy="4689230"/>
        </p:xfrm>
        <a:graphic>
          <a:graphicData uri="http://schemas.openxmlformats.org/drawingml/2006/table">
            <a:tbl>
              <a:tblPr firstRow="1" bandRow="1">
                <a:tableStyleId>{5C22544A-7EE6-4342-B048-85BDC9FD1C3A}</a:tableStyleId>
              </a:tblPr>
              <a:tblGrid>
                <a:gridCol w="7416824">
                  <a:extLst>
                    <a:ext uri="{9D8B030D-6E8A-4147-A177-3AD203B41FA5}">
                      <a16:colId xmlns:a16="http://schemas.microsoft.com/office/drawing/2014/main" val="3344886807"/>
                    </a:ext>
                  </a:extLst>
                </a:gridCol>
              </a:tblGrid>
              <a:tr h="468923">
                <a:tc>
                  <a:txBody>
                    <a:bodyPr/>
                    <a:lstStyle/>
                    <a:p>
                      <a:endParaRPr lang="en-US" dirty="0"/>
                    </a:p>
                  </a:txBody>
                  <a:tcPr/>
                </a:tc>
                <a:extLst>
                  <a:ext uri="{0D108BD9-81ED-4DB2-BD59-A6C34878D82A}">
                    <a16:rowId xmlns:a16="http://schemas.microsoft.com/office/drawing/2014/main" val="1072869793"/>
                  </a:ext>
                </a:extLst>
              </a:tr>
              <a:tr h="468923">
                <a:tc>
                  <a:txBody>
                    <a:bodyPr/>
                    <a:lstStyle/>
                    <a:p>
                      <a:r>
                        <a:rPr lang="en-US" sz="1800" b="1" i="0" u="none" strike="noStrike" kern="1200" dirty="0">
                          <a:solidFill>
                            <a:srgbClr val="000099"/>
                          </a:solidFill>
                          <a:effectLst/>
                          <a:latin typeface="+mn-lt"/>
                          <a:ea typeface="+mn-ea"/>
                          <a:cs typeface="+mn-cs"/>
                          <a:hlinkClick r:id="rId3">
                            <a:extLst>
                              <a:ext uri="{A12FA001-AC4F-418D-AE19-62706E023703}">
                                <ahyp:hlinkClr xmlns:ahyp="http://schemas.microsoft.com/office/drawing/2018/hyperlinkcolor" val="tx"/>
                              </a:ext>
                            </a:extLst>
                          </a:hlinkClick>
                        </a:rPr>
                        <a:t>- Directory of Open Access Journals</a:t>
                      </a:r>
                      <a:endParaRPr lang="en-US" b="1" dirty="0">
                        <a:solidFill>
                          <a:srgbClr val="000099"/>
                        </a:solidFill>
                      </a:endParaRPr>
                    </a:p>
                  </a:txBody>
                  <a:tcPr/>
                </a:tc>
                <a:extLst>
                  <a:ext uri="{0D108BD9-81ED-4DB2-BD59-A6C34878D82A}">
                    <a16:rowId xmlns:a16="http://schemas.microsoft.com/office/drawing/2014/main" val="3040245179"/>
                  </a:ext>
                </a:extLst>
              </a:tr>
              <a:tr h="468923">
                <a:tc>
                  <a:txBody>
                    <a:bodyPr/>
                    <a:lstStyle/>
                    <a:p>
                      <a:r>
                        <a:rPr lang="en-US" sz="1800" b="1" i="0" u="sng" kern="1200" dirty="0">
                          <a:solidFill>
                            <a:srgbClr val="000099"/>
                          </a:solidFill>
                          <a:effectLst/>
                          <a:latin typeface="+mn-lt"/>
                          <a:ea typeface="+mn-ea"/>
                          <a:cs typeface="+mn-cs"/>
                          <a:hlinkClick r:id="rId4">
                            <a:extLst>
                              <a:ext uri="{A12FA001-AC4F-418D-AE19-62706E023703}">
                                <ahyp:hlinkClr xmlns:ahyp="http://schemas.microsoft.com/office/drawing/2018/hyperlinkcolor" val="tx"/>
                              </a:ext>
                            </a:extLst>
                          </a:hlinkClick>
                        </a:rPr>
                        <a:t>- Directory of Open Access Books</a:t>
                      </a:r>
                      <a:endParaRPr lang="en-US" b="1" dirty="0">
                        <a:solidFill>
                          <a:srgbClr val="000099"/>
                        </a:solidFill>
                      </a:endParaRPr>
                    </a:p>
                  </a:txBody>
                  <a:tcPr/>
                </a:tc>
                <a:extLst>
                  <a:ext uri="{0D108BD9-81ED-4DB2-BD59-A6C34878D82A}">
                    <a16:rowId xmlns:a16="http://schemas.microsoft.com/office/drawing/2014/main" val="3852392835"/>
                  </a:ext>
                </a:extLst>
              </a:tr>
              <a:tr h="468923">
                <a:tc>
                  <a:txBody>
                    <a:bodyPr/>
                    <a:lstStyle/>
                    <a:p>
                      <a:r>
                        <a:rPr lang="en-US" sz="1800" b="1" i="0" u="sng" kern="1200" dirty="0">
                          <a:solidFill>
                            <a:srgbClr val="000099"/>
                          </a:solidFill>
                          <a:effectLst/>
                          <a:latin typeface="+mn-lt"/>
                          <a:ea typeface="+mn-ea"/>
                          <a:cs typeface="+mn-cs"/>
                          <a:hlinkClick r:id="rId5">
                            <a:extLst>
                              <a:ext uri="{A12FA001-AC4F-418D-AE19-62706E023703}">
                                <ahyp:hlinkClr xmlns:ahyp="http://schemas.microsoft.com/office/drawing/2018/hyperlinkcolor" val="tx"/>
                              </a:ext>
                            </a:extLst>
                          </a:hlinkClick>
                        </a:rPr>
                        <a:t>- Institute of Education Sciences</a:t>
                      </a:r>
                      <a:endParaRPr lang="en-US" b="1" dirty="0">
                        <a:solidFill>
                          <a:srgbClr val="000099"/>
                        </a:solidFill>
                      </a:endParaRPr>
                    </a:p>
                  </a:txBody>
                  <a:tcPr/>
                </a:tc>
                <a:extLst>
                  <a:ext uri="{0D108BD9-81ED-4DB2-BD59-A6C34878D82A}">
                    <a16:rowId xmlns:a16="http://schemas.microsoft.com/office/drawing/2014/main" val="4086434287"/>
                  </a:ext>
                </a:extLst>
              </a:tr>
              <a:tr h="468923">
                <a:tc>
                  <a:txBody>
                    <a:bodyPr/>
                    <a:lstStyle/>
                    <a:p>
                      <a:r>
                        <a:rPr lang="en-US" sz="1800" b="1" i="0" u="none" strike="noStrike" kern="1200" dirty="0">
                          <a:solidFill>
                            <a:srgbClr val="000099"/>
                          </a:solidFill>
                          <a:effectLst/>
                          <a:latin typeface="+mn-lt"/>
                          <a:ea typeface="+mn-ea"/>
                          <a:cs typeface="+mn-cs"/>
                          <a:hlinkClick r:id="rId6">
                            <a:extLst>
                              <a:ext uri="{A12FA001-AC4F-418D-AE19-62706E023703}">
                                <ahyp:hlinkClr xmlns:ahyp="http://schemas.microsoft.com/office/drawing/2018/hyperlinkcolor" val="tx"/>
                              </a:ext>
                            </a:extLst>
                          </a:hlinkClick>
                        </a:rPr>
                        <a:t>- MedlinePlus</a:t>
                      </a:r>
                      <a:endParaRPr lang="en-US" b="1" dirty="0">
                        <a:solidFill>
                          <a:srgbClr val="000099"/>
                        </a:solidFill>
                      </a:endParaRPr>
                    </a:p>
                  </a:txBody>
                  <a:tcPr/>
                </a:tc>
                <a:extLst>
                  <a:ext uri="{0D108BD9-81ED-4DB2-BD59-A6C34878D82A}">
                    <a16:rowId xmlns:a16="http://schemas.microsoft.com/office/drawing/2014/main" val="1555659434"/>
                  </a:ext>
                </a:extLst>
              </a:tr>
              <a:tr h="468923">
                <a:tc>
                  <a:txBody>
                    <a:bodyPr/>
                    <a:lstStyle/>
                    <a:p>
                      <a:r>
                        <a:rPr lang="en-US" sz="1800" b="1" i="0" u="none" strike="noStrike" kern="1200" dirty="0">
                          <a:solidFill>
                            <a:srgbClr val="000099"/>
                          </a:solidFill>
                          <a:effectLst/>
                          <a:latin typeface="+mn-lt"/>
                          <a:ea typeface="+mn-ea"/>
                          <a:cs typeface="+mn-cs"/>
                          <a:hlinkClick r:id="rId7">
                            <a:extLst>
                              <a:ext uri="{A12FA001-AC4F-418D-AE19-62706E023703}">
                                <ahyp:hlinkClr xmlns:ahyp="http://schemas.microsoft.com/office/drawing/2018/hyperlinkcolor" val="tx"/>
                              </a:ext>
                            </a:extLst>
                          </a:hlinkClick>
                        </a:rPr>
                        <a:t>- Merck Manual - Professional Edition</a:t>
                      </a:r>
                      <a:endParaRPr lang="en-US" b="1" dirty="0">
                        <a:solidFill>
                          <a:srgbClr val="000099"/>
                        </a:solidFill>
                      </a:endParaRPr>
                    </a:p>
                  </a:txBody>
                  <a:tcPr/>
                </a:tc>
                <a:extLst>
                  <a:ext uri="{0D108BD9-81ED-4DB2-BD59-A6C34878D82A}">
                    <a16:rowId xmlns:a16="http://schemas.microsoft.com/office/drawing/2014/main" val="3276455976"/>
                  </a:ext>
                </a:extLst>
              </a:tr>
              <a:tr h="468923">
                <a:tc>
                  <a:txBody>
                    <a:bodyPr/>
                    <a:lstStyle/>
                    <a:p>
                      <a:r>
                        <a:rPr lang="en-US" sz="1800" b="1" i="0" u="none" strike="noStrike" kern="1200" dirty="0">
                          <a:solidFill>
                            <a:srgbClr val="000099"/>
                          </a:solidFill>
                          <a:effectLst/>
                          <a:latin typeface="+mn-lt"/>
                          <a:ea typeface="+mn-ea"/>
                          <a:cs typeface="+mn-cs"/>
                          <a:hlinkClick r:id="rId8">
                            <a:extLst>
                              <a:ext uri="{A12FA001-AC4F-418D-AE19-62706E023703}">
                                <ahyp:hlinkClr xmlns:ahyp="http://schemas.microsoft.com/office/drawing/2018/hyperlinkcolor" val="tx"/>
                              </a:ext>
                            </a:extLst>
                          </a:hlinkClick>
                        </a:rPr>
                        <a:t>- PubMed</a:t>
                      </a:r>
                      <a:endParaRPr lang="en-US" b="1" dirty="0">
                        <a:solidFill>
                          <a:srgbClr val="000099"/>
                        </a:solidFill>
                      </a:endParaRPr>
                    </a:p>
                  </a:txBody>
                  <a:tcPr/>
                </a:tc>
                <a:extLst>
                  <a:ext uri="{0D108BD9-81ED-4DB2-BD59-A6C34878D82A}">
                    <a16:rowId xmlns:a16="http://schemas.microsoft.com/office/drawing/2014/main" val="2578626336"/>
                  </a:ext>
                </a:extLst>
              </a:tr>
              <a:tr h="468923">
                <a:tc>
                  <a:txBody>
                    <a:bodyPr/>
                    <a:lstStyle/>
                    <a:p>
                      <a:r>
                        <a:rPr lang="en-US" sz="1800" b="1" i="0" u="sng" kern="1200" dirty="0">
                          <a:solidFill>
                            <a:srgbClr val="000099"/>
                          </a:solidFill>
                          <a:effectLst/>
                          <a:latin typeface="+mn-lt"/>
                          <a:ea typeface="+mn-ea"/>
                          <a:cs typeface="+mn-cs"/>
                          <a:hlinkClick r:id="rId9">
                            <a:extLst>
                              <a:ext uri="{A12FA001-AC4F-418D-AE19-62706E023703}">
                                <ahyp:hlinkClr xmlns:ahyp="http://schemas.microsoft.com/office/drawing/2018/hyperlinkcolor" val="tx"/>
                              </a:ext>
                            </a:extLst>
                          </a:hlinkClick>
                        </a:rPr>
                        <a:t>- GALILEO Scholar Databases</a:t>
                      </a:r>
                      <a:endParaRPr lang="en-US" b="1" dirty="0">
                        <a:solidFill>
                          <a:srgbClr val="000099"/>
                        </a:solidFill>
                      </a:endParaRPr>
                    </a:p>
                  </a:txBody>
                  <a:tcPr/>
                </a:tc>
                <a:extLst>
                  <a:ext uri="{0D108BD9-81ED-4DB2-BD59-A6C34878D82A}">
                    <a16:rowId xmlns:a16="http://schemas.microsoft.com/office/drawing/2014/main" val="3410526310"/>
                  </a:ext>
                </a:extLst>
              </a:tr>
              <a:tr h="468923">
                <a:tc>
                  <a:txBody>
                    <a:bodyPr/>
                    <a:lstStyle/>
                    <a:p>
                      <a:r>
                        <a:rPr lang="en-US" sz="1800" b="1" i="0" u="sng" kern="1200" dirty="0">
                          <a:solidFill>
                            <a:srgbClr val="000099"/>
                          </a:solidFill>
                          <a:effectLst/>
                          <a:latin typeface="+mn-lt"/>
                          <a:ea typeface="+mn-ea"/>
                          <a:cs typeface="+mn-cs"/>
                          <a:hlinkClick r:id="rId10">
                            <a:extLst>
                              <a:ext uri="{A12FA001-AC4F-418D-AE19-62706E023703}">
                                <ahyp:hlinkClr xmlns:ahyp="http://schemas.microsoft.com/office/drawing/2018/hyperlinkcolor" val="tx"/>
                              </a:ext>
                            </a:extLst>
                          </a:hlinkClick>
                        </a:rPr>
                        <a:t>- World Digital Library</a:t>
                      </a:r>
                      <a:endParaRPr lang="en-US" b="1" dirty="0">
                        <a:solidFill>
                          <a:srgbClr val="000099"/>
                        </a:solidFill>
                      </a:endParaRPr>
                    </a:p>
                  </a:txBody>
                  <a:tcPr/>
                </a:tc>
                <a:extLst>
                  <a:ext uri="{0D108BD9-81ED-4DB2-BD59-A6C34878D82A}">
                    <a16:rowId xmlns:a16="http://schemas.microsoft.com/office/drawing/2014/main" val="3803402744"/>
                  </a:ext>
                </a:extLst>
              </a:tr>
              <a:tr h="468923">
                <a:tc>
                  <a:txBody>
                    <a:bodyPr/>
                    <a:lstStyle/>
                    <a:p>
                      <a:r>
                        <a:rPr lang="en-US" sz="1800" b="1" i="0" u="none" strike="noStrike" kern="1200" dirty="0">
                          <a:solidFill>
                            <a:srgbClr val="000099"/>
                          </a:solidFill>
                          <a:effectLst/>
                          <a:latin typeface="+mn-lt"/>
                          <a:ea typeface="+mn-ea"/>
                          <a:cs typeface="+mn-cs"/>
                          <a:hlinkClick r:id="rId11">
                            <a:extLst>
                              <a:ext uri="{A12FA001-AC4F-418D-AE19-62706E023703}">
                                <ahyp:hlinkClr xmlns:ahyp="http://schemas.microsoft.com/office/drawing/2018/hyperlinkcolor" val="tx"/>
                              </a:ext>
                            </a:extLst>
                          </a:hlinkClick>
                        </a:rPr>
                        <a:t>- OER Commons</a:t>
                      </a:r>
                      <a:endParaRPr lang="en-US" b="1" dirty="0">
                        <a:solidFill>
                          <a:srgbClr val="000099"/>
                        </a:solidFill>
                      </a:endParaRPr>
                    </a:p>
                  </a:txBody>
                  <a:tcPr/>
                </a:tc>
                <a:extLst>
                  <a:ext uri="{0D108BD9-81ED-4DB2-BD59-A6C34878D82A}">
                    <a16:rowId xmlns:a16="http://schemas.microsoft.com/office/drawing/2014/main" val="4288990173"/>
                  </a:ext>
                </a:extLst>
              </a:tr>
            </a:tbl>
          </a:graphicData>
        </a:graphic>
      </p:graphicFrame>
      <p:sp>
        <p:nvSpPr>
          <p:cNvPr id="6" name="Slide Number Placeholder 2">
            <a:extLst>
              <a:ext uri="{FF2B5EF4-FFF2-40B4-BE49-F238E27FC236}">
                <a16:creationId xmlns:a16="http://schemas.microsoft.com/office/drawing/2014/main" id="{B4929C76-8A8F-40B1-A44F-BAA264BE44D8}"/>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22</a:t>
            </a:fld>
            <a:endParaRPr lang="ru-RU" dirty="0"/>
          </a:p>
        </p:txBody>
      </p:sp>
      <p:sp>
        <p:nvSpPr>
          <p:cNvPr id="8" name="Footer Placeholder 2">
            <a:extLst>
              <a:ext uri="{FF2B5EF4-FFF2-40B4-BE49-F238E27FC236}">
                <a16:creationId xmlns:a16="http://schemas.microsoft.com/office/drawing/2014/main" id="{0EFED937-2CD2-4AF8-A7E6-AAAF22205A6C}"/>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165474406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AD88D2-1D87-41E5-B1CB-17B8C673EE24}"/>
              </a:ext>
            </a:extLst>
          </p:cNvPr>
          <p:cNvSpPr txBox="1"/>
          <p:nvPr/>
        </p:nvSpPr>
        <p:spPr>
          <a:xfrm>
            <a:off x="1701491" y="476672"/>
            <a:ext cx="5628430" cy="584775"/>
          </a:xfrm>
          <a:prstGeom prst="rect">
            <a:avLst/>
          </a:prstGeom>
          <a:noFill/>
        </p:spPr>
        <p:txBody>
          <a:bodyPr wrap="square" rtlCol="0">
            <a:spAutoFit/>
          </a:bodyPr>
          <a:lstStyle/>
          <a:p>
            <a:pPr algn="ctr"/>
            <a:r>
              <a:rPr lang="en-US" altLang="en-US" sz="3200" b="1" dirty="0">
                <a:solidFill>
                  <a:srgbClr val="990000"/>
                </a:solidFill>
                <a:effectLst>
                  <a:outerShdw blurRad="38100" dist="38100" dir="2700000" algn="tl">
                    <a:srgbClr val="C0C0C0"/>
                  </a:outerShdw>
                </a:effectLst>
                <a:latin typeface="+mj-lt"/>
                <a:ea typeface="+mj-ea"/>
                <a:cs typeface="Times New Roman" pitchFamily="18" charset="0"/>
              </a:rPr>
              <a:t>AVOID PLAGIARISM</a:t>
            </a:r>
            <a:endParaRPr lang="en-US" sz="3200" b="1" dirty="0">
              <a:solidFill>
                <a:srgbClr val="990000"/>
              </a:solidFill>
              <a:effectLst>
                <a:outerShdw blurRad="38100" dist="38100" dir="2700000" algn="tl">
                  <a:srgbClr val="C0C0C0"/>
                </a:outerShdw>
              </a:effectLst>
              <a:latin typeface="+mj-lt"/>
              <a:ea typeface="+mj-ea"/>
              <a:cs typeface="Times New Roman" pitchFamily="18" charset="0"/>
            </a:endParaRPr>
          </a:p>
        </p:txBody>
      </p:sp>
      <p:sp>
        <p:nvSpPr>
          <p:cNvPr id="5" name="TextBox 4">
            <a:extLst>
              <a:ext uri="{FF2B5EF4-FFF2-40B4-BE49-F238E27FC236}">
                <a16:creationId xmlns:a16="http://schemas.microsoft.com/office/drawing/2014/main" id="{9B675020-9C99-46C9-888F-3856DE9B6C2A}"/>
              </a:ext>
            </a:extLst>
          </p:cNvPr>
          <p:cNvSpPr txBox="1"/>
          <p:nvPr/>
        </p:nvSpPr>
        <p:spPr>
          <a:xfrm>
            <a:off x="339242" y="1477023"/>
            <a:ext cx="8683003" cy="4305730"/>
          </a:xfrm>
          <a:prstGeom prst="rect">
            <a:avLst/>
          </a:prstGeom>
          <a:noFill/>
        </p:spPr>
        <p:txBody>
          <a:bodyPr wrap="square" rtlCol="0">
            <a:spAutoFit/>
          </a:bodyPr>
          <a:lstStyle/>
          <a:p>
            <a:pPr marL="342900" indent="-342900" eaLnBrk="1" hangingPunct="1">
              <a:lnSpc>
                <a:spcPct val="200000"/>
              </a:lnSpc>
              <a:buClr>
                <a:srgbClr val="C00000"/>
              </a:buClr>
              <a:buFont typeface="Wingdings" panose="05000000000000000000" pitchFamily="2" charset="2"/>
              <a:buChar char="q"/>
            </a:pPr>
            <a:r>
              <a:rPr lang="en-US" altLang="en-US" sz="2000" b="1" i="1" dirty="0">
                <a:latin typeface="+mn-lt"/>
              </a:rPr>
              <a:t>Give credit to those whose works you use in your research paper.</a:t>
            </a:r>
          </a:p>
          <a:p>
            <a:pPr marL="342900" indent="-342900" eaLnBrk="1" hangingPunct="1">
              <a:lnSpc>
                <a:spcPct val="200000"/>
              </a:lnSpc>
              <a:buClr>
                <a:srgbClr val="C00000"/>
              </a:buClr>
              <a:buFont typeface="Wingdings" panose="05000000000000000000" pitchFamily="2" charset="2"/>
              <a:buChar char="q"/>
            </a:pPr>
            <a:r>
              <a:rPr lang="en-US" altLang="en-US" sz="2000" b="1" i="1" dirty="0">
                <a:latin typeface="+mn-lt"/>
              </a:rPr>
              <a:t>Cite references within research paper.</a:t>
            </a:r>
          </a:p>
          <a:p>
            <a:pPr marL="342900" indent="-342900" eaLnBrk="1" hangingPunct="1">
              <a:lnSpc>
                <a:spcPct val="200000"/>
              </a:lnSpc>
              <a:buClr>
                <a:srgbClr val="C00000"/>
              </a:buClr>
              <a:buFont typeface="Wingdings" panose="05000000000000000000" pitchFamily="2" charset="2"/>
              <a:buChar char="q"/>
            </a:pPr>
            <a:r>
              <a:rPr lang="en-US" altLang="en-US" sz="2000" b="1" i="1" dirty="0">
                <a:latin typeface="+mn-lt"/>
              </a:rPr>
              <a:t>List cited references on Reference or Bibliography page.</a:t>
            </a:r>
          </a:p>
          <a:p>
            <a:pPr marL="342900" indent="-342900" eaLnBrk="1" hangingPunct="1">
              <a:lnSpc>
                <a:spcPct val="200000"/>
              </a:lnSpc>
              <a:buClr>
                <a:srgbClr val="C00000"/>
              </a:buClr>
              <a:buFont typeface="Wingdings" panose="05000000000000000000" pitchFamily="2" charset="2"/>
              <a:buChar char="q"/>
            </a:pPr>
            <a:r>
              <a:rPr lang="en-US" altLang="en-US" sz="2000" b="1" i="1" dirty="0">
                <a:latin typeface="+mn-lt"/>
              </a:rPr>
              <a:t>Consult style manual as guide to citing references.</a:t>
            </a:r>
          </a:p>
          <a:p>
            <a:pPr marL="342900" indent="-342900" eaLnBrk="1" hangingPunct="1">
              <a:lnSpc>
                <a:spcPct val="200000"/>
              </a:lnSpc>
              <a:buClr>
                <a:srgbClr val="C00000"/>
              </a:buClr>
              <a:buFont typeface="Wingdings" panose="05000000000000000000" pitchFamily="2" charset="2"/>
              <a:buChar char="q"/>
            </a:pPr>
            <a:r>
              <a:rPr lang="en-US" altLang="en-US" sz="2000" b="1" i="1" dirty="0">
                <a:latin typeface="+mn-lt"/>
              </a:rPr>
              <a:t>Consult course instructor for recommended style manual.</a:t>
            </a:r>
          </a:p>
          <a:p>
            <a:pPr marL="347663" indent="-347663" eaLnBrk="1" hangingPunct="1">
              <a:lnSpc>
                <a:spcPct val="200000"/>
              </a:lnSpc>
              <a:buClr>
                <a:srgbClr val="C00000"/>
              </a:buClr>
              <a:buFont typeface="Wingdings" panose="05000000000000000000" pitchFamily="2" charset="2"/>
              <a:buChar char="q"/>
            </a:pPr>
            <a:r>
              <a:rPr lang="en-US" altLang="en-US" sz="2000" b="1" i="1" dirty="0">
                <a:latin typeface="+mn-lt"/>
              </a:rPr>
              <a:t>See Citation and Writing Style Guides on library’s Web page</a:t>
            </a:r>
          </a:p>
          <a:p>
            <a:pPr marL="282575" algn="ctr" eaLnBrk="1" hangingPunct="1">
              <a:lnSpc>
                <a:spcPct val="200000"/>
              </a:lnSpc>
              <a:buClr>
                <a:srgbClr val="C00000"/>
              </a:buClr>
            </a:pPr>
            <a:r>
              <a:rPr lang="en-US" sz="2000" b="1" i="1" dirty="0">
                <a:solidFill>
                  <a:srgbClr val="000099"/>
                </a:solidFill>
                <a:effectLst>
                  <a:outerShdw blurRad="38100" dist="38100" dir="2700000" algn="tl">
                    <a:srgbClr val="000000">
                      <a:alpha val="43137"/>
                    </a:srgbClr>
                  </a:outerShdw>
                </a:effectLst>
                <a:latin typeface="+mn-lt"/>
                <a:hlinkClick r:id="rId3">
                  <a:extLst>
                    <a:ext uri="{A12FA001-AC4F-418D-AE19-62706E023703}">
                      <ahyp:hlinkClr xmlns:ahyp="http://schemas.microsoft.com/office/drawing/2018/hyperlinkcolor" val="tx"/>
                    </a:ext>
                  </a:extLst>
                </a:hlinkClick>
              </a:rPr>
              <a:t>http://khazar.org/en/item/1352</a:t>
            </a:r>
            <a:endParaRPr lang="en-US" sz="2000" b="1" i="1" dirty="0">
              <a:solidFill>
                <a:srgbClr val="000099"/>
              </a:solidFill>
              <a:effectLst>
                <a:outerShdw blurRad="38100" dist="38100" dir="2700000" algn="tl">
                  <a:srgbClr val="000000">
                    <a:alpha val="43137"/>
                  </a:srgbClr>
                </a:outerShdw>
              </a:effectLst>
              <a:latin typeface="+mn-lt"/>
            </a:endParaRPr>
          </a:p>
        </p:txBody>
      </p:sp>
      <p:sp>
        <p:nvSpPr>
          <p:cNvPr id="6" name="Slide Number Placeholder 2">
            <a:extLst>
              <a:ext uri="{FF2B5EF4-FFF2-40B4-BE49-F238E27FC236}">
                <a16:creationId xmlns:a16="http://schemas.microsoft.com/office/drawing/2014/main" id="{F885206B-DEF6-4C61-89A9-BBF373F56A54}"/>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23</a:t>
            </a:fld>
            <a:endParaRPr lang="ru-RU" dirty="0"/>
          </a:p>
        </p:txBody>
      </p:sp>
      <p:sp>
        <p:nvSpPr>
          <p:cNvPr id="7" name="Footer Placeholder 2">
            <a:extLst>
              <a:ext uri="{FF2B5EF4-FFF2-40B4-BE49-F238E27FC236}">
                <a16:creationId xmlns:a16="http://schemas.microsoft.com/office/drawing/2014/main" id="{8B0771E7-69D8-481D-8D22-F57D6A3640AF}"/>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2856588666"/>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ealkiri 1">
            <a:extLst>
              <a:ext uri="{FF2B5EF4-FFF2-40B4-BE49-F238E27FC236}">
                <a16:creationId xmlns:a16="http://schemas.microsoft.com/office/drawing/2014/main" id="{1E951FFD-591E-4285-B207-396A9959EC3C}"/>
              </a:ext>
            </a:extLst>
          </p:cNvPr>
          <p:cNvSpPr>
            <a:spLocks noGrp="1"/>
          </p:cNvSpPr>
          <p:nvPr>
            <p:ph type="title"/>
          </p:nvPr>
        </p:nvSpPr>
        <p:spPr bwMode="auto">
          <a:xfrm>
            <a:off x="1375023" y="451560"/>
            <a:ext cx="7210425" cy="10780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t-EE" altLang="en-US" sz="3200" b="1" dirty="0">
                <a:solidFill>
                  <a:srgbClr val="990000"/>
                </a:solidFill>
                <a:effectLst>
                  <a:outerShdw blurRad="38100" dist="38100" dir="2700000" algn="tl">
                    <a:srgbClr val="C0C0C0"/>
                  </a:outerShdw>
                </a:effectLst>
                <a:cs typeface="Times New Roman" pitchFamily="18" charset="0"/>
              </a:rPr>
              <a:t>G</a:t>
            </a:r>
            <a:r>
              <a:rPr lang="en-US" altLang="en-US" sz="3200" b="1" dirty="0" err="1">
                <a:solidFill>
                  <a:srgbClr val="990000"/>
                </a:solidFill>
                <a:effectLst>
                  <a:outerShdw blurRad="38100" dist="38100" dir="2700000" algn="tl">
                    <a:srgbClr val="C0C0C0"/>
                  </a:outerShdw>
                </a:effectLst>
                <a:cs typeface="Times New Roman" pitchFamily="18" charset="0"/>
              </a:rPr>
              <a:t>uides</a:t>
            </a:r>
            <a:r>
              <a:rPr lang="et-EE" altLang="en-US" sz="3200" b="1" dirty="0">
                <a:solidFill>
                  <a:srgbClr val="990000"/>
                </a:solidFill>
                <a:effectLst>
                  <a:outerShdw blurRad="38100" dist="38100" dir="2700000" algn="tl">
                    <a:srgbClr val="C0C0C0"/>
                  </a:outerShdw>
                </a:effectLst>
                <a:cs typeface="Times New Roman" pitchFamily="18" charset="0"/>
              </a:rPr>
              <a:t> on the </a:t>
            </a:r>
            <a:r>
              <a:rPr lang="en-US" altLang="en-US" sz="3200" b="1" dirty="0">
                <a:solidFill>
                  <a:srgbClr val="990000"/>
                </a:solidFill>
                <a:effectLst>
                  <a:outerShdw blurRad="38100" dist="38100" dir="2700000" algn="tl">
                    <a:srgbClr val="C0C0C0"/>
                  </a:outerShdw>
                </a:effectLst>
                <a:cs typeface="Times New Roman" pitchFamily="18" charset="0"/>
              </a:rPr>
              <a:t>Library </a:t>
            </a:r>
            <a:r>
              <a:rPr lang="et-EE" altLang="en-US" sz="3200" b="1" dirty="0">
                <a:solidFill>
                  <a:srgbClr val="990000"/>
                </a:solidFill>
                <a:effectLst>
                  <a:outerShdw blurRad="38100" dist="38100" dir="2700000" algn="tl">
                    <a:srgbClr val="C0C0C0"/>
                  </a:outerShdw>
                </a:effectLst>
                <a:cs typeface="Times New Roman" pitchFamily="18" charset="0"/>
              </a:rPr>
              <a:t>webpage</a:t>
            </a:r>
            <a:r>
              <a:rPr lang="en-US" altLang="en-US" sz="3200" b="1" dirty="0">
                <a:solidFill>
                  <a:srgbClr val="990000"/>
                </a:solidFill>
                <a:effectLst>
                  <a:outerShdw blurRad="38100" dist="38100" dir="2700000" algn="tl">
                    <a:srgbClr val="C0C0C0"/>
                  </a:outerShdw>
                </a:effectLst>
                <a:cs typeface="Times New Roman" pitchFamily="18" charset="0"/>
              </a:rPr>
              <a:t> and </a:t>
            </a:r>
            <a:br>
              <a:rPr lang="en-US" altLang="en-US" sz="3200" b="1" dirty="0">
                <a:solidFill>
                  <a:srgbClr val="990000"/>
                </a:solidFill>
                <a:effectLst>
                  <a:outerShdw blurRad="38100" dist="38100" dir="2700000" algn="tl">
                    <a:srgbClr val="C0C0C0"/>
                  </a:outerShdw>
                </a:effectLst>
                <a:cs typeface="Times New Roman" pitchFamily="18" charset="0"/>
              </a:rPr>
            </a:br>
            <a:r>
              <a:rPr lang="en-US" altLang="en-US" sz="3200" b="1" dirty="0">
                <a:solidFill>
                  <a:srgbClr val="990000"/>
                </a:solidFill>
                <a:effectLst>
                  <a:outerShdw blurRad="38100" dist="38100" dir="2700000" algn="tl">
                    <a:srgbClr val="C0C0C0"/>
                  </a:outerShdw>
                </a:effectLst>
                <a:cs typeface="Times New Roman" pitchFamily="18" charset="0"/>
              </a:rPr>
              <a:t>Social networking</a:t>
            </a:r>
            <a:endParaRPr lang="et-EE" altLang="en-US" sz="3200" b="1" dirty="0">
              <a:solidFill>
                <a:srgbClr val="990000"/>
              </a:solidFill>
              <a:effectLst>
                <a:outerShdw blurRad="38100" dist="38100" dir="2700000" algn="tl">
                  <a:srgbClr val="C0C0C0"/>
                </a:outerShdw>
              </a:effectLst>
              <a:cs typeface="Times New Roman" pitchFamily="18" charset="0"/>
            </a:endParaRPr>
          </a:p>
        </p:txBody>
      </p:sp>
      <p:sp>
        <p:nvSpPr>
          <p:cNvPr id="26627" name="Sisu kohatäide 2">
            <a:extLst>
              <a:ext uri="{FF2B5EF4-FFF2-40B4-BE49-F238E27FC236}">
                <a16:creationId xmlns:a16="http://schemas.microsoft.com/office/drawing/2014/main" id="{F38BBBE7-EE90-48F9-B2B2-C627A025909E}"/>
              </a:ext>
            </a:extLst>
          </p:cNvPr>
          <p:cNvSpPr>
            <a:spLocks noGrp="1"/>
          </p:cNvSpPr>
          <p:nvPr>
            <p:ph idx="1"/>
          </p:nvPr>
        </p:nvSpPr>
        <p:spPr bwMode="auto">
          <a:xfrm>
            <a:off x="706531" y="1529641"/>
            <a:ext cx="8087817" cy="3565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Tx/>
              <a:buNone/>
            </a:pPr>
            <a:r>
              <a:rPr lang="en-US" altLang="en-US" sz="2400" dirty="0"/>
              <a:t>LIC </a:t>
            </a:r>
            <a:r>
              <a:rPr lang="et-EE" altLang="en-US" sz="2400" dirty="0"/>
              <a:t>provide</a:t>
            </a:r>
            <a:r>
              <a:rPr lang="en-US" altLang="en-US" sz="2400" dirty="0"/>
              <a:t>s</a:t>
            </a:r>
            <a:r>
              <a:rPr lang="et-EE" altLang="en-US" sz="2400" dirty="0"/>
              <a:t> s</a:t>
            </a:r>
            <a:r>
              <a:rPr lang="en-US" altLang="en-US" sz="2400" dirty="0" err="1"/>
              <a:t>everal</a:t>
            </a:r>
            <a:r>
              <a:rPr lang="en-US" altLang="en-US" sz="2400" dirty="0"/>
              <a:t> </a:t>
            </a:r>
            <a:r>
              <a:rPr lang="et-EE" altLang="en-US" sz="2400" dirty="0"/>
              <a:t>user guides</a:t>
            </a:r>
            <a:r>
              <a:rPr lang="en-US" altLang="en-US" sz="2400" dirty="0"/>
              <a:t>:</a:t>
            </a:r>
            <a:endParaRPr lang="et-EE" altLang="en-US" sz="2400" dirty="0"/>
          </a:p>
          <a:p>
            <a:pPr eaLnBrk="1" hangingPunct="1">
              <a:lnSpc>
                <a:spcPct val="150000"/>
              </a:lnSpc>
            </a:pPr>
            <a:r>
              <a:rPr lang="en-US" altLang="en-US" sz="2400" dirty="0"/>
              <a:t>Help</a:t>
            </a:r>
            <a:r>
              <a:rPr lang="et-EE" altLang="en-US" sz="2400" dirty="0"/>
              <a:t>ing users </a:t>
            </a:r>
            <a:r>
              <a:rPr lang="en-US" altLang="en-US" sz="2400" dirty="0"/>
              <a:t>become familiar with  the library’s services, resources and facilities;</a:t>
            </a:r>
            <a:endParaRPr lang="et-EE" altLang="en-US" sz="2400" dirty="0"/>
          </a:p>
          <a:p>
            <a:pPr eaLnBrk="1" hangingPunct="1">
              <a:lnSpc>
                <a:spcPct val="150000"/>
              </a:lnSpc>
            </a:pPr>
            <a:r>
              <a:rPr lang="et-EE" altLang="en-US" sz="2400" dirty="0"/>
              <a:t>P</a:t>
            </a:r>
            <a:r>
              <a:rPr lang="en-US" altLang="en-US" sz="2400" dirty="0" err="1"/>
              <a:t>rovid</a:t>
            </a:r>
            <a:r>
              <a:rPr lang="et-EE" altLang="en-US" sz="2400" dirty="0"/>
              <a:t>ing </a:t>
            </a:r>
            <a:r>
              <a:rPr lang="en-US" altLang="en-US" sz="2400" dirty="0"/>
              <a:t>tips on advanced searching:</a:t>
            </a:r>
            <a:endParaRPr lang="et-EE" altLang="en-US" sz="1800" dirty="0"/>
          </a:p>
          <a:p>
            <a:pPr lvl="1" eaLnBrk="1" hangingPunct="1">
              <a:lnSpc>
                <a:spcPct val="150000"/>
              </a:lnSpc>
            </a:pPr>
            <a:r>
              <a:rPr lang="et-EE" altLang="en-US" sz="2000" dirty="0"/>
              <a:t>How to find …How to search…How to cite…</a:t>
            </a:r>
            <a:r>
              <a:rPr lang="en-US" altLang="en-US" sz="2000" dirty="0"/>
              <a:t>;</a:t>
            </a:r>
            <a:endParaRPr lang="et-EE" altLang="en-US" sz="2000" dirty="0"/>
          </a:p>
          <a:p>
            <a:pPr lvl="1" eaLnBrk="1" hangingPunct="1">
              <a:lnSpc>
                <a:spcPct val="150000"/>
              </a:lnSpc>
            </a:pPr>
            <a:r>
              <a:rPr lang="et-EE" altLang="en-US" sz="2000" dirty="0"/>
              <a:t>How to access </a:t>
            </a:r>
            <a:r>
              <a:rPr lang="en-US" altLang="en-US" sz="2000" dirty="0"/>
              <a:t>library databases outside the campus network;</a:t>
            </a:r>
            <a:endParaRPr lang="et-EE" altLang="en-US" sz="2000" dirty="0"/>
          </a:p>
          <a:p>
            <a:pPr lvl="1" eaLnBrk="1" hangingPunct="1">
              <a:lnSpc>
                <a:spcPct val="150000"/>
              </a:lnSpc>
            </a:pPr>
            <a:r>
              <a:rPr lang="et-EE" altLang="en-US" sz="2000" dirty="0"/>
              <a:t>How to reserve </a:t>
            </a:r>
            <a:r>
              <a:rPr lang="en-US" altLang="en-US" sz="2000" dirty="0"/>
              <a:t>a </a:t>
            </a:r>
            <a:r>
              <a:rPr lang="et-EE" altLang="en-US" sz="2000" dirty="0"/>
              <a:t>group study room</a:t>
            </a:r>
            <a:r>
              <a:rPr lang="en-US" altLang="en-US" sz="2000" dirty="0"/>
              <a:t> (in the nearest future);</a:t>
            </a:r>
            <a:endParaRPr lang="et-EE" altLang="en-US" sz="2000" dirty="0"/>
          </a:p>
          <a:p>
            <a:pPr eaLnBrk="1" hangingPunct="1">
              <a:lnSpc>
                <a:spcPct val="150000"/>
              </a:lnSpc>
            </a:pPr>
            <a:r>
              <a:rPr lang="en-US" altLang="en-US" sz="2000" dirty="0">
                <a:solidFill>
                  <a:srgbClr val="000099"/>
                </a:solidFill>
                <a:hlinkClick r:id="rId3">
                  <a:extLst>
                    <a:ext uri="{A12FA001-AC4F-418D-AE19-62706E023703}">
                      <ahyp:hlinkClr xmlns:ahyp="http://schemas.microsoft.com/office/drawing/2018/hyperlinkcolor" val="tx"/>
                    </a:ext>
                  </a:extLst>
                </a:hlinkClick>
              </a:rPr>
              <a:t>Facebook</a:t>
            </a:r>
            <a:r>
              <a:rPr lang="en-US" altLang="en-US" sz="2000" dirty="0"/>
              <a:t> and T</a:t>
            </a:r>
            <a:r>
              <a:rPr lang="et-EE" altLang="en-US" sz="2000" dirty="0"/>
              <a:t>witter account accessed from the </a:t>
            </a:r>
            <a:r>
              <a:rPr lang="en-US" altLang="en-US" sz="2000" dirty="0"/>
              <a:t>Library</a:t>
            </a:r>
            <a:r>
              <a:rPr lang="et-EE" altLang="en-US" sz="2000" dirty="0"/>
              <a:t> webpage</a:t>
            </a:r>
            <a:r>
              <a:rPr lang="en-US" altLang="en-US" sz="2000" dirty="0"/>
              <a:t>.</a:t>
            </a:r>
            <a:endParaRPr lang="et-EE" altLang="en-US" sz="2400" dirty="0"/>
          </a:p>
        </p:txBody>
      </p:sp>
      <p:sp>
        <p:nvSpPr>
          <p:cNvPr id="6" name="Slide Number Placeholder 2">
            <a:extLst>
              <a:ext uri="{FF2B5EF4-FFF2-40B4-BE49-F238E27FC236}">
                <a16:creationId xmlns:a16="http://schemas.microsoft.com/office/drawing/2014/main" id="{F592B049-CD27-46E1-946D-8F305F5AC262}"/>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24</a:t>
            </a:fld>
            <a:endParaRPr lang="ru-RU" dirty="0"/>
          </a:p>
        </p:txBody>
      </p:sp>
      <p:sp>
        <p:nvSpPr>
          <p:cNvPr id="7" name="Footer Placeholder 2">
            <a:extLst>
              <a:ext uri="{FF2B5EF4-FFF2-40B4-BE49-F238E27FC236}">
                <a16:creationId xmlns:a16="http://schemas.microsoft.com/office/drawing/2014/main" id="{1102B8E7-7B41-46D9-A763-B4ABB7AAF3C2}"/>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3F79361-F9DE-427C-BC41-406681CF98CE}"/>
              </a:ext>
            </a:extLst>
          </p:cNvPr>
          <p:cNvSpPr>
            <a:spLocks noGrp="1" noChangeArrowheads="1"/>
          </p:cNvSpPr>
          <p:nvPr>
            <p:ph type="title"/>
          </p:nvPr>
        </p:nvSpPr>
        <p:spPr bwMode="auto">
          <a:xfrm>
            <a:off x="1075531" y="376803"/>
            <a:ext cx="7210425" cy="796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200" b="1" dirty="0">
                <a:solidFill>
                  <a:srgbClr val="990000"/>
                </a:solidFill>
                <a:effectLst>
                  <a:outerShdw blurRad="38100" dist="38100" dir="2700000" algn="tl">
                    <a:srgbClr val="C0C0C0"/>
                  </a:outerShdw>
                </a:effectLst>
                <a:cs typeface="Times New Roman" pitchFamily="18" charset="0"/>
              </a:rPr>
              <a:t>Summary</a:t>
            </a:r>
            <a:endParaRPr lang="et-EE" altLang="en-US" sz="3200" b="1" dirty="0">
              <a:solidFill>
                <a:srgbClr val="990000"/>
              </a:solidFill>
              <a:effectLst>
                <a:outerShdw blurRad="38100" dist="38100" dir="2700000" algn="tl">
                  <a:srgbClr val="C0C0C0"/>
                </a:outerShdw>
              </a:effectLst>
              <a:cs typeface="Times New Roman" pitchFamily="18" charset="0"/>
            </a:endParaRPr>
          </a:p>
        </p:txBody>
      </p:sp>
      <p:sp>
        <p:nvSpPr>
          <p:cNvPr id="37891" name="Rectangle 3">
            <a:extLst>
              <a:ext uri="{FF2B5EF4-FFF2-40B4-BE49-F238E27FC236}">
                <a16:creationId xmlns:a16="http://schemas.microsoft.com/office/drawing/2014/main" id="{C0281D55-88BC-4579-8370-B2E9B8A0B87B}"/>
              </a:ext>
            </a:extLst>
          </p:cNvPr>
          <p:cNvSpPr>
            <a:spLocks noGrp="1" noChangeArrowheads="1"/>
          </p:cNvSpPr>
          <p:nvPr>
            <p:ph idx="1"/>
          </p:nvPr>
        </p:nvSpPr>
        <p:spPr bwMode="auto">
          <a:xfrm>
            <a:off x="432272" y="1052736"/>
            <a:ext cx="8568952" cy="4248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fontAlgn="auto" hangingPunct="1">
              <a:lnSpc>
                <a:spcPct val="150000"/>
              </a:lnSpc>
              <a:spcAft>
                <a:spcPts val="0"/>
              </a:spcAft>
              <a:defRPr/>
            </a:pPr>
            <a:r>
              <a:rPr lang="en-US" sz="2000" dirty="0"/>
              <a:t>LIC provides access to a variety of services and resources to assist with your information seeking needs. </a:t>
            </a:r>
          </a:p>
          <a:p>
            <a:pPr eaLnBrk="1" fontAlgn="auto" hangingPunct="1">
              <a:lnSpc>
                <a:spcPct val="150000"/>
              </a:lnSpc>
              <a:spcAft>
                <a:spcPts val="0"/>
              </a:spcAft>
              <a:buClr>
                <a:srgbClr val="C00000"/>
              </a:buClr>
              <a:defRPr/>
            </a:pPr>
            <a:r>
              <a:rPr lang="en-US" sz="2000" dirty="0"/>
              <a:t>Online catalog used to find books.</a:t>
            </a:r>
          </a:p>
          <a:p>
            <a:pPr eaLnBrk="1" fontAlgn="auto" hangingPunct="1">
              <a:lnSpc>
                <a:spcPct val="150000"/>
              </a:lnSpc>
              <a:spcAft>
                <a:spcPts val="0"/>
              </a:spcAft>
              <a:buClr>
                <a:srgbClr val="C00000"/>
              </a:buClr>
              <a:defRPr/>
            </a:pPr>
            <a:r>
              <a:rPr lang="en-US" sz="2000" dirty="0"/>
              <a:t>Check out materials, including reserves, from Circulation desk.</a:t>
            </a:r>
          </a:p>
          <a:p>
            <a:pPr eaLnBrk="1" fontAlgn="auto" hangingPunct="1">
              <a:lnSpc>
                <a:spcPct val="150000"/>
              </a:lnSpc>
              <a:spcAft>
                <a:spcPts val="0"/>
              </a:spcAft>
              <a:buClr>
                <a:srgbClr val="C00000"/>
              </a:buClr>
              <a:defRPr/>
            </a:pPr>
            <a:r>
              <a:rPr lang="en-US" altLang="en-US" sz="2000" dirty="0"/>
              <a:t>Electronic Resources used to find journals, magazines newspapers, and E-books.</a:t>
            </a:r>
          </a:p>
          <a:p>
            <a:pPr eaLnBrk="1" fontAlgn="auto" hangingPunct="1">
              <a:lnSpc>
                <a:spcPct val="150000"/>
              </a:lnSpc>
              <a:spcAft>
                <a:spcPts val="0"/>
              </a:spcAft>
              <a:buClr>
                <a:srgbClr val="C00000"/>
              </a:buClr>
              <a:defRPr/>
            </a:pPr>
            <a:r>
              <a:rPr lang="en-US" altLang="en-US" sz="2000" dirty="0"/>
              <a:t>Style manuals can provide guidance on avoiding plagiarism and on citing references.</a:t>
            </a:r>
          </a:p>
          <a:p>
            <a:pPr eaLnBrk="1" fontAlgn="auto" hangingPunct="1">
              <a:lnSpc>
                <a:spcPct val="150000"/>
              </a:lnSpc>
              <a:spcAft>
                <a:spcPts val="0"/>
              </a:spcAft>
              <a:buClr>
                <a:srgbClr val="C00000"/>
              </a:buClr>
              <a:defRPr/>
            </a:pPr>
            <a:r>
              <a:rPr lang="en-US" altLang="en-US" sz="2000" dirty="0"/>
              <a:t>Course instructor should be consulted for recommended style manual.</a:t>
            </a:r>
            <a:endParaRPr lang="et-EE" altLang="en-US" sz="2800" dirty="0">
              <a:solidFill>
                <a:srgbClr val="FF0000"/>
              </a:solidFill>
            </a:endParaRPr>
          </a:p>
        </p:txBody>
      </p:sp>
      <p:sp>
        <p:nvSpPr>
          <p:cNvPr id="6" name="Slide Number Placeholder 2">
            <a:extLst>
              <a:ext uri="{FF2B5EF4-FFF2-40B4-BE49-F238E27FC236}">
                <a16:creationId xmlns:a16="http://schemas.microsoft.com/office/drawing/2014/main" id="{C7126694-2B37-4301-AE88-60B6268CF9CE}"/>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25</a:t>
            </a:fld>
            <a:endParaRPr lang="ru-RU" dirty="0"/>
          </a:p>
        </p:txBody>
      </p:sp>
      <p:sp>
        <p:nvSpPr>
          <p:cNvPr id="7" name="Footer Placeholder 2">
            <a:extLst>
              <a:ext uri="{FF2B5EF4-FFF2-40B4-BE49-F238E27FC236}">
                <a16:creationId xmlns:a16="http://schemas.microsoft.com/office/drawing/2014/main" id="{63FB6CBD-D735-464E-9146-5C1E32A8D23A}"/>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342566017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354" y="1196752"/>
            <a:ext cx="8424862" cy="3886200"/>
          </a:xfrm>
        </p:spPr>
        <p:txBody>
          <a:bodyPr/>
          <a:lstStyle/>
          <a:p>
            <a:pPr algn="ctr">
              <a:buNone/>
            </a:pPr>
            <a:r>
              <a:rPr lang="en-US" sz="4400" b="1" dirty="0">
                <a:solidFill>
                  <a:srgbClr val="990000"/>
                </a:solidFill>
                <a:effectLst>
                  <a:outerShdw blurRad="38100" dist="38100" dir="2700000" algn="tl">
                    <a:srgbClr val="C0C0C0"/>
                  </a:outerShdw>
                </a:effectLst>
                <a:ea typeface="+mj-ea"/>
                <a:cs typeface="Times New Roman" pitchFamily="18" charset="0"/>
              </a:rPr>
              <a:t>THANK YOU</a:t>
            </a:r>
          </a:p>
          <a:p>
            <a:pPr algn="ctr">
              <a:buNone/>
            </a:pPr>
            <a:r>
              <a:rPr lang="en-US" sz="4400" b="1" dirty="0">
                <a:solidFill>
                  <a:srgbClr val="990000"/>
                </a:solidFill>
                <a:effectLst>
                  <a:outerShdw blurRad="38100" dist="38100" dir="2700000" algn="tl">
                    <a:srgbClr val="C0C0C0"/>
                  </a:outerShdw>
                </a:effectLst>
                <a:ea typeface="+mj-ea"/>
                <a:cs typeface="Times New Roman" pitchFamily="18" charset="0"/>
              </a:rPr>
              <a:t>FOR YOUR ATTENTION!</a:t>
            </a:r>
          </a:p>
          <a:p>
            <a:pPr algn="ctr">
              <a:buNone/>
            </a:pPr>
            <a:endParaRPr lang="en-US" sz="4400" b="1" dirty="0">
              <a:solidFill>
                <a:srgbClr val="990000"/>
              </a:solidFill>
              <a:effectLst>
                <a:outerShdw blurRad="38100" dist="38100" dir="2700000" algn="tl">
                  <a:srgbClr val="C0C0C0"/>
                </a:outerShdw>
              </a:effectLst>
              <a:ea typeface="+mj-ea"/>
              <a:cs typeface="Times New Roman" pitchFamily="18" charset="0"/>
            </a:endParaRPr>
          </a:p>
        </p:txBody>
      </p:sp>
      <p:pic>
        <p:nvPicPr>
          <p:cNvPr id="5" name="Picture 2">
            <a:extLst>
              <a:ext uri="{FF2B5EF4-FFF2-40B4-BE49-F238E27FC236}">
                <a16:creationId xmlns:a16="http://schemas.microsoft.com/office/drawing/2014/main" id="{66CE7DC4-2693-42D6-990E-094B599D8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06624" y="2771986"/>
            <a:ext cx="2247900" cy="2247900"/>
          </a:xfrm>
          <a:prstGeom prst="rect">
            <a:avLst/>
          </a:prstGeom>
        </p:spPr>
      </p:pic>
      <p:pic>
        <p:nvPicPr>
          <p:cNvPr id="6" name="Picture 2">
            <a:extLst>
              <a:ext uri="{FF2B5EF4-FFF2-40B4-BE49-F238E27FC236}">
                <a16:creationId xmlns:a16="http://schemas.microsoft.com/office/drawing/2014/main" id="{119E846C-3D1C-4344-BC2A-DEA9B54D1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556794" y="2771986"/>
            <a:ext cx="2247900" cy="2247900"/>
          </a:xfrm>
          <a:prstGeom prst="rect">
            <a:avLst/>
          </a:prstGeom>
        </p:spPr>
      </p:pic>
      <p:pic>
        <p:nvPicPr>
          <p:cNvPr id="7" name="Picture 2">
            <a:extLst>
              <a:ext uri="{FF2B5EF4-FFF2-40B4-BE49-F238E27FC236}">
                <a16:creationId xmlns:a16="http://schemas.microsoft.com/office/drawing/2014/main" id="{7A5667A2-8A46-47F5-A6C5-F134A7F9A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06964" y="2771986"/>
            <a:ext cx="2247900" cy="2247900"/>
          </a:xfrm>
          <a:prstGeom prst="rect">
            <a:avLst/>
          </a:prstGeom>
        </p:spPr>
      </p:pic>
      <p:sp>
        <p:nvSpPr>
          <p:cNvPr id="2" name="TextBox 1">
            <a:extLst>
              <a:ext uri="{FF2B5EF4-FFF2-40B4-BE49-F238E27FC236}">
                <a16:creationId xmlns:a16="http://schemas.microsoft.com/office/drawing/2014/main" id="{A51E085F-79B0-45EA-A2D6-5BB368355FF4}"/>
              </a:ext>
            </a:extLst>
          </p:cNvPr>
          <p:cNvSpPr txBox="1"/>
          <p:nvPr/>
        </p:nvSpPr>
        <p:spPr>
          <a:xfrm>
            <a:off x="2733581" y="6182474"/>
            <a:ext cx="3966407" cy="400110"/>
          </a:xfrm>
          <a:prstGeom prst="rect">
            <a:avLst/>
          </a:prstGeom>
          <a:noFill/>
        </p:spPr>
        <p:txBody>
          <a:bodyPr wrap="none" rtlCol="0">
            <a:spAutoFit/>
          </a:bodyPr>
          <a:lstStyle/>
          <a:p>
            <a:r>
              <a:rPr lang="en-US" sz="2000" b="1" dirty="0">
                <a:solidFill>
                  <a:srgbClr val="C00000"/>
                </a:solidFill>
                <a:effectLst>
                  <a:outerShdw blurRad="38100" dist="38100" dir="2700000" algn="tl">
                    <a:srgbClr val="000000">
                      <a:alpha val="43137"/>
                    </a:srgbClr>
                  </a:outerShdw>
                </a:effectLst>
                <a:latin typeface="+mn-lt"/>
              </a:rPr>
              <a:t>Contact as: </a:t>
            </a:r>
            <a:r>
              <a:rPr lang="en-US" sz="2000" b="1" dirty="0">
                <a:solidFill>
                  <a:srgbClr val="000099"/>
                </a:solidFill>
                <a:effectLst>
                  <a:outerShdw blurRad="38100" dist="38100" dir="2700000" algn="tl">
                    <a:srgbClr val="000000">
                      <a:alpha val="43137"/>
                    </a:srgbClr>
                  </a:outerShdw>
                </a:effectLst>
                <a:latin typeface="+mn-lt"/>
              </a:rPr>
              <a:t>library@khazar.org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3">
                                            <p:txEl>
                                              <p:pRg st="0" end="0"/>
                                            </p:txEl>
                                          </p:spTgt>
                                        </p:tgtEl>
                                      </p:cBhvr>
                                    </p:animEffect>
                                  </p:childTnLst>
                                </p:cTn>
                              </p:par>
                            </p:childTnLst>
                          </p:cTn>
                        </p:par>
                        <p:par>
                          <p:cTn id="10" fill="hold">
                            <p:stCondLst>
                              <p:cond delay="1250"/>
                            </p:stCondLst>
                            <p:childTnLst>
                              <p:par>
                                <p:cTn id="11" presetID="53" presetClass="entr" presetSubtype="16"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2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1250"/>
                                        <p:tgtEl>
                                          <p:spTgt spid="3">
                                            <p:txEl>
                                              <p:pRg st="1" end="1"/>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4A5BA2CF-236C-4950-9999-A3BBDF742CD8}"/>
              </a:ext>
            </a:extLst>
          </p:cNvPr>
          <p:cNvSpPr txBox="1">
            <a:spLocks noChangeArrowheads="1"/>
          </p:cNvSpPr>
          <p:nvPr/>
        </p:nvSpPr>
        <p:spPr bwMode="auto">
          <a:xfrm>
            <a:off x="1137444" y="491401"/>
            <a:ext cx="708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200" b="1" dirty="0">
                <a:solidFill>
                  <a:srgbClr val="C00000"/>
                </a:solidFill>
                <a:effectLst>
                  <a:outerShdw blurRad="38100" dist="38100" dir="2700000" algn="tl">
                    <a:srgbClr val="000000">
                      <a:alpha val="43137"/>
                    </a:srgbClr>
                  </a:outerShdw>
                </a:effectLst>
                <a:latin typeface="+mn-lt"/>
              </a:rPr>
              <a:t>STUDIES SHOW…</a:t>
            </a:r>
          </a:p>
        </p:txBody>
      </p:sp>
      <p:sp>
        <p:nvSpPr>
          <p:cNvPr id="19458" name="TextBox 2">
            <a:extLst>
              <a:ext uri="{FF2B5EF4-FFF2-40B4-BE49-F238E27FC236}">
                <a16:creationId xmlns:a16="http://schemas.microsoft.com/office/drawing/2014/main" id="{51918F08-1859-4EE7-8392-7BE03C9CB4A0}"/>
              </a:ext>
            </a:extLst>
          </p:cNvPr>
          <p:cNvSpPr txBox="1">
            <a:spLocks noChangeArrowheads="1"/>
          </p:cNvSpPr>
          <p:nvPr/>
        </p:nvSpPr>
        <p:spPr bwMode="auto">
          <a:xfrm>
            <a:off x="413544" y="1600200"/>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400" b="1" dirty="0">
                <a:latin typeface="+mn-lt"/>
              </a:rPr>
              <a:t>Students who use the library have a higher cumulative GPA than students who do not. (Soria, et. al.)</a:t>
            </a:r>
          </a:p>
        </p:txBody>
      </p:sp>
      <p:sp>
        <p:nvSpPr>
          <p:cNvPr id="19459" name="TextBox 3">
            <a:extLst>
              <a:ext uri="{FF2B5EF4-FFF2-40B4-BE49-F238E27FC236}">
                <a16:creationId xmlns:a16="http://schemas.microsoft.com/office/drawing/2014/main" id="{6784EFFB-37EA-4650-AEE0-666319192EE5}"/>
              </a:ext>
            </a:extLst>
          </p:cNvPr>
          <p:cNvSpPr txBox="1">
            <a:spLocks noChangeArrowheads="1"/>
          </p:cNvSpPr>
          <p:nvPr/>
        </p:nvSpPr>
        <p:spPr bwMode="auto">
          <a:xfrm>
            <a:off x="1480344" y="2695129"/>
            <a:ext cx="2819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rgbClr val="000099"/>
                </a:solidFill>
                <a:effectLst>
                  <a:outerShdw blurRad="38100" dist="38100" dir="2700000" algn="tl">
                    <a:srgbClr val="000000">
                      <a:alpha val="43137"/>
                    </a:srgbClr>
                  </a:outerShdw>
                </a:effectLst>
              </a:rPr>
              <a:t>Users of Library Services</a:t>
            </a:r>
          </a:p>
          <a:p>
            <a:pPr algn="ctr"/>
            <a:r>
              <a:rPr lang="en-US" altLang="en-US" sz="2800" b="1" dirty="0">
                <a:solidFill>
                  <a:srgbClr val="000099"/>
                </a:solidFill>
                <a:effectLst>
                  <a:outerShdw blurRad="38100" dist="38100" dir="2700000" algn="tl">
                    <a:srgbClr val="000000">
                      <a:alpha val="43137"/>
                    </a:srgbClr>
                  </a:outerShdw>
                </a:effectLst>
              </a:rPr>
              <a:t>Average GPA</a:t>
            </a:r>
          </a:p>
        </p:txBody>
      </p:sp>
      <p:cxnSp>
        <p:nvCxnSpPr>
          <p:cNvPr id="6" name="Straight Connector 5">
            <a:extLst>
              <a:ext uri="{FF2B5EF4-FFF2-40B4-BE49-F238E27FC236}">
                <a16:creationId xmlns:a16="http://schemas.microsoft.com/office/drawing/2014/main" id="{1A57FB21-8A85-4AD1-827D-7C9C6CB5EB3E}"/>
              </a:ext>
            </a:extLst>
          </p:cNvPr>
          <p:cNvCxnSpPr/>
          <p:nvPr/>
        </p:nvCxnSpPr>
        <p:spPr>
          <a:xfrm>
            <a:off x="1918494" y="4075114"/>
            <a:ext cx="1943100" cy="1587"/>
          </a:xfrm>
          <a:prstGeom prst="line">
            <a:avLst/>
          </a:prstGeom>
          <a:ln w="28575"/>
        </p:spPr>
        <p:style>
          <a:lnRef idx="1">
            <a:schemeClr val="dk1"/>
          </a:lnRef>
          <a:fillRef idx="0">
            <a:schemeClr val="dk1"/>
          </a:fillRef>
          <a:effectRef idx="0">
            <a:schemeClr val="dk1"/>
          </a:effectRef>
          <a:fontRef idx="minor">
            <a:schemeClr val="tx1"/>
          </a:fontRef>
        </p:style>
      </p:cxnSp>
      <p:sp>
        <p:nvSpPr>
          <p:cNvPr id="19461" name="TextBox 6">
            <a:extLst>
              <a:ext uri="{FF2B5EF4-FFF2-40B4-BE49-F238E27FC236}">
                <a16:creationId xmlns:a16="http://schemas.microsoft.com/office/drawing/2014/main" id="{6F58A5F8-0E07-42AC-8A15-D9CCE217795D}"/>
              </a:ext>
            </a:extLst>
          </p:cNvPr>
          <p:cNvSpPr txBox="1">
            <a:spLocks noChangeArrowheads="1"/>
          </p:cNvSpPr>
          <p:nvPr/>
        </p:nvSpPr>
        <p:spPr bwMode="auto">
          <a:xfrm>
            <a:off x="5001872" y="2694782"/>
            <a:ext cx="26094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rgbClr val="000099"/>
                </a:solidFill>
                <a:effectLst>
                  <a:outerShdw blurRad="38100" dist="38100" dir="2700000" algn="tl">
                    <a:srgbClr val="000000">
                      <a:alpha val="43137"/>
                    </a:srgbClr>
                  </a:outerShdw>
                </a:effectLst>
              </a:rPr>
              <a:t>Non-users of Library Services Average GPA</a:t>
            </a:r>
          </a:p>
        </p:txBody>
      </p:sp>
      <p:cxnSp>
        <p:nvCxnSpPr>
          <p:cNvPr id="8" name="Straight Connector 7">
            <a:extLst>
              <a:ext uri="{FF2B5EF4-FFF2-40B4-BE49-F238E27FC236}">
                <a16:creationId xmlns:a16="http://schemas.microsoft.com/office/drawing/2014/main" id="{EBD51BCC-12DB-4D11-BE7C-73FD77A83C75}"/>
              </a:ext>
            </a:extLst>
          </p:cNvPr>
          <p:cNvCxnSpPr/>
          <p:nvPr/>
        </p:nvCxnSpPr>
        <p:spPr>
          <a:xfrm>
            <a:off x="5233194" y="4097338"/>
            <a:ext cx="2114550" cy="6350"/>
          </a:xfrm>
          <a:prstGeom prst="line">
            <a:avLst/>
          </a:prstGeom>
          <a:ln w="28575"/>
        </p:spPr>
        <p:style>
          <a:lnRef idx="1">
            <a:schemeClr val="dk1"/>
          </a:lnRef>
          <a:fillRef idx="0">
            <a:schemeClr val="dk1"/>
          </a:fillRef>
          <a:effectRef idx="0">
            <a:schemeClr val="dk1"/>
          </a:effectRef>
          <a:fontRef idx="minor">
            <a:schemeClr val="tx1"/>
          </a:fontRef>
        </p:style>
      </p:cxnSp>
      <p:sp>
        <p:nvSpPr>
          <p:cNvPr id="19463" name="TextBox 8">
            <a:extLst>
              <a:ext uri="{FF2B5EF4-FFF2-40B4-BE49-F238E27FC236}">
                <a16:creationId xmlns:a16="http://schemas.microsoft.com/office/drawing/2014/main" id="{B3D3C98D-82E7-4B46-9368-6323612CD2E1}"/>
              </a:ext>
            </a:extLst>
          </p:cNvPr>
          <p:cNvSpPr txBox="1">
            <a:spLocks noChangeArrowheads="1"/>
          </p:cNvSpPr>
          <p:nvPr/>
        </p:nvSpPr>
        <p:spPr bwMode="auto">
          <a:xfrm>
            <a:off x="2470944" y="4233864"/>
            <a:ext cx="83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rgbClr val="FF0000"/>
                </a:solidFill>
                <a:effectLst>
                  <a:outerShdw blurRad="38100" dist="38100" dir="2700000" algn="tl">
                    <a:srgbClr val="000000">
                      <a:alpha val="43137"/>
                    </a:srgbClr>
                  </a:outerShdw>
                </a:effectLst>
              </a:rPr>
              <a:t>3.18</a:t>
            </a:r>
          </a:p>
        </p:txBody>
      </p:sp>
      <p:sp>
        <p:nvSpPr>
          <p:cNvPr id="19464" name="TextBox 9">
            <a:extLst>
              <a:ext uri="{FF2B5EF4-FFF2-40B4-BE49-F238E27FC236}">
                <a16:creationId xmlns:a16="http://schemas.microsoft.com/office/drawing/2014/main" id="{248B3497-5C38-440E-A26B-96B244DD705F}"/>
              </a:ext>
            </a:extLst>
          </p:cNvPr>
          <p:cNvSpPr txBox="1">
            <a:spLocks noChangeArrowheads="1"/>
          </p:cNvSpPr>
          <p:nvPr/>
        </p:nvSpPr>
        <p:spPr bwMode="auto">
          <a:xfrm>
            <a:off x="5861844" y="4264025"/>
            <a:ext cx="838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rgbClr val="FF0000"/>
                </a:solidFill>
                <a:effectLst>
                  <a:outerShdw blurRad="38100" dist="38100" dir="2700000" algn="tl">
                    <a:srgbClr val="000000">
                      <a:alpha val="43137"/>
                    </a:srgbClr>
                  </a:outerShdw>
                </a:effectLst>
              </a:rPr>
              <a:t>2.98</a:t>
            </a:r>
          </a:p>
        </p:txBody>
      </p:sp>
      <p:sp>
        <p:nvSpPr>
          <p:cNvPr id="19465" name="TextBox 18">
            <a:extLst>
              <a:ext uri="{FF2B5EF4-FFF2-40B4-BE49-F238E27FC236}">
                <a16:creationId xmlns:a16="http://schemas.microsoft.com/office/drawing/2014/main" id="{D35D64D9-BA0B-4974-ABD8-4E993F6D4029}"/>
              </a:ext>
            </a:extLst>
          </p:cNvPr>
          <p:cNvSpPr txBox="1">
            <a:spLocks noChangeArrowheads="1"/>
          </p:cNvSpPr>
          <p:nvPr/>
        </p:nvSpPr>
        <p:spPr bwMode="auto">
          <a:xfrm>
            <a:off x="504280" y="5334001"/>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altLang="en-US" dirty="0">
                <a:latin typeface="+mn-lt"/>
              </a:rPr>
              <a:t>Soria, Krista M., et. al., “Library Use and Undergraduate Student Outcomes: New Evidence for Students’ Success and Retention” </a:t>
            </a:r>
            <a:r>
              <a:rPr lang="en-US" altLang="en-US" i="1" dirty="0">
                <a:latin typeface="+mn-lt"/>
              </a:rPr>
              <a:t>Libraries and the Academy, </a:t>
            </a:r>
            <a:r>
              <a:rPr lang="en-US" altLang="en-US" dirty="0">
                <a:latin typeface="+mn-lt"/>
              </a:rPr>
              <a:t>Vol. 13, No. 2 (2013), pp. 147-164. Johns Hopkins University Press, Baltimore, MD.</a:t>
            </a:r>
          </a:p>
        </p:txBody>
      </p:sp>
      <p:sp>
        <p:nvSpPr>
          <p:cNvPr id="13" name="Slide Number Placeholder 2">
            <a:extLst>
              <a:ext uri="{FF2B5EF4-FFF2-40B4-BE49-F238E27FC236}">
                <a16:creationId xmlns:a16="http://schemas.microsoft.com/office/drawing/2014/main" id="{A6A103D2-8E49-4054-9274-26849A2E8E3A}"/>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3</a:t>
            </a:fld>
            <a:endParaRPr lang="ru-RU" dirty="0"/>
          </a:p>
        </p:txBody>
      </p:sp>
      <p:sp>
        <p:nvSpPr>
          <p:cNvPr id="14" name="Footer Placeholder 2">
            <a:extLst>
              <a:ext uri="{FF2B5EF4-FFF2-40B4-BE49-F238E27FC236}">
                <a16:creationId xmlns:a16="http://schemas.microsoft.com/office/drawing/2014/main" id="{B601D57E-B319-4C3E-8A99-5F679C690C80}"/>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8625"/>
            <a:ext cx="9361488" cy="1000125"/>
          </a:xfrm>
        </p:spPr>
        <p:txBody>
          <a:bodyPr>
            <a:noAutofit/>
          </a:bodyPr>
          <a:lstStyle/>
          <a:p>
            <a:pPr algn="ctr" eaLnBrk="1" hangingPunct="1">
              <a:defRPr/>
            </a:pPr>
            <a:r>
              <a:rPr lang="en-US" sz="3200" b="1" kern="1200" dirty="0">
                <a:solidFill>
                  <a:srgbClr val="C00000"/>
                </a:solidFill>
                <a:effectLst>
                  <a:outerShdw blurRad="38100" dist="38100" dir="2700000" algn="tl">
                    <a:srgbClr val="000000">
                      <a:alpha val="43137"/>
                    </a:srgbClr>
                  </a:outerShdw>
                </a:effectLst>
                <a:latin typeface="+mn-lt"/>
                <a:ea typeface="+mn-ea"/>
                <a:cs typeface="+mn-cs"/>
              </a:rPr>
              <a:t>Khazar University LIC</a:t>
            </a:r>
            <a:br>
              <a:rPr lang="en-US" sz="3200" b="1" dirty="0">
                <a:solidFill>
                  <a:srgbClr val="990000"/>
                </a:solidFill>
                <a:effectLst>
                  <a:outerShdw blurRad="38100" dist="38100" dir="2700000" algn="tl">
                    <a:srgbClr val="C0C0C0"/>
                  </a:outerShdw>
                </a:effectLst>
                <a:latin typeface="+mn-lt"/>
                <a:cs typeface="Times New Roman" pitchFamily="18" charset="0"/>
              </a:rPr>
            </a:br>
            <a:endParaRPr lang="en-US" sz="3200" b="1" dirty="0">
              <a:solidFill>
                <a:srgbClr val="990000"/>
              </a:solidFill>
              <a:effectLst>
                <a:outerShdw blurRad="38100" dist="38100" dir="2700000" algn="tl">
                  <a:srgbClr val="C0C0C0"/>
                </a:outerShdw>
              </a:effectLst>
              <a:latin typeface="+mn-lt"/>
              <a:cs typeface="Times New Roman" pitchFamily="18" charset="0"/>
            </a:endParaRPr>
          </a:p>
        </p:txBody>
      </p:sp>
      <p:sp>
        <p:nvSpPr>
          <p:cNvPr id="4" name="Subtitle 2"/>
          <p:cNvSpPr txBox="1">
            <a:spLocks/>
          </p:cNvSpPr>
          <p:nvPr/>
        </p:nvSpPr>
        <p:spPr>
          <a:xfrm>
            <a:off x="339887" y="1197762"/>
            <a:ext cx="8553288" cy="5025139"/>
          </a:xfrm>
          <a:prstGeom prst="rect">
            <a:avLst/>
          </a:prstGeom>
        </p:spPr>
        <p:txBody>
          <a:bodyPr/>
          <a:lstStyle/>
          <a:p>
            <a:pPr lvl="0" algn="ctr" eaLnBrk="0" hangingPunct="0">
              <a:spcBef>
                <a:spcPts val="0"/>
              </a:spcBef>
              <a:buClr>
                <a:schemeClr val="bg2"/>
              </a:buClr>
              <a:buSzPct val="75000"/>
              <a:defRPr/>
            </a:pPr>
            <a:r>
              <a:rPr lang="en-US" sz="2400" dirty="0">
                <a:effectLst>
                  <a:outerShdw blurRad="38100" dist="38100" dir="2700000" algn="tl">
                    <a:srgbClr val="000000">
                      <a:alpha val="43137"/>
                    </a:srgbClr>
                  </a:outerShdw>
                </a:effectLst>
                <a:latin typeface="+mn-lt"/>
              </a:rPr>
              <a:t>The University has Libraries at the Downtown, </a:t>
            </a:r>
            <a:r>
              <a:rPr lang="en-US" sz="2400" dirty="0" err="1">
                <a:effectLst>
                  <a:outerShdw blurRad="38100" dist="38100" dir="2700000" algn="tl">
                    <a:srgbClr val="000000">
                      <a:alpha val="43137"/>
                    </a:srgbClr>
                  </a:outerShdw>
                </a:effectLst>
                <a:latin typeface="+mn-lt"/>
              </a:rPr>
              <a:t>Dunya</a:t>
            </a:r>
            <a:r>
              <a:rPr lang="en-US" sz="2400" dirty="0">
                <a:effectLst>
                  <a:outerShdw blurRad="38100" dist="38100" dir="2700000" algn="tl">
                    <a:srgbClr val="000000">
                      <a:alpha val="43137"/>
                    </a:srgbClr>
                  </a:outerShdw>
                </a:effectLst>
                <a:latin typeface="+mn-lt"/>
              </a:rPr>
              <a:t> School and  </a:t>
            </a:r>
            <a:r>
              <a:rPr lang="en-US" sz="2400" dirty="0" err="1">
                <a:effectLst>
                  <a:outerShdw blurRad="38100" dist="38100" dir="2700000" algn="tl">
                    <a:srgbClr val="000000">
                      <a:alpha val="43137"/>
                    </a:srgbClr>
                  </a:outerShdw>
                </a:effectLst>
                <a:latin typeface="+mn-lt"/>
              </a:rPr>
              <a:t>Sumqayit</a:t>
            </a:r>
            <a:r>
              <a:rPr lang="en-US" sz="2400" dirty="0">
                <a:effectLst>
                  <a:outerShdw blurRad="38100" dist="38100" dir="2700000" algn="tl">
                    <a:srgbClr val="000000">
                      <a:alpha val="43137"/>
                    </a:srgbClr>
                  </a:outerShdw>
                </a:effectLst>
                <a:latin typeface="+mn-lt"/>
              </a:rPr>
              <a:t> </a:t>
            </a:r>
            <a:r>
              <a:rPr lang="en-US" sz="2400" dirty="0" err="1">
                <a:effectLst>
                  <a:outerShdw blurRad="38100" dist="38100" dir="2700000" algn="tl">
                    <a:srgbClr val="000000">
                      <a:alpha val="43137"/>
                    </a:srgbClr>
                  </a:outerShdw>
                </a:effectLst>
                <a:latin typeface="+mn-lt"/>
              </a:rPr>
              <a:t>Dunya</a:t>
            </a:r>
            <a:r>
              <a:rPr lang="en-US" sz="2400" dirty="0">
                <a:effectLst>
                  <a:outerShdw blurRad="38100" dist="38100" dir="2700000" algn="tl">
                    <a:srgbClr val="000000">
                      <a:alpha val="43137"/>
                    </a:srgbClr>
                  </a:outerShdw>
                </a:effectLst>
                <a:latin typeface="+mn-lt"/>
              </a:rPr>
              <a:t> Campuses.</a:t>
            </a:r>
          </a:p>
          <a:p>
            <a:pPr lvl="0" algn="just" eaLnBrk="0" hangingPunct="0">
              <a:spcBef>
                <a:spcPts val="0"/>
              </a:spcBef>
              <a:buClr>
                <a:schemeClr val="bg2"/>
              </a:buClr>
              <a:buSzPct val="75000"/>
              <a:defRPr/>
            </a:pPr>
            <a:endParaRPr lang="en-US" sz="2000" dirty="0">
              <a:latin typeface="+mn-lt"/>
            </a:endParaRPr>
          </a:p>
          <a:p>
            <a:pPr lvl="0" algn="just" eaLnBrk="0" hangingPunct="0">
              <a:spcBef>
                <a:spcPts val="0"/>
              </a:spcBef>
              <a:buClr>
                <a:schemeClr val="bg2"/>
              </a:buClr>
              <a:buSzPct val="75000"/>
              <a:defRPr/>
            </a:pPr>
            <a:endParaRPr lang="en-US" sz="2000" dirty="0">
              <a:latin typeface="+mn-lt"/>
            </a:endParaRPr>
          </a:p>
          <a:p>
            <a:pPr lvl="0" algn="just" eaLnBrk="0" hangingPunct="0">
              <a:spcBef>
                <a:spcPts val="0"/>
              </a:spcBef>
              <a:buClr>
                <a:schemeClr val="bg2"/>
              </a:buClr>
              <a:buSzPct val="75000"/>
              <a:defRPr/>
            </a:pPr>
            <a:endParaRPr lang="en-US" sz="2000" dirty="0">
              <a:latin typeface="+mn-lt"/>
            </a:endParaRPr>
          </a:p>
          <a:p>
            <a:pPr lvl="0" algn="just" eaLnBrk="0" hangingPunct="0">
              <a:spcBef>
                <a:spcPts val="0"/>
              </a:spcBef>
              <a:buClr>
                <a:schemeClr val="bg2"/>
              </a:buClr>
              <a:buSzPct val="75000"/>
              <a:defRPr/>
            </a:pPr>
            <a:endParaRPr lang="en-US" sz="2000" dirty="0">
              <a:latin typeface="+mn-lt"/>
            </a:endParaRPr>
          </a:p>
          <a:p>
            <a:pPr lvl="0" algn="just" eaLnBrk="0" hangingPunct="0">
              <a:spcBef>
                <a:spcPts val="0"/>
              </a:spcBef>
              <a:buClr>
                <a:schemeClr val="bg2"/>
              </a:buClr>
              <a:buSzPct val="75000"/>
              <a:defRPr/>
            </a:pPr>
            <a:endParaRPr lang="en-US" sz="2000" dirty="0">
              <a:latin typeface="+mn-lt"/>
            </a:endParaRPr>
          </a:p>
          <a:p>
            <a:pPr lvl="0" algn="just" eaLnBrk="0" hangingPunct="0">
              <a:spcBef>
                <a:spcPts val="0"/>
              </a:spcBef>
              <a:buClr>
                <a:schemeClr val="bg2"/>
              </a:buClr>
              <a:buSzPct val="75000"/>
              <a:defRPr/>
            </a:pPr>
            <a:endParaRPr lang="en-US" sz="2000" dirty="0">
              <a:latin typeface="+mn-lt"/>
            </a:endParaRPr>
          </a:p>
          <a:p>
            <a:pPr lvl="0" algn="just" eaLnBrk="0" hangingPunct="0">
              <a:spcBef>
                <a:spcPts val="0"/>
              </a:spcBef>
              <a:buClr>
                <a:schemeClr val="bg2"/>
              </a:buClr>
              <a:buSzPct val="75000"/>
              <a:defRPr/>
            </a:pPr>
            <a:endParaRPr lang="en-US" sz="2000" dirty="0">
              <a:latin typeface="+mn-lt"/>
            </a:endParaRPr>
          </a:p>
          <a:p>
            <a:pPr lvl="0" algn="just" eaLnBrk="0" hangingPunct="0">
              <a:spcBef>
                <a:spcPts val="0"/>
              </a:spcBef>
              <a:buClr>
                <a:schemeClr val="bg2"/>
              </a:buClr>
              <a:buSzPct val="75000"/>
              <a:defRPr/>
            </a:pPr>
            <a:endParaRPr lang="en-US" sz="2000" dirty="0">
              <a:latin typeface="+mn-lt"/>
            </a:endParaRPr>
          </a:p>
          <a:p>
            <a:pPr marL="342900" lvl="0" indent="-342900" algn="ctr" eaLnBrk="0" hangingPunct="0">
              <a:spcBef>
                <a:spcPts val="0"/>
              </a:spcBef>
              <a:buClr>
                <a:schemeClr val="bg2"/>
              </a:buClr>
              <a:buSzPct val="75000"/>
              <a:buFont typeface="Wingdings" pitchFamily="2" charset="2"/>
              <a:buChar char="q"/>
              <a:defRPr/>
            </a:pPr>
            <a:endParaRPr lang="en-US" sz="2400" dirty="0">
              <a:effectLst>
                <a:outerShdw blurRad="38100" dist="38100" dir="2700000" algn="tl">
                  <a:srgbClr val="000000">
                    <a:alpha val="43137"/>
                  </a:srgbClr>
                </a:outerShdw>
              </a:effectLst>
              <a:latin typeface="+mn-lt"/>
            </a:endParaRPr>
          </a:p>
          <a:p>
            <a:pPr marL="342900" lvl="0" indent="-342900" algn="ctr" eaLnBrk="0" hangingPunct="0">
              <a:spcBef>
                <a:spcPts val="0"/>
              </a:spcBef>
              <a:buClr>
                <a:schemeClr val="bg2"/>
              </a:buClr>
              <a:buSzPct val="75000"/>
              <a:buFont typeface="Wingdings" pitchFamily="2" charset="2"/>
              <a:buChar char="q"/>
              <a:defRPr/>
            </a:pPr>
            <a:endParaRPr lang="en-US" sz="2400" dirty="0">
              <a:effectLst>
                <a:outerShdw blurRad="38100" dist="38100" dir="2700000" algn="tl">
                  <a:srgbClr val="000000">
                    <a:alpha val="43137"/>
                  </a:srgbClr>
                </a:outerShdw>
              </a:effectLst>
              <a:latin typeface="+mn-lt"/>
            </a:endParaRPr>
          </a:p>
          <a:p>
            <a:pPr lvl="0" algn="just" eaLnBrk="0" hangingPunct="0">
              <a:spcBef>
                <a:spcPts val="0"/>
              </a:spcBef>
              <a:buClr>
                <a:schemeClr val="bg2"/>
              </a:buClr>
              <a:buSzPct val="75000"/>
              <a:defRPr/>
            </a:pPr>
            <a:endParaRPr kumimoji="0" lang="en-US" sz="2400" b="0" i="0" u="none" strike="noStrike" kern="0" cap="none" spc="0" normalizeH="0" baseline="0" noProof="0" dirty="0">
              <a:ln>
                <a:noFill/>
              </a:ln>
              <a:solidFill>
                <a:schemeClr val="tx1"/>
              </a:solidFill>
              <a:effectLst/>
              <a:uLnTx/>
              <a:uFillTx/>
              <a:latin typeface="+mn-lt"/>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65902" y="1285860"/>
            <a:ext cx="8215370" cy="553998"/>
          </a:xfrm>
          <a:prstGeom prst="rect">
            <a:avLst/>
          </a:prstGeom>
        </p:spPr>
        <p:txBody>
          <a:bodyPr wrap="square">
            <a:spAutoFit/>
          </a:bodyPr>
          <a:lstStyle/>
          <a:p>
            <a:r>
              <a:rPr lang="en-US" sz="3000" dirty="0">
                <a:latin typeface="Arial" pitchFamily="34" charset="0"/>
                <a:cs typeface="Arial" pitchFamily="34" charset="0"/>
              </a:rPr>
              <a:t> </a:t>
            </a:r>
            <a:endParaRPr lang="en-US" sz="3000" dirty="0">
              <a:latin typeface="Tahoma" pitchFamily="34" charset="0"/>
            </a:endParaRPr>
          </a:p>
        </p:txBody>
      </p:sp>
      <p:pic>
        <p:nvPicPr>
          <p:cNvPr id="7" name="Picture 6" descr="A group of people sitting in a library&#10;&#10;Description automatically generated">
            <a:extLst>
              <a:ext uri="{FF2B5EF4-FFF2-40B4-BE49-F238E27FC236}">
                <a16:creationId xmlns:a16="http://schemas.microsoft.com/office/drawing/2014/main" id="{B1ED0E75-E80D-4340-838A-F2C84D95EC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06" y="2692709"/>
            <a:ext cx="2684673" cy="18172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Picture 9" descr="A living room filled with furniture and a book shelf&#10;&#10;Description automatically generated">
            <a:extLst>
              <a:ext uri="{FF2B5EF4-FFF2-40B4-BE49-F238E27FC236}">
                <a16:creationId xmlns:a16="http://schemas.microsoft.com/office/drawing/2014/main" id="{564B9388-BBFA-4742-B014-8CF7B86E54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6411" y="2692709"/>
            <a:ext cx="2539062" cy="18172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Slide Number Placeholder 2">
            <a:extLst>
              <a:ext uri="{FF2B5EF4-FFF2-40B4-BE49-F238E27FC236}">
                <a16:creationId xmlns:a16="http://schemas.microsoft.com/office/drawing/2014/main" id="{91FA5909-01E8-4E1D-9D0A-2C19BFF37F02}"/>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4</a:t>
            </a:fld>
            <a:endParaRPr lang="ru-RU" dirty="0"/>
          </a:p>
        </p:txBody>
      </p:sp>
      <p:sp>
        <p:nvSpPr>
          <p:cNvPr id="14" name="Footer Placeholder 2">
            <a:extLst>
              <a:ext uri="{FF2B5EF4-FFF2-40B4-BE49-F238E27FC236}">
                <a16:creationId xmlns:a16="http://schemas.microsoft.com/office/drawing/2014/main" id="{387A0C9A-5AB1-4D51-9522-59A796971F0D}"/>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pic>
        <p:nvPicPr>
          <p:cNvPr id="5" name="Picture 4" descr="A group of people sitting in a library&#10;&#10;Description automatically generated">
            <a:extLst>
              <a:ext uri="{FF2B5EF4-FFF2-40B4-BE49-F238E27FC236}">
                <a16:creationId xmlns:a16="http://schemas.microsoft.com/office/drawing/2014/main" id="{D7519009-1091-4E91-AF03-25BF410AFC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5247" y="2194013"/>
            <a:ext cx="2110997" cy="2814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717123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4A5BA2CF-236C-4950-9999-A3BBDF742CD8}"/>
              </a:ext>
            </a:extLst>
          </p:cNvPr>
          <p:cNvSpPr txBox="1">
            <a:spLocks noChangeArrowheads="1"/>
          </p:cNvSpPr>
          <p:nvPr/>
        </p:nvSpPr>
        <p:spPr bwMode="auto">
          <a:xfrm>
            <a:off x="1137444" y="491401"/>
            <a:ext cx="708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200" b="1" dirty="0">
                <a:solidFill>
                  <a:srgbClr val="C00000"/>
                </a:solidFill>
                <a:effectLst>
                  <a:outerShdw blurRad="38100" dist="38100" dir="2700000" algn="tl">
                    <a:srgbClr val="000000">
                      <a:alpha val="43137"/>
                    </a:srgbClr>
                  </a:outerShdw>
                </a:effectLst>
                <a:latin typeface="+mn-lt"/>
              </a:rPr>
              <a:t>Our Website </a:t>
            </a:r>
          </a:p>
          <a:p>
            <a:pPr algn="ctr"/>
            <a:r>
              <a:rPr lang="en-US" altLang="en-US" sz="3200" b="1" dirty="0">
                <a:solidFill>
                  <a:srgbClr val="C00000"/>
                </a:solidFill>
                <a:effectLst>
                  <a:outerShdw blurRad="38100" dist="38100" dir="2700000" algn="tl">
                    <a:srgbClr val="000000">
                      <a:alpha val="43137"/>
                    </a:srgbClr>
                  </a:outerShdw>
                </a:effectLst>
                <a:latin typeface="+mn-lt"/>
              </a:rPr>
              <a:t>www.khazar.org</a:t>
            </a:r>
          </a:p>
        </p:txBody>
      </p:sp>
      <p:sp>
        <p:nvSpPr>
          <p:cNvPr id="13" name="Slide Number Placeholder 2">
            <a:extLst>
              <a:ext uri="{FF2B5EF4-FFF2-40B4-BE49-F238E27FC236}">
                <a16:creationId xmlns:a16="http://schemas.microsoft.com/office/drawing/2014/main" id="{A6A103D2-8E49-4054-9274-26849A2E8E3A}"/>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5</a:t>
            </a:fld>
            <a:endParaRPr lang="ru-RU" dirty="0"/>
          </a:p>
        </p:txBody>
      </p:sp>
      <p:sp>
        <p:nvSpPr>
          <p:cNvPr id="14" name="Footer Placeholder 2">
            <a:extLst>
              <a:ext uri="{FF2B5EF4-FFF2-40B4-BE49-F238E27FC236}">
                <a16:creationId xmlns:a16="http://schemas.microsoft.com/office/drawing/2014/main" id="{B601D57E-B319-4C3E-8A99-5F679C690C80}"/>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pic>
        <p:nvPicPr>
          <p:cNvPr id="2" name="Picture 1">
            <a:extLst>
              <a:ext uri="{FF2B5EF4-FFF2-40B4-BE49-F238E27FC236}">
                <a16:creationId xmlns:a16="http://schemas.microsoft.com/office/drawing/2014/main" id="{7D7C3E8B-F87A-44D4-AF72-0CFF7714CAEF}"/>
              </a:ext>
            </a:extLst>
          </p:cNvPr>
          <p:cNvPicPr>
            <a:picLocks noChangeAspect="1"/>
          </p:cNvPicPr>
          <p:nvPr/>
        </p:nvPicPr>
        <p:blipFill>
          <a:blip r:embed="rId3"/>
          <a:stretch>
            <a:fillRect/>
          </a:stretch>
        </p:blipFill>
        <p:spPr>
          <a:xfrm>
            <a:off x="216248" y="1543640"/>
            <a:ext cx="8640961" cy="4060705"/>
          </a:xfrm>
          <a:prstGeom prst="rect">
            <a:avLst/>
          </a:prstGeom>
        </p:spPr>
      </p:pic>
      <p:sp>
        <p:nvSpPr>
          <p:cNvPr id="3" name="Rectangle: Rounded Corners 2">
            <a:extLst>
              <a:ext uri="{FF2B5EF4-FFF2-40B4-BE49-F238E27FC236}">
                <a16:creationId xmlns:a16="http://schemas.microsoft.com/office/drawing/2014/main" id="{CB86E030-721B-43A7-92BF-3ECAEAA13186}"/>
              </a:ext>
            </a:extLst>
          </p:cNvPr>
          <p:cNvSpPr/>
          <p:nvPr/>
        </p:nvSpPr>
        <p:spPr bwMode="auto">
          <a:xfrm>
            <a:off x="687624" y="1527296"/>
            <a:ext cx="720080" cy="27620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36BF204E-29C7-45F8-8F6D-49359CEE7838}"/>
              </a:ext>
            </a:extLst>
          </p:cNvPr>
          <p:cNvSpPr txBox="1"/>
          <p:nvPr/>
        </p:nvSpPr>
        <p:spPr>
          <a:xfrm>
            <a:off x="1728416" y="5622339"/>
            <a:ext cx="6840760" cy="830997"/>
          </a:xfrm>
          <a:prstGeom prst="rect">
            <a:avLst/>
          </a:prstGeom>
          <a:noFill/>
        </p:spPr>
        <p:txBody>
          <a:bodyPr wrap="square" rtlCol="0">
            <a:spAutoFit/>
          </a:bodyPr>
          <a:lstStyle/>
          <a:p>
            <a:pPr lvl="0" algn="ctr" eaLnBrk="0" hangingPunct="0">
              <a:spcBef>
                <a:spcPts val="0"/>
              </a:spcBef>
              <a:buClr>
                <a:schemeClr val="bg2"/>
              </a:buClr>
              <a:buSzPct val="75000"/>
              <a:defRPr/>
            </a:pPr>
            <a:r>
              <a:rPr lang="en-US" dirty="0">
                <a:effectLst>
                  <a:outerShdw blurRad="38100" dist="38100" dir="2700000" algn="tl">
                    <a:srgbClr val="000000">
                      <a:alpha val="43137"/>
                    </a:srgbClr>
                  </a:outerShdw>
                </a:effectLst>
                <a:latin typeface="+mn-lt"/>
              </a:rPr>
              <a:t>Information on borrowing, inter-library loans, regulations and periodicals can all be viewed from library website</a:t>
            </a:r>
          </a:p>
          <a:p>
            <a:pPr lvl="0" algn="ctr" eaLnBrk="0" hangingPunct="0">
              <a:spcBef>
                <a:spcPts val="0"/>
              </a:spcBef>
              <a:buClr>
                <a:schemeClr val="bg2"/>
              </a:buClr>
              <a:buSzPct val="75000"/>
              <a:defRPr/>
            </a:pPr>
            <a:r>
              <a:rPr lang="en-US" b="1" i="1" dirty="0">
                <a:solidFill>
                  <a:srgbClr val="000099"/>
                </a:solidFill>
                <a:effectLst>
                  <a:outerShdw blurRad="38100" dist="38100" dir="2700000" algn="tl">
                    <a:srgbClr val="000000">
                      <a:alpha val="43137"/>
                    </a:srgbClr>
                  </a:outerShdw>
                </a:effectLst>
                <a:latin typeface="+mn-lt"/>
                <a:hlinkClick r:id="rId4">
                  <a:extLst>
                    <a:ext uri="{A12FA001-AC4F-418D-AE19-62706E023703}">
                      <ahyp:hlinkClr xmlns:ahyp="http://schemas.microsoft.com/office/drawing/2018/hyperlinkcolor" val="tx"/>
                    </a:ext>
                  </a:extLst>
                </a:hlinkClick>
              </a:rPr>
              <a:t>http://khazar.org/en/item/1312</a:t>
            </a:r>
            <a:endParaRPr lang="en-US" b="1" i="1" dirty="0">
              <a:solidFill>
                <a:srgbClr val="0000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86101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10"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450" y="438338"/>
            <a:ext cx="9001000" cy="584775"/>
          </a:xfrm>
          <a:prstGeom prst="rect">
            <a:avLst/>
          </a:prstGeom>
          <a:noFill/>
        </p:spPr>
        <p:txBody>
          <a:bodyPr wrap="square" rtlCol="0">
            <a:spAutoFit/>
          </a:bodyPr>
          <a:lstStyle/>
          <a:p>
            <a:pPr algn="ctr">
              <a:defRPr/>
            </a:pPr>
            <a:r>
              <a:rPr lang="en-GB" sz="3200" b="1" dirty="0">
                <a:solidFill>
                  <a:srgbClr val="C00000"/>
                </a:solidFill>
                <a:effectLst>
                  <a:outerShdw blurRad="38100" dist="38100" dir="2700000" algn="tl">
                    <a:srgbClr val="000000">
                      <a:alpha val="43137"/>
                    </a:srgbClr>
                  </a:outerShdw>
                </a:effectLst>
                <a:latin typeface="+mn-lt"/>
              </a:rPr>
              <a:t>What is an ‘Electronic Library Resource’?</a:t>
            </a:r>
            <a:endParaRPr lang="en-US" sz="3200" b="1" dirty="0">
              <a:solidFill>
                <a:srgbClr val="C00000"/>
              </a:solidFill>
              <a:effectLst>
                <a:outerShdw blurRad="38100" dist="38100" dir="2700000" algn="tl">
                  <a:srgbClr val="000000">
                    <a:alpha val="43137"/>
                  </a:srgbClr>
                </a:outerShdw>
              </a:effectLst>
              <a:latin typeface="+mn-lt"/>
            </a:endParaRPr>
          </a:p>
        </p:txBody>
      </p:sp>
      <p:sp>
        <p:nvSpPr>
          <p:cNvPr id="4" name="Rectangle 3"/>
          <p:cNvSpPr/>
          <p:nvPr/>
        </p:nvSpPr>
        <p:spPr>
          <a:xfrm>
            <a:off x="2339975" y="2828836"/>
            <a:ext cx="4679950" cy="369332"/>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a:ln>
                <a:noFill/>
              </a:ln>
              <a:solidFill>
                <a:sysClr val="windowText" lastClr="000000"/>
              </a:solidFill>
              <a:effectLst/>
              <a:uLnTx/>
              <a:uFillTx/>
            </a:endParaRPr>
          </a:p>
        </p:txBody>
      </p:sp>
      <p:sp>
        <p:nvSpPr>
          <p:cNvPr id="5" name="Rectangle 4"/>
          <p:cNvSpPr/>
          <p:nvPr/>
        </p:nvSpPr>
        <p:spPr>
          <a:xfrm>
            <a:off x="432272" y="1340768"/>
            <a:ext cx="8280920" cy="5009833"/>
          </a:xfrm>
          <a:prstGeom prst="rect">
            <a:avLst/>
          </a:prstGeom>
        </p:spPr>
        <p:txBody>
          <a:bodyPr wrap="square">
            <a:spAutoFit/>
          </a:bodyPr>
          <a:lstStyle/>
          <a:p>
            <a:pPr indent="457200" algn="just" eaLnBrk="1" hangingPunct="1">
              <a:lnSpc>
                <a:spcPct val="150000"/>
              </a:lnSpc>
              <a:buFontTx/>
              <a:buNone/>
            </a:pPr>
            <a:r>
              <a:rPr lang="en-GB" sz="2400" b="1" i="1" dirty="0">
                <a:solidFill>
                  <a:srgbClr val="000099"/>
                </a:solidFill>
                <a:effectLst>
                  <a:outerShdw blurRad="38100" dist="38100" dir="2700000" algn="tl">
                    <a:srgbClr val="000000">
                      <a:alpha val="43137"/>
                    </a:srgbClr>
                  </a:outerShdw>
                </a:effectLst>
                <a:latin typeface="+mn-lt"/>
              </a:rPr>
              <a:t>Any library or information resource that can be accessed via computer, e.g.</a:t>
            </a:r>
          </a:p>
          <a:p>
            <a:pPr marL="457200" indent="-457200" eaLnBrk="1" hangingPunct="1">
              <a:lnSpc>
                <a:spcPct val="150000"/>
              </a:lnSpc>
              <a:buClr>
                <a:srgbClr val="C00000"/>
              </a:buClr>
              <a:buFont typeface="Wingdings" pitchFamily="2" charset="2"/>
              <a:buChar char="q"/>
            </a:pPr>
            <a:r>
              <a:rPr lang="en-GB" sz="2400" b="1" i="1" dirty="0">
                <a:latin typeface="+mn-lt"/>
              </a:rPr>
              <a:t>Electronic books.</a:t>
            </a:r>
          </a:p>
          <a:p>
            <a:pPr marL="457200" indent="-457200" eaLnBrk="1" hangingPunct="1">
              <a:lnSpc>
                <a:spcPct val="150000"/>
              </a:lnSpc>
              <a:buClr>
                <a:srgbClr val="C00000"/>
              </a:buClr>
              <a:buFont typeface="Wingdings" pitchFamily="2" charset="2"/>
              <a:buChar char="q"/>
            </a:pPr>
            <a:r>
              <a:rPr lang="en-GB" sz="2400" b="1" i="1" dirty="0">
                <a:latin typeface="+mn-lt"/>
              </a:rPr>
              <a:t>Electronic journals.</a:t>
            </a:r>
          </a:p>
          <a:p>
            <a:pPr marL="457200" indent="-457200" eaLnBrk="1" hangingPunct="1">
              <a:lnSpc>
                <a:spcPct val="150000"/>
              </a:lnSpc>
              <a:buClr>
                <a:srgbClr val="C00000"/>
              </a:buClr>
              <a:buFont typeface="Wingdings" pitchFamily="2" charset="2"/>
              <a:buChar char="q"/>
            </a:pPr>
            <a:r>
              <a:rPr lang="en-GB" sz="2400" b="1" i="1" dirty="0">
                <a:latin typeface="+mn-lt"/>
              </a:rPr>
              <a:t>Scholarly databases.</a:t>
            </a:r>
          </a:p>
          <a:p>
            <a:pPr marL="457200" indent="-457200">
              <a:lnSpc>
                <a:spcPct val="150000"/>
              </a:lnSpc>
              <a:buClr>
                <a:srgbClr val="C00000"/>
              </a:buClr>
              <a:buFont typeface="Wingdings" pitchFamily="2" charset="2"/>
              <a:buChar char="q"/>
            </a:pPr>
            <a:r>
              <a:rPr lang="en-US" sz="2400" b="1" i="1" dirty="0">
                <a:latin typeface="+mn-lt"/>
              </a:rPr>
              <a:t>Dictionaries, encyclopedias, economic data.</a:t>
            </a:r>
            <a:endParaRPr lang="en-GB" sz="2400" b="1" i="1" dirty="0">
              <a:latin typeface="+mn-lt"/>
            </a:endParaRPr>
          </a:p>
          <a:p>
            <a:pPr marL="457200" indent="-457200" eaLnBrk="1" hangingPunct="1">
              <a:lnSpc>
                <a:spcPct val="150000"/>
              </a:lnSpc>
              <a:buClr>
                <a:srgbClr val="C00000"/>
              </a:buClr>
              <a:buFont typeface="Wingdings" pitchFamily="2" charset="2"/>
              <a:buChar char="q"/>
            </a:pPr>
            <a:r>
              <a:rPr lang="en-GB" sz="2400" b="1" i="1" dirty="0">
                <a:latin typeface="+mn-lt"/>
              </a:rPr>
              <a:t>Information gateways.</a:t>
            </a:r>
          </a:p>
          <a:p>
            <a:pPr marL="457200" indent="-457200" eaLnBrk="1" hangingPunct="1">
              <a:lnSpc>
                <a:spcPct val="150000"/>
              </a:lnSpc>
              <a:buClr>
                <a:srgbClr val="C00000"/>
              </a:buClr>
              <a:buFont typeface="Wingdings" pitchFamily="2" charset="2"/>
              <a:buChar char="q"/>
            </a:pPr>
            <a:r>
              <a:rPr lang="en-GB" sz="2400" b="1" i="1" dirty="0">
                <a:latin typeface="+mn-lt"/>
              </a:rPr>
              <a:t>The Internet.</a:t>
            </a:r>
          </a:p>
          <a:p>
            <a:pPr indent="511175" eaLnBrk="1" hangingPunct="1">
              <a:lnSpc>
                <a:spcPct val="150000"/>
              </a:lnSpc>
              <a:buFontTx/>
              <a:buNone/>
            </a:pPr>
            <a:r>
              <a:rPr lang="en-GB" sz="2400" b="1" i="1" dirty="0">
                <a:solidFill>
                  <a:srgbClr val="000099"/>
                </a:solidFill>
                <a:effectLst>
                  <a:outerShdw blurRad="38100" dist="38100" dir="2700000" algn="tl">
                    <a:srgbClr val="000000">
                      <a:alpha val="43137"/>
                    </a:srgbClr>
                  </a:outerShdw>
                </a:effectLst>
                <a:latin typeface="+mn-lt"/>
              </a:rPr>
              <a:t>Also  reports, magazines, grey literature.</a:t>
            </a:r>
          </a:p>
        </p:txBody>
      </p:sp>
      <p:sp>
        <p:nvSpPr>
          <p:cNvPr id="7" name="Slide Number Placeholder 2">
            <a:extLst>
              <a:ext uri="{FF2B5EF4-FFF2-40B4-BE49-F238E27FC236}">
                <a16:creationId xmlns:a16="http://schemas.microsoft.com/office/drawing/2014/main" id="{3B4CCD41-C81E-44BD-BD36-37B35757AEDE}"/>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6</a:t>
            </a:fld>
            <a:endParaRPr lang="ru-RU" dirty="0"/>
          </a:p>
        </p:txBody>
      </p:sp>
      <p:sp>
        <p:nvSpPr>
          <p:cNvPr id="8" name="Footer Placeholder 2">
            <a:extLst>
              <a:ext uri="{FF2B5EF4-FFF2-40B4-BE49-F238E27FC236}">
                <a16:creationId xmlns:a16="http://schemas.microsoft.com/office/drawing/2014/main" id="{B7A80835-D01C-411C-A999-2D317D83E621}"/>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4616538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p:cTn id="2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5">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p:cTn id="3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5">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p:cTn id="3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5">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calcmode="lin" valueType="num">
                                      <p:cBhvr>
                                        <p:cTn id="42"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alkiri 1">
            <a:extLst>
              <a:ext uri="{FF2B5EF4-FFF2-40B4-BE49-F238E27FC236}">
                <a16:creationId xmlns:a16="http://schemas.microsoft.com/office/drawing/2014/main" id="{75EF50A1-233D-42DA-A8E7-31FB11311522}"/>
              </a:ext>
            </a:extLst>
          </p:cNvPr>
          <p:cNvSpPr txBox="1">
            <a:spLocks/>
          </p:cNvSpPr>
          <p:nvPr/>
        </p:nvSpPr>
        <p:spPr bwMode="auto">
          <a:xfrm>
            <a:off x="1254919" y="437758"/>
            <a:ext cx="6851650" cy="927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a:lstStyle>
          <a:p>
            <a:pPr algn="ctr" eaLnBrk="1" hangingPunct="1"/>
            <a:r>
              <a:rPr lang="et-EE" altLang="en-US" sz="3200" b="1" dirty="0">
                <a:solidFill>
                  <a:srgbClr val="990000"/>
                </a:solidFill>
                <a:effectLst>
                  <a:outerShdw blurRad="38100" dist="38100" dir="2700000" algn="tl">
                    <a:srgbClr val="C0C0C0"/>
                  </a:outerShdw>
                </a:effectLst>
                <a:latin typeface="+mn-lt"/>
                <a:cs typeface="Times New Roman" pitchFamily="18" charset="0"/>
              </a:rPr>
              <a:t>Aims of Information Services</a:t>
            </a:r>
          </a:p>
        </p:txBody>
      </p:sp>
      <p:sp>
        <p:nvSpPr>
          <p:cNvPr id="6" name="Rectangle 5">
            <a:extLst>
              <a:ext uri="{FF2B5EF4-FFF2-40B4-BE49-F238E27FC236}">
                <a16:creationId xmlns:a16="http://schemas.microsoft.com/office/drawing/2014/main" id="{6EEECA95-8761-45D8-94EC-F60C07BE8B6A}"/>
              </a:ext>
            </a:extLst>
          </p:cNvPr>
          <p:cNvSpPr/>
          <p:nvPr/>
        </p:nvSpPr>
        <p:spPr>
          <a:xfrm>
            <a:off x="216248" y="1268760"/>
            <a:ext cx="8676927" cy="4086503"/>
          </a:xfrm>
          <a:prstGeom prst="rect">
            <a:avLst/>
          </a:prstGeom>
        </p:spPr>
        <p:txBody>
          <a:bodyPr wrap="square">
            <a:spAutoFit/>
          </a:bodyPr>
          <a:lstStyle/>
          <a:p>
            <a:pPr indent="457200" eaLnBrk="1" hangingPunct="1">
              <a:buFontTx/>
              <a:buNone/>
            </a:pPr>
            <a:r>
              <a:rPr lang="et-EE" altLang="en-US" sz="2400" dirty="0">
                <a:solidFill>
                  <a:srgbClr val="000099"/>
                </a:solidFill>
                <a:latin typeface="+mn-lt"/>
                <a:cs typeface="Times New Roman" panose="02020603050405020304" pitchFamily="18" charset="0"/>
              </a:rPr>
              <a:t>The primary aims of </a:t>
            </a:r>
            <a:r>
              <a:rPr lang="en-US" altLang="en-US" sz="2400" dirty="0">
                <a:solidFill>
                  <a:srgbClr val="000099"/>
                </a:solidFill>
                <a:latin typeface="+mn-lt"/>
                <a:cs typeface="Times New Roman" panose="02020603050405020304" pitchFamily="18" charset="0"/>
              </a:rPr>
              <a:t>I</a:t>
            </a:r>
            <a:r>
              <a:rPr lang="et-EE" altLang="en-US" sz="2400" dirty="0">
                <a:solidFill>
                  <a:srgbClr val="000099"/>
                </a:solidFill>
                <a:latin typeface="+mn-lt"/>
                <a:cs typeface="Times New Roman" panose="02020603050405020304" pitchFamily="18" charset="0"/>
              </a:rPr>
              <a:t>nformation </a:t>
            </a:r>
            <a:r>
              <a:rPr lang="en-US" altLang="en-US" sz="2400" dirty="0">
                <a:solidFill>
                  <a:srgbClr val="000099"/>
                </a:solidFill>
                <a:latin typeface="+mn-lt"/>
                <a:cs typeface="Times New Roman" panose="02020603050405020304" pitchFamily="18" charset="0"/>
              </a:rPr>
              <a:t>S</a:t>
            </a:r>
            <a:r>
              <a:rPr lang="et-EE" altLang="en-US" sz="2400" dirty="0">
                <a:solidFill>
                  <a:srgbClr val="000099"/>
                </a:solidFill>
                <a:latin typeface="+mn-lt"/>
                <a:cs typeface="Times New Roman" panose="02020603050405020304" pitchFamily="18" charset="0"/>
              </a:rPr>
              <a:t>ervices:</a:t>
            </a:r>
            <a:endParaRPr lang="en-US" altLang="en-US" sz="2400" dirty="0">
              <a:solidFill>
                <a:srgbClr val="000099"/>
              </a:solidFill>
              <a:latin typeface="+mn-lt"/>
              <a:cs typeface="Times New Roman" panose="02020603050405020304" pitchFamily="18" charset="0"/>
            </a:endParaRPr>
          </a:p>
          <a:p>
            <a:pPr eaLnBrk="1" hangingPunct="1">
              <a:buFontTx/>
              <a:buNone/>
            </a:pPr>
            <a:endParaRPr lang="et-EE" altLang="en-US" sz="2400" dirty="0">
              <a:latin typeface="+mn-lt"/>
              <a:cs typeface="Times New Roman" panose="02020603050405020304" pitchFamily="18" charset="0"/>
            </a:endParaRPr>
          </a:p>
          <a:p>
            <a:pPr marL="457200" indent="-457200" algn="just" eaLnBrk="1" hangingPunct="1">
              <a:lnSpc>
                <a:spcPct val="150000"/>
              </a:lnSpc>
              <a:buClr>
                <a:srgbClr val="C00000"/>
              </a:buClr>
              <a:buFont typeface="Wingdings" panose="05000000000000000000" pitchFamily="2" charset="2"/>
              <a:buChar char="q"/>
            </a:pPr>
            <a:r>
              <a:rPr lang="et-EE" altLang="en-US" sz="2400" b="1" i="1" dirty="0">
                <a:latin typeface="+mn-lt"/>
                <a:cs typeface="Times New Roman" panose="02020603050405020304" pitchFamily="18" charset="0"/>
              </a:rPr>
              <a:t>to support the learning, teaching and research activities</a:t>
            </a:r>
            <a:r>
              <a:rPr lang="en-US" altLang="en-US" sz="2400" b="1" i="1" dirty="0">
                <a:latin typeface="+mn-lt"/>
                <a:cs typeface="Times New Roman" panose="02020603050405020304" pitchFamily="18" charset="0"/>
              </a:rPr>
              <a:t>.</a:t>
            </a:r>
            <a:r>
              <a:rPr lang="et-EE" altLang="en-US" sz="2400" b="1" i="1" dirty="0">
                <a:latin typeface="+mn-lt"/>
                <a:cs typeface="Times New Roman" panose="02020603050405020304" pitchFamily="18" charset="0"/>
              </a:rPr>
              <a:t> </a:t>
            </a:r>
            <a:endParaRPr lang="en-US" altLang="en-US" sz="2400" b="1" i="1" dirty="0">
              <a:latin typeface="+mn-lt"/>
              <a:cs typeface="Times New Roman" panose="02020603050405020304" pitchFamily="18" charset="0"/>
            </a:endParaRPr>
          </a:p>
          <a:p>
            <a:pPr marL="457200" indent="-457200" algn="just" eaLnBrk="1" hangingPunct="1">
              <a:lnSpc>
                <a:spcPct val="150000"/>
              </a:lnSpc>
              <a:buClr>
                <a:srgbClr val="C00000"/>
              </a:buClr>
              <a:buFont typeface="Wingdings" panose="05000000000000000000" pitchFamily="2" charset="2"/>
              <a:buChar char="q"/>
            </a:pPr>
            <a:r>
              <a:rPr lang="en-US" altLang="en-US" sz="2400" b="1" i="1" dirty="0">
                <a:latin typeface="+mn-lt"/>
                <a:cs typeface="Times New Roman" panose="02020603050405020304" pitchFamily="18" charset="0"/>
              </a:rPr>
              <a:t>to keep the </a:t>
            </a:r>
            <a:r>
              <a:rPr lang="et-EE" altLang="en-US" sz="2400" b="1" i="1" dirty="0">
                <a:latin typeface="+mn-lt"/>
                <a:cs typeface="Times New Roman" panose="02020603050405020304" pitchFamily="18" charset="0"/>
              </a:rPr>
              <a:t>u</a:t>
            </a:r>
            <a:r>
              <a:rPr lang="en-US" altLang="en-US" sz="2400" b="1" i="1" dirty="0" err="1">
                <a:latin typeface="+mn-lt"/>
                <a:cs typeface="Times New Roman" panose="02020603050405020304" pitchFamily="18" charset="0"/>
              </a:rPr>
              <a:t>niversity</a:t>
            </a:r>
            <a:r>
              <a:rPr lang="en-US" altLang="en-US" sz="2400" b="1" i="1" dirty="0">
                <a:latin typeface="+mn-lt"/>
                <a:cs typeface="Times New Roman" panose="02020603050405020304" pitchFamily="18" charset="0"/>
              </a:rPr>
              <a:t> community</a:t>
            </a:r>
            <a:r>
              <a:rPr lang="et-EE" altLang="en-US" sz="2400" b="1" i="1" dirty="0">
                <a:latin typeface="+mn-lt"/>
                <a:cs typeface="Times New Roman" panose="02020603050405020304" pitchFamily="18" charset="0"/>
              </a:rPr>
              <a:t> </a:t>
            </a:r>
            <a:r>
              <a:rPr lang="en-US" altLang="en-US" sz="2400" b="1" i="1" dirty="0">
                <a:latin typeface="+mn-lt"/>
                <a:cs typeface="Times New Roman" panose="02020603050405020304" pitchFamily="18" charset="0"/>
              </a:rPr>
              <a:t>informed of </a:t>
            </a:r>
            <a:r>
              <a:rPr lang="et-EE" altLang="en-US" sz="2400" b="1" i="1" dirty="0">
                <a:latin typeface="+mn-lt"/>
                <a:cs typeface="Times New Roman" panose="02020603050405020304" pitchFamily="18" charset="0"/>
              </a:rPr>
              <a:t>the</a:t>
            </a:r>
            <a:r>
              <a:rPr lang="en-US" altLang="en-US" sz="2400" b="1" i="1" dirty="0">
                <a:latin typeface="+mn-lt"/>
                <a:cs typeface="Times New Roman" panose="02020603050405020304" pitchFamily="18" charset="0"/>
              </a:rPr>
              <a:t> </a:t>
            </a:r>
            <a:r>
              <a:rPr lang="et-EE" altLang="en-US" sz="2400" b="1" i="1" dirty="0">
                <a:latin typeface="+mn-lt"/>
                <a:cs typeface="Times New Roman" panose="02020603050405020304" pitchFamily="18" charset="0"/>
              </a:rPr>
              <a:t>l</a:t>
            </a:r>
            <a:r>
              <a:rPr lang="en-US" altLang="en-US" sz="2400" b="1" i="1" dirty="0" err="1">
                <a:latin typeface="+mn-lt"/>
                <a:cs typeface="Times New Roman" panose="02020603050405020304" pitchFamily="18" charset="0"/>
              </a:rPr>
              <a:t>ibrar</a:t>
            </a:r>
            <a:r>
              <a:rPr lang="et-EE" altLang="en-US" sz="2400" b="1" i="1" dirty="0">
                <a:latin typeface="+mn-lt"/>
                <a:cs typeface="Times New Roman" panose="02020603050405020304" pitchFamily="18" charset="0"/>
              </a:rPr>
              <a:t>y`s</a:t>
            </a:r>
            <a:r>
              <a:rPr lang="en-US" altLang="en-US" sz="2400" b="1" i="1" dirty="0">
                <a:latin typeface="+mn-lt"/>
                <a:cs typeface="Times New Roman" panose="02020603050405020304" pitchFamily="18" charset="0"/>
              </a:rPr>
              <a:t>  </a:t>
            </a:r>
            <a:r>
              <a:rPr lang="et-EE" altLang="en-US" sz="2400" b="1" i="1" dirty="0">
                <a:latin typeface="+mn-lt"/>
                <a:cs typeface="Times New Roman" panose="02020603050405020304" pitchFamily="18" charset="0"/>
              </a:rPr>
              <a:t>services</a:t>
            </a:r>
            <a:r>
              <a:rPr lang="en-US" altLang="en-US" sz="2400" b="1" i="1" dirty="0">
                <a:latin typeface="+mn-lt"/>
                <a:cs typeface="Times New Roman" panose="02020603050405020304" pitchFamily="18" charset="0"/>
              </a:rPr>
              <a:t> </a:t>
            </a:r>
            <a:r>
              <a:rPr lang="et-EE" altLang="en-US" sz="2400" b="1" i="1" dirty="0">
                <a:latin typeface="+mn-lt"/>
                <a:cs typeface="Times New Roman" panose="02020603050405020304" pitchFamily="18" charset="0"/>
              </a:rPr>
              <a:t> and possibilities</a:t>
            </a:r>
            <a:r>
              <a:rPr lang="en-US" altLang="en-US" sz="2400" b="1" i="1" dirty="0">
                <a:latin typeface="+mn-lt"/>
                <a:cs typeface="Times New Roman" panose="02020603050405020304" pitchFamily="18" charset="0"/>
              </a:rPr>
              <a:t>.</a:t>
            </a:r>
          </a:p>
          <a:p>
            <a:pPr marL="457200" indent="-457200" algn="just" eaLnBrk="1" hangingPunct="1">
              <a:lnSpc>
                <a:spcPct val="150000"/>
              </a:lnSpc>
              <a:buClr>
                <a:srgbClr val="C00000"/>
              </a:buClr>
              <a:buFont typeface="Wingdings" panose="05000000000000000000" pitchFamily="2" charset="2"/>
              <a:buChar char="q"/>
            </a:pPr>
            <a:r>
              <a:rPr lang="en-US" altLang="en-US" sz="2400" b="1" i="1" dirty="0">
                <a:latin typeface="+mn-lt"/>
                <a:cs typeface="Times New Roman" panose="02020603050405020304" pitchFamily="18" charset="0"/>
              </a:rPr>
              <a:t>to</a:t>
            </a:r>
            <a:r>
              <a:rPr lang="et-EE" altLang="en-US" sz="2400" b="1" i="1" dirty="0">
                <a:latin typeface="+mn-lt"/>
                <a:cs typeface="Times New Roman" panose="02020603050405020304" pitchFamily="18" charset="0"/>
              </a:rPr>
              <a:t> develop direct</a:t>
            </a:r>
            <a:r>
              <a:rPr lang="et-EE" altLang="en-US" sz="2400" b="1" i="1" dirty="0">
                <a:solidFill>
                  <a:schemeClr val="bg2"/>
                </a:solidFill>
                <a:latin typeface="+mn-lt"/>
                <a:cs typeface="Times New Roman" panose="02020603050405020304" pitchFamily="18" charset="0"/>
              </a:rPr>
              <a:t> </a:t>
            </a:r>
            <a:r>
              <a:rPr lang="et-EE" altLang="en-US" sz="2400" b="1" i="1" dirty="0">
                <a:latin typeface="+mn-lt"/>
                <a:cs typeface="Times New Roman" panose="02020603050405020304" pitchFamily="18" charset="0"/>
              </a:rPr>
              <a:t>communication between the library</a:t>
            </a:r>
            <a:r>
              <a:rPr lang="en-US" altLang="en-US" sz="2400" b="1" i="1" dirty="0">
                <a:latin typeface="+mn-lt"/>
                <a:cs typeface="Times New Roman" panose="02020603050405020304" pitchFamily="18" charset="0"/>
              </a:rPr>
              <a:t>      </a:t>
            </a:r>
            <a:r>
              <a:rPr lang="et-EE" altLang="en-US" sz="2400" b="1" i="1" dirty="0">
                <a:latin typeface="+mn-lt"/>
                <a:cs typeface="Times New Roman" panose="02020603050405020304" pitchFamily="18" charset="0"/>
              </a:rPr>
              <a:t>and the academic departments</a:t>
            </a:r>
            <a:r>
              <a:rPr lang="en-US" altLang="en-US" sz="2400" b="1" i="1" dirty="0">
                <a:latin typeface="+mn-lt"/>
                <a:cs typeface="Times New Roman" panose="02020603050405020304" pitchFamily="18" charset="0"/>
              </a:rPr>
              <a:t>.</a:t>
            </a:r>
            <a:endParaRPr lang="et-EE" altLang="en-US" sz="2400" b="1" i="1" dirty="0">
              <a:latin typeface="+mn-lt"/>
              <a:cs typeface="Times New Roman" panose="02020603050405020304" pitchFamily="18" charset="0"/>
            </a:endParaRPr>
          </a:p>
        </p:txBody>
      </p:sp>
      <p:sp>
        <p:nvSpPr>
          <p:cNvPr id="7" name="Slide Number Placeholder 2">
            <a:extLst>
              <a:ext uri="{FF2B5EF4-FFF2-40B4-BE49-F238E27FC236}">
                <a16:creationId xmlns:a16="http://schemas.microsoft.com/office/drawing/2014/main" id="{F236A1D7-A0DF-4368-BDD9-1781AB82E109}"/>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7</a:t>
            </a:fld>
            <a:endParaRPr lang="ru-RU" dirty="0"/>
          </a:p>
        </p:txBody>
      </p:sp>
      <p:sp>
        <p:nvSpPr>
          <p:cNvPr id="8" name="Footer Placeholder 2">
            <a:extLst>
              <a:ext uri="{FF2B5EF4-FFF2-40B4-BE49-F238E27FC236}">
                <a16:creationId xmlns:a16="http://schemas.microsoft.com/office/drawing/2014/main" id="{E97D9F73-B144-42DE-A914-A3242E9327D2}"/>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193515986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6564" y="236852"/>
            <a:ext cx="8065120" cy="1096095"/>
          </a:xfrm>
        </p:spPr>
        <p:txBody>
          <a:bodyPr>
            <a:noAutofit/>
          </a:bodyPr>
          <a:lstStyle/>
          <a:p>
            <a:pPr algn="ctr" eaLnBrk="1" hangingPunct="1">
              <a:defRPr/>
            </a:pPr>
            <a:r>
              <a:rPr lang="en-US" sz="3200" b="1" kern="1200" dirty="0">
                <a:solidFill>
                  <a:srgbClr val="990000"/>
                </a:solidFill>
                <a:effectLst>
                  <a:outerShdw blurRad="38100" dist="38100" dir="2700000" algn="tl">
                    <a:srgbClr val="C0C0C0"/>
                  </a:outerShdw>
                </a:effectLst>
                <a:latin typeface="+mn-lt"/>
                <a:cs typeface="Times New Roman" pitchFamily="18" charset="0"/>
              </a:rPr>
              <a:t>Information Services</a:t>
            </a:r>
          </a:p>
        </p:txBody>
      </p:sp>
      <p:sp>
        <p:nvSpPr>
          <p:cNvPr id="4" name="Subtitle 2"/>
          <p:cNvSpPr txBox="1">
            <a:spLocks/>
          </p:cNvSpPr>
          <p:nvPr/>
        </p:nvSpPr>
        <p:spPr>
          <a:xfrm>
            <a:off x="288256" y="1785926"/>
            <a:ext cx="8208912" cy="4429156"/>
          </a:xfrm>
          <a:prstGeom prst="rect">
            <a:avLst/>
          </a:prstGeom>
        </p:spPr>
        <p:txBody>
          <a:bodyPr/>
          <a:lstStyle/>
          <a:p>
            <a:pPr marL="342900" lvl="0" indent="-342900" eaLnBrk="0" hangingPunct="0">
              <a:spcBef>
                <a:spcPct val="20000"/>
              </a:spcBef>
              <a:buClr>
                <a:schemeClr val="bg2"/>
              </a:buClr>
              <a:buSzPct val="75000"/>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65902" y="1285860"/>
            <a:ext cx="8215370" cy="553998"/>
          </a:xfrm>
          <a:prstGeom prst="rect">
            <a:avLst/>
          </a:prstGeom>
        </p:spPr>
        <p:txBody>
          <a:bodyPr wrap="square">
            <a:spAutoFit/>
          </a:bodyPr>
          <a:lstStyle/>
          <a:p>
            <a:r>
              <a:rPr lang="en-US" sz="3000" dirty="0">
                <a:latin typeface="Arial" pitchFamily="34" charset="0"/>
                <a:cs typeface="Arial" pitchFamily="34" charset="0"/>
              </a:rPr>
              <a:t> </a:t>
            </a:r>
            <a:endParaRPr lang="en-US" sz="3000" dirty="0">
              <a:latin typeface="Tahoma" pitchFamily="34" charset="0"/>
            </a:endParaRPr>
          </a:p>
        </p:txBody>
      </p:sp>
      <p:sp>
        <p:nvSpPr>
          <p:cNvPr id="5" name="Rectangle 4"/>
          <p:cNvSpPr/>
          <p:nvPr/>
        </p:nvSpPr>
        <p:spPr>
          <a:xfrm>
            <a:off x="3336402" y="1412776"/>
            <a:ext cx="5855090" cy="1508105"/>
          </a:xfrm>
          <a:prstGeom prst="rect">
            <a:avLst/>
          </a:prstGeom>
        </p:spPr>
        <p:txBody>
          <a:bodyPr wrap="square">
            <a:spAutoFit/>
          </a:bodyPr>
          <a:lstStyle/>
          <a:p>
            <a:pPr marL="342900" indent="-342900">
              <a:buClr>
                <a:srgbClr val="C00000"/>
              </a:buClr>
              <a:buFont typeface="Wingdings" pitchFamily="2" charset="2"/>
              <a:buChar char="q"/>
            </a:pPr>
            <a:endParaRPr lang="en-US" sz="2000" dirty="0"/>
          </a:p>
          <a:p>
            <a:pPr marL="342900" indent="-342900">
              <a:buClr>
                <a:srgbClr val="C00000"/>
              </a:buClr>
              <a:buFont typeface="Wingdings" pitchFamily="2" charset="2"/>
              <a:buChar char="q"/>
            </a:pPr>
            <a:r>
              <a:rPr lang="en-US" sz="2400" b="1" dirty="0">
                <a:solidFill>
                  <a:srgbClr val="800000"/>
                </a:solidFill>
                <a:latin typeface="+mn-lt"/>
              </a:rPr>
              <a:t>Electronic  Information Services </a:t>
            </a:r>
            <a:r>
              <a:rPr lang="en-US" sz="2400" dirty="0">
                <a:latin typeface="+mn-lt"/>
              </a:rPr>
              <a:t>provides IT and Library  services to  Khazar University's students  and staff.</a:t>
            </a:r>
          </a:p>
        </p:txBody>
      </p:sp>
      <p:pic>
        <p:nvPicPr>
          <p:cNvPr id="9" name="Picture 8" descr="A group of people sitting posing for the camera&#10;&#10;Description automatically generated">
            <a:extLst>
              <a:ext uri="{FF2B5EF4-FFF2-40B4-BE49-F238E27FC236}">
                <a16:creationId xmlns:a16="http://schemas.microsoft.com/office/drawing/2014/main" id="{A8833F4A-4F0C-4D69-BDF2-D7D0FD8A0E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58" y="1458917"/>
            <a:ext cx="2752071" cy="1792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E4D286E4-5837-459D-BDF2-1EE89E52C54B}"/>
              </a:ext>
            </a:extLst>
          </p:cNvPr>
          <p:cNvSpPr/>
          <p:nvPr/>
        </p:nvSpPr>
        <p:spPr>
          <a:xfrm>
            <a:off x="315400" y="3781444"/>
            <a:ext cx="8757831" cy="2239844"/>
          </a:xfrm>
          <a:prstGeom prst="rect">
            <a:avLst/>
          </a:prstGeom>
        </p:spPr>
        <p:txBody>
          <a:bodyPr wrap="square">
            <a:spAutoFit/>
          </a:bodyPr>
          <a:lstStyle/>
          <a:p>
            <a:pPr marL="342900" indent="-342900" algn="just">
              <a:lnSpc>
                <a:spcPct val="150000"/>
              </a:lnSpc>
              <a:buClr>
                <a:srgbClr val="C00000"/>
              </a:buClr>
              <a:buFont typeface="Wingdings" pitchFamily="2" charset="2"/>
              <a:buChar char="q"/>
            </a:pPr>
            <a:r>
              <a:rPr lang="en-US" sz="2400" dirty="0">
                <a:latin typeface="+mn-lt"/>
              </a:rPr>
              <a:t>Research resources.</a:t>
            </a:r>
          </a:p>
          <a:p>
            <a:pPr marL="354013" indent="-354013" algn="just">
              <a:lnSpc>
                <a:spcPct val="150000"/>
              </a:lnSpc>
              <a:buClr>
                <a:srgbClr val="C00000"/>
              </a:buClr>
              <a:buFont typeface="Wingdings" pitchFamily="2" charset="2"/>
              <a:buChar char="q"/>
            </a:pPr>
            <a:r>
              <a:rPr lang="en-US" sz="2400" dirty="0">
                <a:latin typeface="+mn-lt"/>
              </a:rPr>
              <a:t>Learning materials embedded into DSpace &amp; Moodle.</a:t>
            </a:r>
          </a:p>
          <a:p>
            <a:pPr marL="342900" indent="-342900" algn="just">
              <a:lnSpc>
                <a:spcPct val="150000"/>
              </a:lnSpc>
              <a:buClr>
                <a:srgbClr val="C00000"/>
              </a:buClr>
              <a:buFont typeface="Wingdings" pitchFamily="2" charset="2"/>
              <a:buChar char="q"/>
            </a:pPr>
            <a:r>
              <a:rPr lang="en-US" sz="2400" dirty="0">
                <a:latin typeface="+mn-lt"/>
              </a:rPr>
              <a:t>Help, advice and training on accessing these resources and applying technologies.</a:t>
            </a:r>
          </a:p>
        </p:txBody>
      </p:sp>
      <p:sp>
        <p:nvSpPr>
          <p:cNvPr id="13" name="Slide Number Placeholder 2">
            <a:extLst>
              <a:ext uri="{FF2B5EF4-FFF2-40B4-BE49-F238E27FC236}">
                <a16:creationId xmlns:a16="http://schemas.microsoft.com/office/drawing/2014/main" id="{B25A3C10-4CA6-4691-A3D7-9B1D85B0F3E7}"/>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8</a:t>
            </a:fld>
            <a:endParaRPr lang="ru-RU" dirty="0"/>
          </a:p>
        </p:txBody>
      </p:sp>
      <p:sp>
        <p:nvSpPr>
          <p:cNvPr id="14" name="Footer Placeholder 2">
            <a:extLst>
              <a:ext uri="{FF2B5EF4-FFF2-40B4-BE49-F238E27FC236}">
                <a16:creationId xmlns:a16="http://schemas.microsoft.com/office/drawing/2014/main" id="{DBB9DCF6-EFF4-418E-ADEF-550862637A96}"/>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38402428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6564" y="236852"/>
            <a:ext cx="8065120" cy="1096095"/>
          </a:xfrm>
        </p:spPr>
        <p:txBody>
          <a:bodyPr>
            <a:noAutofit/>
          </a:bodyPr>
          <a:lstStyle/>
          <a:p>
            <a:pPr algn="ctr" eaLnBrk="1" hangingPunct="1">
              <a:defRPr/>
            </a:pPr>
            <a:r>
              <a:rPr lang="en-US" sz="3200" b="1" kern="1200" dirty="0">
                <a:solidFill>
                  <a:srgbClr val="990000"/>
                </a:solidFill>
                <a:effectLst>
                  <a:outerShdw blurRad="38100" dist="38100" dir="2700000" algn="tl">
                    <a:srgbClr val="C0C0C0"/>
                  </a:outerShdw>
                </a:effectLst>
                <a:latin typeface="+mn-lt"/>
                <a:cs typeface="Times New Roman" pitchFamily="18" charset="0"/>
              </a:rPr>
              <a:t>The Best Free Research Search Engine</a:t>
            </a:r>
          </a:p>
        </p:txBody>
      </p:sp>
      <p:sp>
        <p:nvSpPr>
          <p:cNvPr id="4" name="Subtitle 2"/>
          <p:cNvSpPr txBox="1">
            <a:spLocks/>
          </p:cNvSpPr>
          <p:nvPr/>
        </p:nvSpPr>
        <p:spPr>
          <a:xfrm>
            <a:off x="169996" y="1570353"/>
            <a:ext cx="8327172" cy="4644729"/>
          </a:xfrm>
          <a:prstGeom prst="rect">
            <a:avLst/>
          </a:prstGeom>
        </p:spPr>
        <p:txBody>
          <a:bodyPr/>
          <a:lstStyle/>
          <a:p>
            <a:pPr marL="342900" lvl="0" indent="-342900" eaLnBrk="0" hangingPunct="0">
              <a:spcBef>
                <a:spcPct val="20000"/>
              </a:spcBef>
              <a:buClr>
                <a:schemeClr val="bg2"/>
              </a:buClr>
              <a:buSzPct val="75000"/>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33794" name="AutoShape 2"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ggGDxIUBxATEA8TFRIQERgXFRgXFBcWFBAWFBYXEhojJzIfFxknJRcUHy8jJCopLC4sGR8xODArNSsrLSoBCQoKDgwOGg8PGjUkHyQ1NCwwNTYwMSw2LjUwLjQ0NTIwLDQvLCk0My8sLywsLDUsLC01LDQqLCwsLDA0LzAvMv/AABEIAIwBaAMBIgACEQEDEQH/xAAcAAEAAgIDAQAAAAAAAAAAAAAABgcEBQEDCAL/xABLEAABAwIEAQUMCAIGCwEAAAABAAIDBBEFBhIhMQcTF0FRIjRUYXF0k6Oys9LhFDIzNXJzgZFioRUjsbTD8EJSU1WCg4SSosHRFv/EABoBAQADAQEBAAAAAAAAAAAAAAADBAUCAQb/xAAyEQACAgEBBAkDBAIDAAAAAAAAAQIDEQQSIUFRExQxMjNSgaHwBRXRYXGRwSKxIyTx/9oADAMBAAIRAxEAPwC8URaXMubcOyo2M4lrtIXNbpbq3aATfs4rqMXJ4it545KKyzdIoR0wZb7ZvRfNOmDLfbN6L5qbq13lZF09fmJuihHTBlvtm9F806YMt9s3ovmnVrvKx09fmJuihHTBlvtm9F806YMt9s3ovmnVrvKx09fmJuihHTBlvtm9F806YMt9s3ovmnVrvKx09fmJuihHTBlvtm9F806YMt9s3ovmnVrvKx09fmJuihHTBlvtm9F806YMt9s3ovmnVrvKx09fmJuihHTBlvtm9F806YMt9s3ovmnVrvKx09fmJuihHTBlvtm9F806YMt9s3ovmnVrvKx09fmJuih1Fyq5fr5Y44TNrkeyNt47C73Boub7C5UxUU65w7ywdxnGXdYREXB2EREAREQBERAEREAREQBERAEREAREQBERAEREAREQBERAFWPLf9lSfjl9hqs5Vjy3/ZUn45fYarei8ePzgV9T4TKmREX0hiBERAERfcUMlQbQtc93Y0En9gvG0llnp8ItjX5fr8PZG6WN+l8YlPcO7kanCz+w2AO/aF1YTBT1U7GVYkLXuDBzenXdxAFgRY8eG3lUC1Ncq3bB5Sz2b+w62JKWy9xhopjnrCcIw4ROoS97nNEILXMMQMDWsdrsLl9tNxt2+JRKClnqb/R2PeRudLS797cFBodfXrNOtRFOKfPd2bv97ju2p1z2HvOtFsMXwKswaRzaljrN0jVpOg6mgix4ddv0WvVqq6F0FZW8p70yOUXF4YREUpyEREBs8sd/0nnFP79i9KLzXljv+k84p/fsXpRYv1PvRNTQ91hERZRfCIiAIiIAiIgCIiAIiIAiIgCIiAIiIAiIgCIiAIiIAiIgCrHlv+ypPxy+w1Wcqx5b/sqT8cvsNVvRePH5wK+p8JlTIiL6QxAiIgABPBdlPKYXtc1zmEEHU02cN+LfGpPkNuE846TFBo5kahI59ozruwNc231t3EWPUexabMNNSUVQ+OhY5rGHSC5+su6w4ECwBFiPEVmQ18bdXPSbD3LOd2Hz48nH+d6RO6nGtWZ+fM/wbTMudZMxxaHMMQbJqbZ5IczTa0va4GxB4bnbrMaY90ZuwkEcCNj+i4RWNJoqNHV0NEcR5f8ApxZbKyW1J7znU61r7Xvbqva17LNwPEjhFRHL3VmHUQ12kusPqk/6pNgfFfYrBRT21RthKua3SWH6nMZOLTXA3mZszy5l5ozAscwOa5ocTH9a4c0Hg6xIPkG/UNHY/ogU8paLL78NOtjhK4Gr5rnhzp5oOZdptsyxe61r2ud1lXXU/Saa66624t7KS4ZeeL7O39FxaJ4xlqJOUnv7SBouXkEnSLDqHGy4WyVgiIgNnljv+k84p/fsXpRea8sd/wBJ5xT+/YvSixfqfeiamh7rCIiyi+EREAREQBERAEREAREQBERAEREAREQBERAEREAREQBERAFWPLf9lSfjl9hqs5Vjy3/ZUn45fYarei8ePzgV9T4TKmREX0hiBEX3BI2JwL2CQA7tNwHeLYg/sV43hZPTgsc0AkEA7jsNiRt/ML5U6zNNgAo2tw+ON80Foy3nHnmudJc8g3HPWdte5AJ/RQVZ/wBO1z1tTsdbhvaw8ej7X2rD/wBZW8muq6KWM5CIi0SAIiIAlyi3OVPoDqloxSNjod3Oc57m6AwF2rY2dwA0kG9wFBqbugqlbsuWys4Xa/2zg7hHbko5xk072OiJDwQQSCDxBBsQVwpJnepwypmD8KYwtlHPOkDnlznOJDmlpNoyCNxa+4PWo2o9FqHqaI2yi4t8H2r5/PNI9thsScU8hERWyM2eWO/6Tzin9+xelF5ryx3/AEnnFP79i9KLF+p96JqaHusIiLKL4REQBERAEREAREQBERAEREAREQBERAEREAREQBERAEREAVY8t/2VJ+OX2GqzlWPLf9lSfjl9hqt6Lx4/OBX1PhMqZERfSGIEREB9wwyVDg2EFzjewHHYEn+QK+FKckYxhuEOe/FGR9wBzbg282p92kN7W21Xvw233AWozDNTS1D/AKCyJkINo+bFmlvFpPWXWIvfgdrBZtessnq56d1tRSTUuD5r3j7k8q4qtT2t/L56mtREWkQBERAF9iGQtLgDoBDSerU4OIHls137L4U6pMcwQYfzcsVP9Jcx0+jQeaMjLhms32kLd7Xtc22vZZv1DWWaWMHXW55aTxwXFv8ATHH+SemtWN5eCCouXu1knYX32Fh+g6lwtIgCIiA2eWO/6Tzin9+xelF5ryx3/SecU/v2L0osX6n3ompoe6wirvHsv57qaqZ2F1YZTueTE3nSLNsNradutRzMUWe8sQiXEa12gvEY0y6jcgkbaRt3JVaGlU8Ymssmle45zFlzoqhwnC+UHGYI5qSt/q5BqbqlINr23GnZSfJuC5vw+pLsw1Ilg5tzQ3nC7uy5tjbSOoO/deT06gn/AJrcewucmv8AFk3REVQsBERAEREAREQBERAEREAREQBES6AIiIAiIgCIiAKseW/7Kk/HL7DVZyrHlv8AsqT8cvsNVvRePH5wK+p8JlTIiL6QxAiIgC7aWFlQ8NlkbEDtqcCWj8VgTb9F1LljtBBFjYg77jY9faFzJNppPB6u0lWaMnR4DDC900YJYGuHdEySai4mPa2mxaLm3DxqKLNrMar8Qa5tZK6QOfzvdG9nWIu3/V2NrDbhtsEwaobTTxmTm9Bc0P5xgezSSNRc0+Ls37Fm6OvVafTPrEtuay9279cLdn9OP9E1jrnP/BYRjT00tKQJhpJax4/C9oc0/qCFk4RhgxeURiVkTnWawv1WLibBtwDY+VSDOWZMPxpjP6LYxtiY36omiXS23N6XdTLX2FiOBUYpKuahe19MdL23LTYGxIIuPHvsmmu1Oq0m3KPR2NPc+DXPd2N/vuE4whZhPKN7nLLUGX5v6qVlnaXRx90XhtrEu2sBcOtuo4smrxGqrgwVTzJo1BpcbuAcbkauJF99+FysZT6Gq6miML57Ulub58vbt/Xic2yjKbcFhBERXSIIiIDZ5Y7/AKTzin9+xelF5ryx3/SecU/v2L0osX6n3ompoe6woHyy/dzPOI/dyKeKB8sv3czziP3cip6Xxo/uWb/Dkbrk9+6qT8oe0VgZ+zvJlsMhwxvOVs31Ba4aC7SDb/ScTs0eI9ljn8nv3VSflD2iq4x+sxE5je7DYRUTxuAiY7h3NKPGOF3O48VPVWp3z2uGWRWTcao444RvYsk53xFvOV2KOhkPdaGvfYHsOgho/QEL5wLNOPZWr2UWa386yQtbHITcjUdLHB2xcwnuTq3B8m+V/wDpeUP/AHZF/n/mKP5mw7Oua5IX1mHiN0OrSWFovdzTvd54advKVPFOeY27OPTcQyajvhnPrvJbyr41iGCUsLsMldE502lxba5HNPNtx2gLQ0k2e87RRmjf9DpwxjdZcWOlIaAX6gNZubnYBu/XxWw5a+86f8//AAZFMssd4Unm8HuWqBTVdEZKKbyyVxc7XFt4KumxbNnJxUxf0xM6pgfuQZHSNe0Eagwu7pjxcHqG44hbMy55z3/WUDvoFId47vLC4dR1Aa3eXZvYu7lvaPo9KevnHj94/kFPMAN6Omv/ALGH3TV3O1KuNuytp7viOY1tzdeXhFVPxjNXJzVxDG5nVFO/c3e6RrmAgP0F3dNe24NturiCrHzpXz0GG1EtC8se2PUxwtcd0NwoZy4tHNUp69Uw/djf/gUjzd9xS+bx/wBjF5PE+isa3t4f8nscw24Z7F/RDMAx3POaIOawtxsHO5yofYceDA621v4QXb9S+cXwrPeUGfSHVj5mNIL7SvkDd7Xex4sW+MD9lK+SD7sH5s39oUtxWBlVTzMl+q6ORrvIWEFLNQq7XFRWM8hCnbrUnJ5NZkzMzc10jZbBsgJjlaOAe0Am3iIII8tlFOTvMWK4tiNXHXzukjYJNDTawtUaRaw7Nli8h0riyrB4Xp3fq5sgPshdHJV9613kl/vK9lVGHSpLsxg8jY5dG+eS2VXOS8w4piOM1kNXO58Mf0nQw2s3RVNa2219gSFYyqjk++/6/wD6v++MVehJwszyJrW1KGOZts85zxSKrZQ5bAFQ/TrfYEgvFw1t9ht3Rcb7FYZyLnm2oYqec46edm0/va3/AIrjP+Vcap69tfl9pkcNBcGjU9r2N0XDf9NpAAsLniuin5Za2iIbjVDpdwOlzoz/ANjh/wC1bhGXRx6BJ8+zOfUrya230ra5ciTZFlzOx88WaLnmxGYn2bZ2ovDrPbs7g3juL7qXrTZZzZhua4y7DnHU2wkY4We2/C44EGx3BI2K3Kzrm3N5WHyLleNlYeQiIoiQIiIAqx5b/sqT8cvsNVnLWY3lrC8xhgxWLnQwks7p7bEgA/VIvwCn09irsU3wIroOcHFHmtFf3RhlXwX1s3xJ0YZV8F9bN8S1vuVXJ+35M7qVnNfPQoFFf3RhlXwX1s3xJ0YZV8F9bN8SfcquT9vyOpWc189CgUV/dGGVfBfWzfEnRhlXwX1s3xJ9yq5P2/I6lZzXz0KBRX90YZV8F9bN8SdGGVfBfWzfEn3Krk/b8jqVnNfPQoFFf3RhlXwX1s3xJ0YZV8F9bN8SfcquT9vyOpWc189CgUV/dGGVfBfWzfEnRhlXwX1s3xJ9yq5P2/I6lZzXz0KBRX90YZV8F9bN8SdGGVfBfWzfEn3Krk/b8jqVnNfPQoFFf3RhlXwX1s3xJ0YZV8F9bN8SfcquT9vyOpWc189ClMsd/wBJ5xT+/YvSijVNyc5Zo5GPgptL2Oa9h5yU2c1wcDYusdwFJVn6zURuaceBc01Mqk0woHyy/dzPOI/dyKeLX43gNBmKIR4mwvjDg8AOc3ugCAbgg9ZVemahYpPgTWxc4OKNbye/dVJ+UPaKhHKDS1eVcVixClbqjcWF3Zrazm3McerUzge2/YrQw3DqfCYWRUTdMUY0sFybC/adyuyppYa1jmVTGyRuFnNcAWkdhB4qWF+xa54ynn+GcSq2oKPFGkwvPuXsVYHR1UcZtu2VzY3jxEE7+UXHjWJifKXgNC5rKWUVMrnNYBHu0anAXc/6oG/Vc+JY9XyS5aqXXjZJF4mSG36A3ss7CeTnLuDuDoacPeDcOkJeQRwIB7kHxgLr/rLfv/bcef8AN2biP8tnedP+f/gyKZZY7wpPN4PctXOO5dw7MjGsxVhkY12toDnNsdJbe7SOolZtJSxUUbI6cWYxrWMFybNa0NAudzsAo5Wp1RhxR1GDVjlzK65b+9qb81/uip1l/vOm/Jh901dePZawzMrWtxWMyNYS5tnObYkWP1SLrYU1PHSMayEWYxrWNF72DRYb9fBJ2p1RhxWRGDVjlzK05cfsaX8cvsNUizd9xS+bx/2MW4x7LGF5mawYtGZAwkts9zbFwsfqkX4LXZ+iZBhFS2MWa2INHkDmgKWFqkq4LtT/ALI5Qac5c1/RGOS3NmDYZRczX1DIZRJI6z+5FnEWs49z/NbHO/KNhNJSyx4XMyeeRro26DqawOFi9zhtsCbDje3UtRyf5LwXMuGh2IxXkEkrQ9ri19gRYEjiPLdSrCeTTLuEPD44TI9pu0yOLwD2hv1b+OyltdEbXKWc57COtWutJYwYXJTl6XBKIvqmlslQ4SWPEMDbMBHUfrO/4lD8sYpBkzG6puLHm2PdNHqINhqlEkbnfwkdf8QVzLQ5jyTg+aCHYhGecAsHsOl9uwng4eUGyihqU5SdnZIklS1GOx2ox8U5R8t4Ywu+ksmNrhsRD3H9tm/qQoNyW1f9IYxVSaSznI6iTSdyNdTG6x7bXsppg/Jll7B3h7Y3TPBu0yu1gHtDbBt/GQtph2VMJwqokqKOMtnl1847W831vD3bE2G4B2C9VtMISjDO/iNiyUoyljca+p5QsIw+slpsTcYHRlgD3bxu1RtfxH1D3Vt9tuPUsvEMx5ZliP06ppZIiNwXseCPE3cu8gC4xzJOB5hcXYhADIbAvaSx5sLC5H1uze60sPJBluN13iZ47DKbfyAP81xHoGk22mdPpctbmiN8klNzuI1ctC1zaQNkY2/8czXRNPjDWn/JVtrGw7DaTCYxHQRtijbwa0WHjJ7T4zuslR6i3pZ7R3TX0ccBERQEoREQBERAEREAREQBERAEREAREQBERAEREAREQBERAEREAREQBERAEREAREQBYON4TFjtPJBUOc1kjdJLbahuDtfbqWci9TaeUeNZWGanLOXKfK1PzNI9726nPu+17u48AAtsiL2UnJ5YSSWEERFyehERAEREAREQBERAEREAREQBERAEREAREQBERAEREAREQBERAEREAREQBERAEREAREQBERAEREAREQBERAEREAREQBERAEREAREQBERAf//Z"/>
          <p:cNvSpPr>
            <a:spLocks noChangeAspect="1" noChangeArrowheads="1"/>
          </p:cNvSpPr>
          <p:nvPr/>
        </p:nvSpPr>
        <p:spPr bwMode="auto">
          <a:xfrm>
            <a:off x="155575" y="-639763"/>
            <a:ext cx="342900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65902" y="1285860"/>
            <a:ext cx="8215370" cy="553998"/>
          </a:xfrm>
          <a:prstGeom prst="rect">
            <a:avLst/>
          </a:prstGeom>
        </p:spPr>
        <p:txBody>
          <a:bodyPr wrap="square">
            <a:spAutoFit/>
          </a:bodyPr>
          <a:lstStyle/>
          <a:p>
            <a:r>
              <a:rPr lang="en-US" sz="3000" dirty="0">
                <a:latin typeface="Arial" pitchFamily="34" charset="0"/>
                <a:cs typeface="Arial" pitchFamily="34" charset="0"/>
              </a:rPr>
              <a:t> </a:t>
            </a:r>
            <a:endParaRPr lang="en-US" sz="3000" dirty="0">
              <a:latin typeface="Tahoma" pitchFamily="34" charset="0"/>
            </a:endParaRPr>
          </a:p>
        </p:txBody>
      </p:sp>
      <p:sp>
        <p:nvSpPr>
          <p:cNvPr id="5" name="Rectangle 4"/>
          <p:cNvSpPr/>
          <p:nvPr/>
        </p:nvSpPr>
        <p:spPr>
          <a:xfrm>
            <a:off x="356391" y="1285860"/>
            <a:ext cx="8615204" cy="4770537"/>
          </a:xfrm>
          <a:prstGeom prst="rect">
            <a:avLst/>
          </a:prstGeom>
        </p:spPr>
        <p:txBody>
          <a:bodyPr wrap="square">
            <a:spAutoFit/>
          </a:bodyPr>
          <a:lstStyle/>
          <a:p>
            <a:pPr marL="342900" indent="-342900" algn="just">
              <a:buClr>
                <a:srgbClr val="C00000"/>
              </a:buClr>
              <a:buAutoNum type="arabicPeriod"/>
            </a:pPr>
            <a:r>
              <a:rPr lang="en-US" b="1" i="1" dirty="0">
                <a:solidFill>
                  <a:srgbClr val="000099"/>
                </a:solidFill>
                <a:latin typeface="+mn-lt"/>
                <a:hlinkClick r:id="rId3">
                  <a:extLst>
                    <a:ext uri="{A12FA001-AC4F-418D-AE19-62706E023703}">
                      <ahyp:hlinkClr xmlns:ahyp="http://schemas.microsoft.com/office/drawing/2018/hyperlinkcolor" val="tx"/>
                    </a:ext>
                  </a:extLst>
                </a:hlinkClick>
              </a:rPr>
              <a:t>Google Scholar </a:t>
            </a:r>
            <a:r>
              <a:rPr lang="en-US" b="1" i="1" dirty="0">
                <a:latin typeface="+mn-lt"/>
              </a:rPr>
              <a:t>(</a:t>
            </a:r>
            <a:r>
              <a:rPr lang="en-US" i="1" dirty="0">
                <a:latin typeface="+mn-lt"/>
              </a:rPr>
              <a:t>peer-reviewed papers, theses, books, abstracts and articles from academic publishers, professional societies, preprint repositories, </a:t>
            </a:r>
            <a:r>
              <a:rPr lang="en-US" i="1" dirty="0" err="1">
                <a:latin typeface="+mn-lt"/>
              </a:rPr>
              <a:t>etc</a:t>
            </a:r>
            <a:r>
              <a:rPr lang="en-US" i="1" dirty="0">
                <a:latin typeface="+mn-lt"/>
              </a:rPr>
              <a:t>);</a:t>
            </a:r>
            <a:endParaRPr lang="en-US" b="1" i="1" dirty="0">
              <a:latin typeface="+mn-lt"/>
            </a:endParaRPr>
          </a:p>
          <a:p>
            <a:pPr marL="342900" indent="-342900" algn="just">
              <a:buClr>
                <a:srgbClr val="C00000"/>
              </a:buClr>
              <a:buAutoNum type="arabicPeriod"/>
            </a:pPr>
            <a:r>
              <a:rPr lang="en-US" b="1" i="1" dirty="0">
                <a:solidFill>
                  <a:srgbClr val="000099"/>
                </a:solidFill>
                <a:latin typeface="+mn-lt"/>
                <a:hlinkClick r:id="rId4">
                  <a:extLst>
                    <a:ext uri="{A12FA001-AC4F-418D-AE19-62706E023703}">
                      <ahyp:hlinkClr xmlns:ahyp="http://schemas.microsoft.com/office/drawing/2018/hyperlinkcolor" val="tx"/>
                    </a:ext>
                  </a:extLst>
                </a:hlinkClick>
              </a:rPr>
              <a:t>Google Books </a:t>
            </a:r>
            <a:r>
              <a:rPr lang="en-US" b="1" i="1" dirty="0">
                <a:latin typeface="+mn-lt"/>
              </a:rPr>
              <a:t>(</a:t>
            </a:r>
            <a:r>
              <a:rPr lang="en-US" i="1" dirty="0">
                <a:latin typeface="+mn-lt"/>
              </a:rPr>
              <a:t>thousands of books, from popular titles to old);</a:t>
            </a:r>
            <a:endParaRPr lang="en-US" b="1" i="1" dirty="0">
              <a:latin typeface="+mn-lt"/>
            </a:endParaRPr>
          </a:p>
          <a:p>
            <a:pPr marL="342900" indent="-342900" algn="just">
              <a:buClr>
                <a:srgbClr val="C00000"/>
              </a:buClr>
              <a:buFontTx/>
              <a:buAutoNum type="arabicPeriod"/>
            </a:pPr>
            <a:r>
              <a:rPr lang="en-US" b="1" i="1" dirty="0">
                <a:solidFill>
                  <a:srgbClr val="000099"/>
                </a:solidFill>
                <a:latin typeface="+mn-lt"/>
                <a:hlinkClick r:id="rId5">
                  <a:extLst>
                    <a:ext uri="{A12FA001-AC4F-418D-AE19-62706E023703}">
                      <ahyp:hlinkClr xmlns:ahyp="http://schemas.microsoft.com/office/drawing/2018/hyperlinkcolor" val="tx"/>
                    </a:ext>
                  </a:extLst>
                </a:hlinkClick>
              </a:rPr>
              <a:t>Microsoft Academic </a:t>
            </a:r>
            <a:r>
              <a:rPr lang="en-US" b="1" i="1" dirty="0">
                <a:latin typeface="+mn-lt"/>
              </a:rPr>
              <a:t>(</a:t>
            </a:r>
            <a:r>
              <a:rPr lang="en-US" i="1" dirty="0">
                <a:latin typeface="+mn-lt"/>
              </a:rPr>
              <a:t>content from over 120 million publications, including scientific papers, conferences and journals);</a:t>
            </a:r>
            <a:endParaRPr lang="en-US" b="1" i="1" dirty="0">
              <a:latin typeface="+mn-lt"/>
            </a:endParaRPr>
          </a:p>
          <a:p>
            <a:pPr marL="342900" indent="-342900" algn="just">
              <a:buClr>
                <a:srgbClr val="C00000"/>
              </a:buClr>
              <a:buFontTx/>
              <a:buAutoNum type="arabicPeriod"/>
            </a:pPr>
            <a:r>
              <a:rPr lang="en-US" b="1" i="1" dirty="0">
                <a:solidFill>
                  <a:srgbClr val="000099"/>
                </a:solidFill>
                <a:latin typeface="+mn-lt"/>
                <a:hlinkClick r:id="rId6">
                  <a:extLst>
                    <a:ext uri="{A12FA001-AC4F-418D-AE19-62706E023703}">
                      <ahyp:hlinkClr xmlns:ahyp="http://schemas.microsoft.com/office/drawing/2018/hyperlinkcolor" val="tx"/>
                    </a:ext>
                  </a:extLst>
                </a:hlinkClick>
              </a:rPr>
              <a:t>Worldwide Science  </a:t>
            </a:r>
            <a:r>
              <a:rPr lang="en-US" b="1" i="1" dirty="0">
                <a:latin typeface="+mn-lt"/>
              </a:rPr>
              <a:t>- </a:t>
            </a:r>
            <a:r>
              <a:rPr lang="en-US" i="1" dirty="0">
                <a:latin typeface="+mn-lt"/>
              </a:rPr>
              <a:t>The Global Science Gateway; </a:t>
            </a:r>
          </a:p>
          <a:p>
            <a:pPr marL="342900" indent="-342900" algn="just">
              <a:buClr>
                <a:srgbClr val="C00000"/>
              </a:buClr>
              <a:buFontTx/>
              <a:buAutoNum type="arabicPeriod"/>
            </a:pPr>
            <a:r>
              <a:rPr lang="en-US" b="1" i="1" dirty="0">
                <a:solidFill>
                  <a:srgbClr val="000099"/>
                </a:solidFill>
                <a:latin typeface="+mn-lt"/>
                <a:hlinkClick r:id="rId7">
                  <a:extLst>
                    <a:ext uri="{A12FA001-AC4F-418D-AE19-62706E023703}">
                      <ahyp:hlinkClr xmlns:ahyp="http://schemas.microsoft.com/office/drawing/2018/hyperlinkcolor" val="tx"/>
                    </a:ext>
                  </a:extLst>
                </a:hlinkClick>
              </a:rPr>
              <a:t>Science.gov </a:t>
            </a:r>
            <a:r>
              <a:rPr lang="en-US" b="1" i="1" dirty="0">
                <a:latin typeface="+mn-lt"/>
              </a:rPr>
              <a:t>(</a:t>
            </a:r>
            <a:r>
              <a:rPr lang="en-US" i="1" dirty="0">
                <a:latin typeface="+mn-lt"/>
              </a:rPr>
              <a:t>over 60 databases, over 2,200 websites and 200 million pages of journals);</a:t>
            </a:r>
          </a:p>
          <a:p>
            <a:pPr marL="342900" indent="-342900" algn="just">
              <a:buClr>
                <a:srgbClr val="C00000"/>
              </a:buClr>
              <a:buFontTx/>
              <a:buAutoNum type="arabicPeriod"/>
            </a:pPr>
            <a:r>
              <a:rPr lang="en-US" b="1" i="1" dirty="0">
                <a:solidFill>
                  <a:srgbClr val="000099"/>
                </a:solidFill>
                <a:latin typeface="+mn-lt"/>
                <a:hlinkClick r:id="rId8">
                  <a:extLst>
                    <a:ext uri="{A12FA001-AC4F-418D-AE19-62706E023703}">
                      <ahyp:hlinkClr xmlns:ahyp="http://schemas.microsoft.com/office/drawing/2018/hyperlinkcolor" val="tx"/>
                    </a:ext>
                  </a:extLst>
                </a:hlinkClick>
              </a:rPr>
              <a:t>Wolfram Alpha </a:t>
            </a:r>
            <a:r>
              <a:rPr lang="en-US" b="1" i="1" dirty="0">
                <a:latin typeface="+mn-lt"/>
              </a:rPr>
              <a:t>(</a:t>
            </a:r>
            <a:r>
              <a:rPr lang="en-US" i="1" dirty="0">
                <a:latin typeface="+mn-lt"/>
              </a:rPr>
              <a:t>A self-described “computational knowledge engine”);</a:t>
            </a:r>
          </a:p>
          <a:p>
            <a:pPr marL="342900" indent="-342900" algn="just">
              <a:buClr>
                <a:srgbClr val="C00000"/>
              </a:buClr>
              <a:buFontTx/>
              <a:buAutoNum type="arabicPeriod"/>
            </a:pPr>
            <a:r>
              <a:rPr lang="en-US" b="1" i="1" dirty="0">
                <a:solidFill>
                  <a:srgbClr val="000099"/>
                </a:solidFill>
                <a:latin typeface="+mn-lt"/>
                <a:hlinkClick r:id="rId9">
                  <a:extLst>
                    <a:ext uri="{A12FA001-AC4F-418D-AE19-62706E023703}">
                      <ahyp:hlinkClr xmlns:ahyp="http://schemas.microsoft.com/office/drawing/2018/hyperlinkcolor" val="tx"/>
                    </a:ext>
                  </a:extLst>
                </a:hlinkClick>
              </a:rPr>
              <a:t>Refseek</a:t>
            </a:r>
            <a:r>
              <a:rPr lang="en-US" b="1" i="1" dirty="0">
                <a:latin typeface="+mn-lt"/>
              </a:rPr>
              <a:t> </a:t>
            </a:r>
            <a:r>
              <a:rPr lang="en-US" i="1" dirty="0">
                <a:latin typeface="+mn-lt"/>
              </a:rPr>
              <a:t> (over one billion web pages, encyclopedias, journals and books);</a:t>
            </a:r>
          </a:p>
          <a:p>
            <a:pPr marL="342900" indent="-342900" algn="just">
              <a:buClr>
                <a:srgbClr val="C00000"/>
              </a:buClr>
              <a:buFontTx/>
              <a:buAutoNum type="arabicPeriod"/>
            </a:pPr>
            <a:r>
              <a:rPr lang="en-US" b="1" i="1" dirty="0">
                <a:solidFill>
                  <a:srgbClr val="000099"/>
                </a:solidFill>
                <a:latin typeface="+mn-lt"/>
                <a:hlinkClick r:id="rId10">
                  <a:extLst>
                    <a:ext uri="{A12FA001-AC4F-418D-AE19-62706E023703}">
                      <ahyp:hlinkClr xmlns:ahyp="http://schemas.microsoft.com/office/drawing/2018/hyperlinkcolor" val="tx"/>
                    </a:ext>
                  </a:extLst>
                </a:hlinkClick>
              </a:rPr>
              <a:t>Educational Resources Information Center </a:t>
            </a:r>
            <a:r>
              <a:rPr lang="en-US" b="1" i="1" dirty="0">
                <a:latin typeface="+mn-lt"/>
              </a:rPr>
              <a:t>(</a:t>
            </a:r>
            <a:r>
              <a:rPr lang="en-US" i="1" dirty="0">
                <a:latin typeface="+mn-lt"/>
              </a:rPr>
              <a:t>more than 1.3 million bibliographic records of articles and online materials);</a:t>
            </a:r>
          </a:p>
          <a:p>
            <a:pPr marL="342900" indent="-342900" algn="just">
              <a:buClr>
                <a:srgbClr val="C00000"/>
              </a:buClr>
              <a:buFontTx/>
              <a:buAutoNum type="arabicPeriod"/>
            </a:pPr>
            <a:r>
              <a:rPr lang="en-US" b="1" i="1" dirty="0">
                <a:solidFill>
                  <a:srgbClr val="000099"/>
                </a:solidFill>
                <a:latin typeface="+mn-lt"/>
                <a:hlinkClick r:id="rId11">
                  <a:extLst>
                    <a:ext uri="{A12FA001-AC4F-418D-AE19-62706E023703}">
                      <ahyp:hlinkClr xmlns:ahyp="http://schemas.microsoft.com/office/drawing/2018/hyperlinkcolor" val="tx"/>
                    </a:ext>
                  </a:extLst>
                </a:hlinkClick>
              </a:rPr>
              <a:t>Virtual Learning Resources Center </a:t>
            </a:r>
            <a:r>
              <a:rPr lang="en-US" b="1" i="1" dirty="0">
                <a:latin typeface="+mn-lt"/>
              </a:rPr>
              <a:t>(</a:t>
            </a:r>
            <a:r>
              <a:rPr lang="en-US" i="1" dirty="0">
                <a:latin typeface="+mn-lt"/>
              </a:rPr>
              <a:t>thousands of scholarly websites);</a:t>
            </a:r>
          </a:p>
          <a:p>
            <a:pPr marL="342900" indent="-342900" algn="just">
              <a:buClr>
                <a:srgbClr val="C00000"/>
              </a:buClr>
              <a:buFontTx/>
              <a:buAutoNum type="arabicPeriod"/>
            </a:pPr>
            <a:r>
              <a:rPr lang="en-US" b="1" i="1" dirty="0">
                <a:solidFill>
                  <a:srgbClr val="000099"/>
                </a:solidFill>
                <a:latin typeface="+mn-lt"/>
                <a:hlinkClick r:id="rId12">
                  <a:extLst>
                    <a:ext uri="{A12FA001-AC4F-418D-AE19-62706E023703}">
                      <ahyp:hlinkClr xmlns:ahyp="http://schemas.microsoft.com/office/drawing/2018/hyperlinkcolor" val="tx"/>
                    </a:ext>
                  </a:extLst>
                </a:hlinkClick>
              </a:rPr>
              <a:t>iSeek</a:t>
            </a:r>
            <a:r>
              <a:rPr lang="en-US" b="1" i="1" dirty="0">
                <a:latin typeface="+mn-lt"/>
              </a:rPr>
              <a:t>  </a:t>
            </a:r>
            <a:r>
              <a:rPr lang="en-US" i="1" dirty="0">
                <a:latin typeface="+mn-lt"/>
              </a:rPr>
              <a:t>(help to find exactly what you are looking for);</a:t>
            </a:r>
          </a:p>
          <a:p>
            <a:pPr marL="342900" indent="-342900" algn="just">
              <a:buClr>
                <a:srgbClr val="C00000"/>
              </a:buClr>
              <a:buFontTx/>
              <a:buAutoNum type="arabicPeriod"/>
            </a:pPr>
            <a:r>
              <a:rPr lang="en-US" b="1" i="1" dirty="0">
                <a:solidFill>
                  <a:srgbClr val="000099"/>
                </a:solidFill>
                <a:latin typeface="+mn-lt"/>
                <a:hlinkClick r:id="rId13">
                  <a:extLst>
                    <a:ext uri="{A12FA001-AC4F-418D-AE19-62706E023703}">
                      <ahyp:hlinkClr xmlns:ahyp="http://schemas.microsoft.com/office/drawing/2018/hyperlinkcolor" val="tx"/>
                    </a:ext>
                  </a:extLst>
                </a:hlinkClick>
              </a:rPr>
              <a:t>ResearchGate</a:t>
            </a:r>
            <a:r>
              <a:rPr lang="en-US" b="1" i="1" dirty="0">
                <a:latin typeface="+mn-lt"/>
              </a:rPr>
              <a:t> (</a:t>
            </a:r>
            <a:r>
              <a:rPr lang="en-US" i="1" dirty="0">
                <a:latin typeface="+mn-lt"/>
              </a:rPr>
              <a:t>a unique social networking site for scientists and researchers);</a:t>
            </a:r>
          </a:p>
          <a:p>
            <a:pPr marL="342900" indent="-342900" algn="just">
              <a:buClr>
                <a:srgbClr val="C00000"/>
              </a:buClr>
              <a:buFontTx/>
              <a:buAutoNum type="arabicPeriod"/>
            </a:pPr>
            <a:r>
              <a:rPr lang="en-US" b="1" i="1" dirty="0">
                <a:solidFill>
                  <a:srgbClr val="000099"/>
                </a:solidFill>
                <a:latin typeface="+mn-lt"/>
                <a:hlinkClick r:id="rId14">
                  <a:extLst>
                    <a:ext uri="{A12FA001-AC4F-418D-AE19-62706E023703}">
                      <ahyp:hlinkClr xmlns:ahyp="http://schemas.microsoft.com/office/drawing/2018/hyperlinkcolor" val="tx"/>
                    </a:ext>
                  </a:extLst>
                </a:hlinkClick>
              </a:rPr>
              <a:t>BASE</a:t>
            </a:r>
            <a:r>
              <a:rPr lang="en-US" b="1" i="1" dirty="0">
                <a:latin typeface="+mn-lt"/>
              </a:rPr>
              <a:t> (</a:t>
            </a:r>
            <a:r>
              <a:rPr lang="en-US" i="1" dirty="0">
                <a:latin typeface="+mn-lt"/>
              </a:rPr>
              <a:t>Bielefeld Academic Search Engine) search engines especially for academic web resources</a:t>
            </a:r>
          </a:p>
          <a:p>
            <a:pPr marL="342900" indent="-342900" algn="just">
              <a:buClr>
                <a:srgbClr val="C00000"/>
              </a:buClr>
              <a:buFontTx/>
              <a:buAutoNum type="arabicPeriod"/>
            </a:pPr>
            <a:r>
              <a:rPr lang="en-US" b="1" i="1" dirty="0">
                <a:solidFill>
                  <a:srgbClr val="000099"/>
                </a:solidFill>
                <a:latin typeface="+mn-lt"/>
                <a:hlinkClick r:id="rId15">
                  <a:extLst>
                    <a:ext uri="{A12FA001-AC4F-418D-AE19-62706E023703}">
                      <ahyp:hlinkClr xmlns:ahyp="http://schemas.microsoft.com/office/drawing/2018/hyperlinkcolor" val="tx"/>
                    </a:ext>
                  </a:extLst>
                </a:hlinkClick>
              </a:rPr>
              <a:t>Infotopia</a:t>
            </a:r>
            <a:r>
              <a:rPr lang="en-US" b="1" i="1" dirty="0">
                <a:latin typeface="+mn-lt"/>
                <a:hlinkClick r:id="rId15">
                  <a:extLst>
                    <a:ext uri="{A12FA001-AC4F-418D-AE19-62706E023703}">
                      <ahyp:hlinkClr xmlns:ahyp="http://schemas.microsoft.com/office/drawing/2018/hyperlinkcolor" val="tx"/>
                    </a:ext>
                  </a:extLst>
                </a:hlinkClick>
              </a:rPr>
              <a:t> </a:t>
            </a:r>
            <a:r>
              <a:rPr lang="en-US" b="1" i="1" dirty="0">
                <a:latin typeface="+mn-lt"/>
              </a:rPr>
              <a:t> </a:t>
            </a:r>
            <a:r>
              <a:rPr lang="en-US" i="1" dirty="0">
                <a:latin typeface="+mn-lt"/>
              </a:rPr>
              <a:t>“Google-alternative safe search engine”;</a:t>
            </a:r>
          </a:p>
          <a:p>
            <a:pPr marL="342900" indent="-342900" algn="just">
              <a:buClr>
                <a:srgbClr val="C00000"/>
              </a:buClr>
              <a:buFontTx/>
              <a:buAutoNum type="arabicPeriod"/>
            </a:pPr>
            <a:r>
              <a:rPr lang="en-US" b="1" i="1" dirty="0">
                <a:solidFill>
                  <a:srgbClr val="000099"/>
                </a:solidFill>
                <a:latin typeface="+mn-lt"/>
                <a:hlinkClick r:id="rId16">
                  <a:extLst>
                    <a:ext uri="{A12FA001-AC4F-418D-AE19-62706E023703}">
                      <ahyp:hlinkClr xmlns:ahyp="http://schemas.microsoft.com/office/drawing/2018/hyperlinkcolor" val="tx"/>
                    </a:ext>
                  </a:extLst>
                </a:hlinkClick>
              </a:rPr>
              <a:t>PubMed Central </a:t>
            </a:r>
            <a:r>
              <a:rPr lang="en-US" b="1" i="1" dirty="0">
                <a:latin typeface="+mn-lt"/>
              </a:rPr>
              <a:t>(</a:t>
            </a:r>
            <a:r>
              <a:rPr lang="en-US" i="1" dirty="0">
                <a:latin typeface="+mn-lt"/>
              </a:rPr>
              <a:t>perfect for those studying anything related to healthcare or science);</a:t>
            </a:r>
          </a:p>
          <a:p>
            <a:pPr marL="342900" indent="-342900" algn="just">
              <a:buClr>
                <a:srgbClr val="C00000"/>
              </a:buClr>
              <a:buFontTx/>
              <a:buAutoNum type="arabicPeriod"/>
            </a:pPr>
            <a:r>
              <a:rPr lang="en-US" b="1" i="1" dirty="0">
                <a:solidFill>
                  <a:srgbClr val="000099"/>
                </a:solidFill>
                <a:latin typeface="+mn-lt"/>
                <a:hlinkClick r:id="rId17">
                  <a:extLst>
                    <a:ext uri="{A12FA001-AC4F-418D-AE19-62706E023703}">
                      <ahyp:hlinkClr xmlns:ahyp="http://schemas.microsoft.com/office/drawing/2018/hyperlinkcolor" val="tx"/>
                    </a:ext>
                  </a:extLst>
                </a:hlinkClick>
              </a:rPr>
              <a:t>Lexis Web </a:t>
            </a:r>
            <a:r>
              <a:rPr lang="en-US" b="1" i="1" dirty="0">
                <a:latin typeface="+mn-lt"/>
              </a:rPr>
              <a:t>(</a:t>
            </a:r>
            <a:r>
              <a:rPr lang="en-US" i="1" dirty="0">
                <a:latin typeface="+mn-lt"/>
              </a:rPr>
              <a:t>researching legal topics).</a:t>
            </a:r>
            <a:endParaRPr lang="en-US" sz="2800" i="1" dirty="0"/>
          </a:p>
        </p:txBody>
      </p:sp>
      <p:sp>
        <p:nvSpPr>
          <p:cNvPr id="13" name="Slide Number Placeholder 2">
            <a:extLst>
              <a:ext uri="{FF2B5EF4-FFF2-40B4-BE49-F238E27FC236}">
                <a16:creationId xmlns:a16="http://schemas.microsoft.com/office/drawing/2014/main" id="{B25A3C10-4CA6-4691-A3D7-9B1D85B0F3E7}"/>
              </a:ext>
            </a:extLst>
          </p:cNvPr>
          <p:cNvSpPr>
            <a:spLocks noGrp="1"/>
          </p:cNvSpPr>
          <p:nvPr>
            <p:ph type="sldNum" sz="quarter" idx="11"/>
          </p:nvPr>
        </p:nvSpPr>
        <p:spPr>
          <a:xfrm>
            <a:off x="8713192" y="6307737"/>
            <a:ext cx="540023" cy="457200"/>
          </a:xfrm>
        </p:spPr>
        <p:txBody>
          <a:bodyPr/>
          <a:lstStyle/>
          <a:p>
            <a:pPr>
              <a:defRPr/>
            </a:pPr>
            <a:fld id="{1E76FC50-68F2-4F81-BB46-8342B66E425F}" type="slidenum">
              <a:rPr lang="ru-RU" smtClean="0"/>
              <a:pPr>
                <a:defRPr/>
              </a:pPr>
              <a:t>9</a:t>
            </a:fld>
            <a:endParaRPr lang="ru-RU" dirty="0"/>
          </a:p>
        </p:txBody>
      </p:sp>
      <p:sp>
        <p:nvSpPr>
          <p:cNvPr id="14" name="Footer Placeholder 2">
            <a:extLst>
              <a:ext uri="{FF2B5EF4-FFF2-40B4-BE49-F238E27FC236}">
                <a16:creationId xmlns:a16="http://schemas.microsoft.com/office/drawing/2014/main" id="{DBB9DCF6-EFF4-418E-ADEF-550862637A96}"/>
              </a:ext>
            </a:extLst>
          </p:cNvPr>
          <p:cNvSpPr>
            <a:spLocks noGrp="1"/>
          </p:cNvSpPr>
          <p:nvPr>
            <p:ph type="ftr" sz="quarter" idx="10"/>
          </p:nvPr>
        </p:nvSpPr>
        <p:spPr>
          <a:xfrm>
            <a:off x="108273" y="6298629"/>
            <a:ext cx="3960440" cy="457200"/>
          </a:xfrm>
        </p:spPr>
        <p:txBody>
          <a:bodyPr/>
          <a:lstStyle/>
          <a:p>
            <a:pPr algn="l">
              <a:defRPr/>
            </a:pPr>
            <a:r>
              <a:rPr lang="en-US" b="1" i="1" dirty="0">
                <a:solidFill>
                  <a:srgbClr val="000099"/>
                </a:solidFill>
              </a:rPr>
              <a:t>Khazar University LIC, October 25, 2019                   </a:t>
            </a:r>
            <a:endParaRPr lang="ru-RU" b="1" i="1" dirty="0">
              <a:solidFill>
                <a:srgbClr val="000099"/>
              </a:solidFill>
            </a:endParaRPr>
          </a:p>
        </p:txBody>
      </p:sp>
    </p:spTree>
    <p:extLst>
      <p:ext uri="{BB962C8B-B14F-4D97-AF65-F5344CB8AC3E}">
        <p14:creationId xmlns:p14="http://schemas.microsoft.com/office/powerpoint/2010/main" val="1831206884"/>
      </p:ext>
    </p:extLst>
  </p:cSld>
  <p:clrMapOvr>
    <a:masterClrMapping/>
  </p:clrMapOvr>
  <p:transition spd="slow">
    <p:fade/>
  </p:transition>
</p:sld>
</file>

<file path=ppt/theme/theme1.xml><?xml version="1.0" encoding="utf-8"?>
<a:theme xmlns:a="http://schemas.openxmlformats.org/drawingml/2006/main" name="Pixel">
  <a:themeElements>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Pixe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9525" cap="flat" cmpd="sng" algn="ctr">
          <a:solidFill>
            <a:schemeClr val="tx1"/>
          </a:solidFill>
          <a:prstDash val="solid"/>
          <a:round/>
          <a:headEnd type="none" w="med" len="med"/>
          <a:tailEnd type="arrow"/>
        </a:ln>
        <a:effectLst/>
      </a:spPr>
      <a:body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28862</TotalTime>
  <Words>2087</Words>
  <Application>Microsoft Office PowerPoint</Application>
  <PresentationFormat>Custom</PresentationFormat>
  <Paragraphs>361</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Corbel</vt:lpstr>
      <vt:lpstr>Tahoma</vt:lpstr>
      <vt:lpstr>Times New Roman</vt:lpstr>
      <vt:lpstr>Wingdings</vt:lpstr>
      <vt:lpstr>Pixel</vt:lpstr>
      <vt:lpstr> Introduction to Electronic Resources:  Khazar University Library &amp; Information Center</vt:lpstr>
      <vt:lpstr>PowerPoint Presentation</vt:lpstr>
      <vt:lpstr>PowerPoint Presentation</vt:lpstr>
      <vt:lpstr>Khazar University LIC </vt:lpstr>
      <vt:lpstr>PowerPoint Presentation</vt:lpstr>
      <vt:lpstr>PowerPoint Presentation</vt:lpstr>
      <vt:lpstr>PowerPoint Presentation</vt:lpstr>
      <vt:lpstr>Information Services</vt:lpstr>
      <vt:lpstr>The Best Free Research Search Engine</vt:lpstr>
      <vt:lpstr>List of eResources &amp; Services</vt:lpstr>
      <vt:lpstr>ONLINE CATALOG</vt:lpstr>
      <vt:lpstr> ONLINE CATALOG  Subject search:  managerial economics </vt:lpstr>
      <vt:lpstr> ONLINE CATALOG  Title search: On Education System: View from Azerbaijan </vt:lpstr>
      <vt:lpstr>Free eBooks</vt:lpstr>
      <vt:lpstr>PowerPoint Presentation</vt:lpstr>
      <vt:lpstr>eJournals: Research Results http://search.ebscohost.com</vt:lpstr>
      <vt:lpstr>PowerPoint Presentation</vt:lpstr>
      <vt:lpstr>Institutional Repository http://dspace.khazar.org/</vt:lpstr>
      <vt:lpstr>Databases</vt:lpstr>
      <vt:lpstr>The Most Popular Databases Access</vt:lpstr>
      <vt:lpstr> Library Support for eLearning &amp; Research  </vt:lpstr>
      <vt:lpstr>PowerPoint Presentation</vt:lpstr>
      <vt:lpstr>PowerPoint Presentation</vt:lpstr>
      <vt:lpstr>Guides on the Library webpage and  Social networking</vt:lpstr>
      <vt:lpstr>Summary</vt:lpstr>
      <vt:lpstr>PowerPoint Presentation</vt:lpstr>
    </vt:vector>
  </TitlesOfParts>
  <Company>mze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Khazar University</dc:title>
  <dc:creator>User</dc:creator>
  <cp:lastModifiedBy>Tatyana Zaytseva</cp:lastModifiedBy>
  <cp:revision>5700</cp:revision>
  <cp:lastPrinted>2019-10-18T13:17:33Z</cp:lastPrinted>
  <dcterms:created xsi:type="dcterms:W3CDTF">2006-02-04T07:43:08Z</dcterms:created>
  <dcterms:modified xsi:type="dcterms:W3CDTF">2019-10-28T06:34:25Z</dcterms:modified>
</cp:coreProperties>
</file>