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ppt/charts/chart8.xml" ContentType="application/vnd.openxmlformats-officedocument.drawingml.chart+xml"/>
  <Override PartName="/ppt/drawings/drawing5.xml" ContentType="application/vnd.openxmlformats-officedocument.drawingml.chartshapes+xml"/>
  <Override PartName="/ppt/charts/chart9.xml" ContentType="application/vnd.openxmlformats-officedocument.drawingml.chart+xml"/>
  <Override PartName="/ppt/drawings/drawing6.xml" ContentType="application/vnd.openxmlformats-officedocument.drawingml.chartshapes+xml"/>
  <Override PartName="/ppt/charts/chart10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1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2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13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charts/chart14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5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6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7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9.xml" ContentType="application/vnd.openxmlformats-officedocument.drawingml.chartshapes+xml"/>
  <Override PartName="/ppt/charts/chart18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9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81" r:id="rId3"/>
    <p:sldId id="258" r:id="rId4"/>
    <p:sldId id="257" r:id="rId5"/>
    <p:sldId id="259" r:id="rId6"/>
    <p:sldId id="403" r:id="rId7"/>
    <p:sldId id="282" r:id="rId8"/>
    <p:sldId id="289" r:id="rId9"/>
    <p:sldId id="284" r:id="rId10"/>
    <p:sldId id="260" r:id="rId11"/>
    <p:sldId id="287" r:id="rId12"/>
    <p:sldId id="274" r:id="rId13"/>
    <p:sldId id="279" r:id="rId14"/>
    <p:sldId id="280" r:id="rId15"/>
    <p:sldId id="277" r:id="rId16"/>
    <p:sldId id="278" r:id="rId17"/>
    <p:sldId id="288" r:id="rId18"/>
    <p:sldId id="395" r:id="rId19"/>
    <p:sldId id="396" r:id="rId20"/>
    <p:sldId id="398" r:id="rId21"/>
    <p:sldId id="397" r:id="rId22"/>
    <p:sldId id="402" r:id="rId23"/>
    <p:sldId id="394" r:id="rId24"/>
    <p:sldId id="290" r:id="rId25"/>
    <p:sldId id="404" r:id="rId26"/>
    <p:sldId id="405" r:id="rId27"/>
    <p:sldId id="272" r:id="rId28"/>
    <p:sldId id="269" r:id="rId29"/>
    <p:sldId id="270" r:id="rId30"/>
    <p:sldId id="271" r:id="rId31"/>
    <p:sldId id="406" r:id="rId32"/>
    <p:sldId id="407" r:id="rId33"/>
    <p:sldId id="362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drigo Labardini" initials="RL" lastIdx="1" clrIdx="0">
    <p:extLst>
      <p:ext uri="{19B8F6BF-5375-455C-9EA6-DF929625EA0E}">
        <p15:presenceInfo xmlns:p15="http://schemas.microsoft.com/office/powerpoint/2012/main" userId="d1278fb4333b3fb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449E71-D268-41CA-BDB0-84FDCF06F55C}" v="3" dt="2021-12-01T10:11:28.6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5" d="100"/>
          <a:sy n="95" d="100"/>
        </p:scale>
        <p:origin x="13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1278fb4333b3fb6/Embajada/Estad&#237;sticas%20comerciales/Comercio%20APac&#237;fico%20-%20AZE%20-%200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1278fb4333b3fb6/Embajada/Estad&#237;sticas%20comerciales/MEX-AZE%20comercio%2020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1278fb4333b3fb6/Embajada/Estad&#237;sticas%20comerciales/MEX-AZE%20comercio%20202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1278fb4333b3fb6/Embajada/Estad&#237;sticas%20comerciales/MEX-AZE%20comercio%202021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1278fb4333b3fb6/Embajada/Estad&#237;sticas%20comerciales/MEX-AZE%20comercio%202021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rodrigo.labardini\AppData\Local\Microsoft\Windows\INetCache\Content.Outlook\JAA0N71J\Las%20relaciones%20comerciales%20de%20M&#233;xico%20con%20Azerbaiy&#225;n%20durante%20el%20a&#241;o%20de%202020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rodrigo.labardini\AppData\Local\Microsoft\Windows\INetCache\Content.Outlook\JAA0N71J\Book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rodrigo.labardini\AppData\Local\Microsoft\Windows\INetCache\Content.Outlook\JAA0N71J\Book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rodrigo.labardini\AppData\Local\Microsoft\Windows\INetCache\Content.Outlook\JAA0N71J\Book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9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1278fb4333b3fb6/Embajada/Estad&#237;sticas%20comerciales/Comercio%20APac&#237;fico%20-%20AZE%20-%2001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1278fb4333b3fb6/Embajada/Estad&#237;sticas%20comerciales/Comercio%20APac&#237;fico%20-%20AZE%20-%2001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1278fb4333b3fb6/Embajada/Estad&#237;sticas%20comerciales/Comercio%20APac&#237;fico%20-%20AZE%20-%2001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1278fb4333b3fb6/Embajada/Estad&#237;sticas%20comerciales/Comercio%20APac&#237;fico%20-%20AZE%20-%200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1278fb4333b3fb6/Embajada/Estad&#237;sticas%20comerciales/Comercio%20APac&#237;fico%20-%20AZE%20-%200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https://d.docs.live.net/d1278fb4333b3fb6/Embajada/Estad&#237;sticas%20comerciales/Comercio%20APac&#237;fico%20-%20AZE%20-%2001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https://d.docs.live.net/d1278fb4333b3fb6/Embajada/Estad&#237;sticas%20comerciales/Comercio%20APac&#237;fico%20-%20AZE%20-%2001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https://d.docs.live.net/d1278fb4333b3fb6/Embajada/Estad&#237;sticas%20comerciales/Comercio%20APac&#237;fico%20-%20AZE%20-%2001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https://d.docs.live.net/d1278fb4333b3fb6/Embajada/Estad&#237;sticas%20comerciales/Comercio%20APac&#237;fico%20-%20AZE%20-%2001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https://d.docs.live.net/d1278fb4333b3fb6/Embajada/Estad&#237;sticas%20comerciales/Comercio%20APac&#237;fico%20-%20AZE%20-%20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GDP - Percentage of Alliance of the Pacific in Latin America and Caribbean</a:t>
            </a:r>
            <a:endParaRPr lang="en-GB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Sheet3!$A$46</c:f>
              <c:strCache>
                <c:ptCount val="1"/>
                <c:pt idx="0">
                  <c:v>AP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Sheet3!$B$45:$L$45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Sheet3!$B$46:$L$46</c:f>
              <c:numCache>
                <c:formatCode>_([$$-409]* #,##0_);_([$$-409]* \(#,##0\);_([$$-409]* "-"??_);_(@_)</c:formatCode>
                <c:ptCount val="11"/>
                <c:pt idx="0">
                  <c:v>1710430889025.3506</c:v>
                </c:pt>
                <c:pt idx="1">
                  <c:v>1939447202965.3843</c:v>
                </c:pt>
                <c:pt idx="2">
                  <c:v>2031782626646.0771</c:v>
                </c:pt>
                <c:pt idx="3">
                  <c:v>2136119012973.8071</c:v>
                </c:pt>
                <c:pt idx="4">
                  <c:v>2157794302961.4199</c:v>
                </c:pt>
                <c:pt idx="5">
                  <c:v>1899073736717.479</c:v>
                </c:pt>
                <c:pt idx="6">
                  <c:v>1803651755027.5466</c:v>
                </c:pt>
                <c:pt idx="7">
                  <c:v>1958838649485.6858</c:v>
                </c:pt>
                <c:pt idx="8">
                  <c:v>2076693412309.1387</c:v>
                </c:pt>
                <c:pt idx="9">
                  <c:v>2100156823044.4841</c:v>
                </c:pt>
                <c:pt idx="10">
                  <c:v>1802464599634.5994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79-4D01-9235-5C147066D9BE}"/>
            </c:ext>
          </c:extLst>
        </c:ser>
        <c:ser>
          <c:idx val="1"/>
          <c:order val="1"/>
          <c:tx>
            <c:strRef>
              <c:f>Sheet3!$A$47</c:f>
              <c:strCache>
                <c:ptCount val="1"/>
                <c:pt idx="0">
                  <c:v>ALC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Sheet3!$B$45:$L$45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Sheet3!$B$47:$L$47</c:f>
              <c:numCache>
                <c:formatCode>_([$$-409]* #,##0_);_([$$-409]* \(#,##0\);_([$$-409]* "-"??_);_(@_)</c:formatCode>
                <c:ptCount val="11"/>
                <c:pt idx="0">
                  <c:v>5353286944765.1172</c:v>
                </c:pt>
                <c:pt idx="1">
                  <c:v>6087109736035.458</c:v>
                </c:pt>
                <c:pt idx="2">
                  <c:v>6150482735239.8916</c:v>
                </c:pt>
                <c:pt idx="3">
                  <c:v>6303075413750.1328</c:v>
                </c:pt>
                <c:pt idx="4">
                  <c:v>6426707723032.0713</c:v>
                </c:pt>
                <c:pt idx="5">
                  <c:v>5371072097322.1621</c:v>
                </c:pt>
                <c:pt idx="6">
                  <c:v>5249073639480.4209</c:v>
                </c:pt>
                <c:pt idx="7">
                  <c:v>5830001836277.0918</c:v>
                </c:pt>
                <c:pt idx="8">
                  <c:v>5696061473289.0791</c:v>
                </c:pt>
                <c:pt idx="9">
                  <c:v>5619246371905.8867</c:v>
                </c:pt>
                <c:pt idx="10">
                  <c:v>4698073131921.5498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79-4D01-9235-5C147066D9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8570544"/>
        <c:axId val="648560704"/>
      </c:barChart>
      <c:lineChart>
        <c:grouping val="standard"/>
        <c:varyColors val="0"/>
        <c:ser>
          <c:idx val="2"/>
          <c:order val="2"/>
          <c:tx>
            <c:strRef>
              <c:f>Sheet3!$A$48</c:f>
              <c:strCache>
                <c:ptCount val="1"/>
                <c:pt idx="0">
                  <c:v>AP/ALC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2.4154589371980673E-2"/>
                  <c:y val="-3.794235244423670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208ECDF-0E55-41F9-B50E-B6C6EC12D911}" type="VALUE">
                      <a:rPr lang="en-US" sz="1100"/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450435543383159E-2"/>
                      <c:h val="7.00037551668015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7579-4D01-9235-5C147066D9BE}"/>
                </c:ext>
              </c:extLst>
            </c:dLbl>
            <c:dLbl>
              <c:idx val="1"/>
              <c:layout>
                <c:manualLayout>
                  <c:x val="2.0531400966183576E-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488324F-CA77-4E49-9892-16109AD5736B}" type="VALUE">
                      <a:rPr lang="en-US" sz="1100"/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4281353417779302E-2"/>
                      <c:h val="7.5841040158222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579-4D01-9235-5C147066D9B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579-4D01-9235-5C147066D9BE}"/>
                </c:ext>
              </c:extLst>
            </c:dLbl>
            <c:dLbl>
              <c:idx val="3"/>
              <c:layout>
                <c:manualLayout>
                  <c:x val="1.8115942028985508E-2"/>
                  <c:y val="-3.502359504134135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DC0CE05-624A-42D9-B49F-1C0817A7DCED}" type="VALUE">
                      <a:rPr lang="en-US" sz="1100"/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4281353417779302E-2"/>
                      <c:h val="8.75156101410646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7579-4D01-9235-5C147066D9BE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3.978859979459088E-2"/>
                      <c:h val="2.622411773114384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579-4D01-9235-5C147066D9BE}"/>
                </c:ext>
              </c:extLst>
            </c:dLbl>
            <c:dLbl>
              <c:idx val="5"/>
              <c:layout>
                <c:manualLayout>
                  <c:x val="1.4492801171592592E-2"/>
                  <c:y val="-1.167456998284205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01F5BDC-C51B-4D61-B483-983C55FBA278}" type="VALUE">
                      <a:rPr lang="en-US" sz="1100"/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696812354977359E-2"/>
                      <c:h val="8.167832514964362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7579-4D01-9235-5C147066D9BE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3.978859979459088E-2"/>
                      <c:h val="2.330547523543332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7579-4D01-9235-5C147066D9BE}"/>
                </c:ext>
              </c:extLst>
            </c:dLbl>
            <c:dLbl>
              <c:idx val="7"/>
              <c:layout>
                <c:manualLayout>
                  <c:x val="1.086961276579558E-2"/>
                  <c:y val="-4.086099493994720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055D4D1-DA70-4B27-A22E-1FDFD776776F}" type="VALUE">
                      <a:rPr lang="en-US" sz="1100"/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696812354977359E-2"/>
                      <c:h val="7.5841040158222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7579-4D01-9235-5C147066D9BE}"/>
                </c:ext>
              </c:extLst>
            </c:dLbl>
            <c:dLbl>
              <c:idx val="8"/>
              <c:layout>
                <c:manualLayout>
                  <c:x val="1.5700578188595812E-2"/>
                  <c:y val="3.502382485571104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513594A-FD2B-477A-9D0A-08D22F93FF6E}" type="VALUE">
                      <a:rPr lang="en-US" sz="1100"/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4281353417779302E-2"/>
                      <c:h val="6.124782767967001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7579-4D01-9235-5C147066D9BE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3.978859979459088E-2"/>
                      <c:h val="5.249190019253847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7579-4D01-9235-5C147066D9BE}"/>
                </c:ext>
              </c:extLst>
            </c:dLbl>
            <c:dLbl>
              <c:idx val="10"/>
              <c:layout>
                <c:manualLayout>
                  <c:x val="-4.8309131195557076E-2"/>
                  <c:y val="-0.1050711298455785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C726085-6F9F-41F9-A3AF-781BA3AAC291}" type="VALUE">
                      <a:rPr lang="en-US" sz="1100"/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527730229373488E-2"/>
                      <c:h val="8.167832514964362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7579-4D01-9235-5C147066D9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Sheet3!$B$45:$L$45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Sheet3!$B$48:$L$48</c:f>
              <c:numCache>
                <c:formatCode>0.00%</c:formatCode>
                <c:ptCount val="11"/>
                <c:pt idx="0">
                  <c:v>0.31951040672272391</c:v>
                </c:pt>
                <c:pt idx="1">
                  <c:v>0.31861544921458057</c:v>
                </c:pt>
                <c:pt idx="2">
                  <c:v>0.33034522883947742</c:v>
                </c:pt>
                <c:pt idx="3">
                  <c:v>0.33890107173934053</c:v>
                </c:pt>
                <c:pt idx="4">
                  <c:v>0.33575422999684651</c:v>
                </c:pt>
                <c:pt idx="5">
                  <c:v>0.35357442654033522</c:v>
                </c:pt>
                <c:pt idx="6">
                  <c:v>0.3436133456885701</c:v>
                </c:pt>
                <c:pt idx="7">
                  <c:v>0.33599280145965721</c:v>
                </c:pt>
                <c:pt idx="8">
                  <c:v>0.36458409412319648</c:v>
                </c:pt>
                <c:pt idx="9">
                  <c:v>0.37374350296233255</c:v>
                </c:pt>
                <c:pt idx="10">
                  <c:v>0.3836603962989773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579-4D01-9235-5C147066D9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8565952"/>
        <c:axId val="648565296"/>
      </c:lineChart>
      <c:catAx>
        <c:axId val="648570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8560704"/>
        <c:crosses val="autoZero"/>
        <c:auto val="1"/>
        <c:lblAlgn val="ctr"/>
        <c:lblOffset val="100"/>
        <c:noMultiLvlLbl val="0"/>
      </c:catAx>
      <c:valAx>
        <c:axId val="648560704"/>
        <c:scaling>
          <c:orientation val="minMax"/>
          <c:max val="6500000000000"/>
          <c:min val="15000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[$$-409]* #,##0_);_([$$-409]* \(#,##0\);_([$$-409]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8570544"/>
        <c:crosses val="autoZero"/>
        <c:crossBetween val="between"/>
        <c:dispUnits>
          <c:builtInUnit val="b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648565296"/>
        <c:scaling>
          <c:orientation val="minMax"/>
          <c:min val="0.30000000000000004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8565952"/>
        <c:crosses val="max"/>
        <c:crossBetween val="between"/>
      </c:valAx>
      <c:catAx>
        <c:axId val="6485659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485652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b="1" i="1" dirty="0" err="1"/>
              <a:t>Mexico-Azerbaijan</a:t>
            </a:r>
            <a:r>
              <a:rPr lang="es-MX" b="1" i="1" dirty="0"/>
              <a:t> </a:t>
            </a:r>
            <a:r>
              <a:rPr lang="es-MX" b="1" i="1" dirty="0" err="1"/>
              <a:t>Trade</a:t>
            </a:r>
            <a:endParaRPr lang="es-MX" b="1" i="1" dirty="0"/>
          </a:p>
          <a:p>
            <a:pPr>
              <a:defRPr/>
            </a:pPr>
            <a:r>
              <a:rPr lang="es-MX" sz="1000" b="0" dirty="0"/>
              <a:t>(USD$ </a:t>
            </a:r>
            <a:r>
              <a:rPr lang="es-MX" sz="1000" b="0" dirty="0" err="1"/>
              <a:t>millions</a:t>
            </a:r>
            <a:r>
              <a:rPr lang="es-MX" sz="1000" b="0" dirty="0"/>
              <a:t>)</a:t>
            </a:r>
            <a:endParaRPr lang="en-US" sz="1000" b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7830125451559308E-2"/>
          <c:y val="0.11362668233362971"/>
          <c:w val="0.95884192836395887"/>
          <c:h val="0.78449486113810907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33C-45EF-BD96-2C5F97646E0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3C-45EF-BD96-2C5F97646E0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33C-45EF-BD96-2C5F97646E0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33C-45EF-BD96-2C5F97646E0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33C-45EF-BD96-2C5F97646E0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33C-45EF-BD96-2C5F97646E0C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33C-45EF-BD96-2C5F97646E0C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33C-45EF-BD96-2C5F97646E0C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33C-45EF-BD96-2C5F97646E0C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33C-45EF-BD96-2C5F97646E0C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33C-45EF-BD96-2C5F97646E0C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33C-45EF-BD96-2C5F97646E0C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33C-45EF-BD96-2C5F97646E0C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33C-45EF-BD96-2C5F97646E0C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33C-45EF-BD96-2C5F97646E0C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33C-45EF-BD96-2C5F97646E0C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33C-45EF-BD96-2C5F97646E0C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33C-45EF-BD96-2C5F97646E0C}"/>
                </c:ext>
              </c:extLst>
            </c:dLbl>
            <c:dLbl>
              <c:idx val="22"/>
              <c:layout>
                <c:manualLayout>
                  <c:x val="1.0668367402915643E-2"/>
                  <c:y val="1.49999555328319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33C-45EF-BD96-2C5F97646E0C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33C-45EF-BD96-2C5F97646E0C}"/>
                </c:ext>
              </c:extLst>
            </c:dLbl>
            <c:dLbl>
              <c:idx val="26"/>
              <c:layout>
                <c:manualLayout>
                  <c:x val="-4.9040831503563101E-2"/>
                  <c:y val="-4.49308971133184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33C-45EF-BD96-2C5F97646E0C}"/>
                </c:ext>
              </c:extLst>
            </c:dLbl>
            <c:dLbl>
              <c:idx val="28"/>
              <c:layout>
                <c:manualLayout>
                  <c:x val="-1.6326781778016712E-2"/>
                  <c:y val="4.26603490618243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33C-45EF-BD96-2C5F97646E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ly"/>
            <c:order val="4"/>
            <c:dispRSqr val="0"/>
            <c:dispEq val="0"/>
          </c:trendline>
          <c:cat>
            <c:strRef>
              <c:f>'[MEX-AZE comercio 2021.xlsx]Comercio bilateral MEX-AZE 2020'!$A$3:$A$32</c:f>
              <c:strCache>
                <c:ptCount val="30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  <c:pt idx="28">
                  <c:v>2020</c:v>
                </c:pt>
                <c:pt idx="29">
                  <c:v>2021*</c:v>
                </c:pt>
              </c:strCache>
            </c:strRef>
          </c:cat>
          <c:val>
            <c:numRef>
              <c:f>'[MEX-AZE comercio 2021.xlsx]Comercio bilateral MEX-AZE 2020'!$B$3:$B$32</c:f>
              <c:numCache>
                <c:formatCode>General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7.5</c:v>
                </c:pt>
                <c:pt idx="5">
                  <c:v>0.22</c:v>
                </c:pt>
                <c:pt idx="6">
                  <c:v>0</c:v>
                </c:pt>
                <c:pt idx="7">
                  <c:v>2.5000000000000001E-2</c:v>
                </c:pt>
                <c:pt idx="8">
                  <c:v>0.4</c:v>
                </c:pt>
                <c:pt idx="9">
                  <c:v>2.2999999999999998</c:v>
                </c:pt>
                <c:pt idx="10">
                  <c:v>0.7</c:v>
                </c:pt>
                <c:pt idx="11">
                  <c:v>2.4</c:v>
                </c:pt>
                <c:pt idx="12">
                  <c:v>1.9</c:v>
                </c:pt>
                <c:pt idx="13">
                  <c:v>0.7</c:v>
                </c:pt>
                <c:pt idx="14">
                  <c:v>0.5</c:v>
                </c:pt>
                <c:pt idx="15">
                  <c:v>0.9</c:v>
                </c:pt>
                <c:pt idx="16">
                  <c:v>1.3</c:v>
                </c:pt>
                <c:pt idx="17">
                  <c:v>10.3</c:v>
                </c:pt>
                <c:pt idx="18">
                  <c:v>3.02</c:v>
                </c:pt>
                <c:pt idx="19">
                  <c:v>3.9</c:v>
                </c:pt>
                <c:pt idx="20">
                  <c:v>5.0999999999999996</c:v>
                </c:pt>
                <c:pt idx="21">
                  <c:v>6.2</c:v>
                </c:pt>
                <c:pt idx="22">
                  <c:v>7.2</c:v>
                </c:pt>
                <c:pt idx="23">
                  <c:v>22.2</c:v>
                </c:pt>
                <c:pt idx="24">
                  <c:v>20.8</c:v>
                </c:pt>
                <c:pt idx="25">
                  <c:v>19.100000000000001</c:v>
                </c:pt>
                <c:pt idx="26">
                  <c:v>26.2</c:v>
                </c:pt>
                <c:pt idx="27">
                  <c:v>52.4</c:v>
                </c:pt>
                <c:pt idx="28">
                  <c:v>50.3</c:v>
                </c:pt>
                <c:pt idx="29">
                  <c:v>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D33C-45EF-BD96-2C5F97646E0C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72327856"/>
        <c:axId val="172100816"/>
      </c:lineChart>
      <c:catAx>
        <c:axId val="17232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100816"/>
        <c:crosses val="autoZero"/>
        <c:auto val="1"/>
        <c:lblAlgn val="ctr"/>
        <c:lblOffset val="100"/>
        <c:noMultiLvlLbl val="0"/>
      </c:catAx>
      <c:valAx>
        <c:axId val="172100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327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1" baseline="0">
                <a:effectLst/>
              </a:rPr>
              <a:t>Mexican vehicles imported by Azerbaijan</a:t>
            </a:r>
            <a:endParaRPr lang="en-US" sz="1200">
              <a:effectLst/>
            </a:endParaRPr>
          </a:p>
          <a:p>
            <a:pPr>
              <a:defRPr/>
            </a:pPr>
            <a:r>
              <a:rPr lang="en-US" sz="1050" b="0" i="0" baseline="0"/>
              <a:t>(units)</a:t>
            </a:r>
            <a:endParaRPr lang="en-US" b="0" i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1914260717410323E-2"/>
          <c:y val="0.13497954790272962"/>
          <c:w val="0.87753018372703417"/>
          <c:h val="0.8126036202788617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1D4AA45A-5AFA-4D73-9CC2-E936D50B354C}" type="VALUE">
                      <a:rPr lang="en-US" sz="12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647F-411D-9FCD-B96509411F1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156E3C3C-DB4E-4B4D-9A37-C0D7098FEB94}" type="VALUE">
                      <a:rPr lang="en-US" sz="12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47F-411D-9FCD-B96509411F1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8A31FDB-690B-4958-87ED-292707D66A1A}" type="VALUE">
                      <a:rPr lang="en-US" sz="12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647F-411D-9FCD-B96509411F1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AD84AB6F-D660-436E-B543-BCDC3160895C}" type="VALUE">
                      <a:rPr lang="en-US" sz="12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47F-411D-9FCD-B96509411F1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91A44994-7CA8-4568-AEF8-94C4E1A87F87}" type="VALUE">
                      <a:rPr lang="en-US" sz="12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647F-411D-9FCD-B96509411F19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0B9795F9-121E-48B1-B6AB-84F5B19B26EE}" type="VALUE">
                      <a:rPr lang="en-US" sz="12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47F-411D-9FCD-B96509411F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ly"/>
            <c:order val="6"/>
            <c:dispRSqr val="0"/>
            <c:dispEq val="0"/>
          </c:trendline>
          <c:cat>
            <c:strRef>
              <c:f>'[MEX-AZE comercio 2021.xlsx]Autos'!$A$3:$A$9</c:f>
              <c:strCach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2021*</c:v>
                </c:pt>
              </c:strCache>
            </c:strRef>
          </c:cat>
          <c:val>
            <c:numRef>
              <c:f>'[MEX-AZE comercio 2021.xlsx]Autos'!$B$3:$B$9</c:f>
              <c:numCache>
                <c:formatCode>General</c:formatCode>
                <c:ptCount val="7"/>
                <c:pt idx="0">
                  <c:v>28</c:v>
                </c:pt>
                <c:pt idx="1">
                  <c:v>5</c:v>
                </c:pt>
                <c:pt idx="2">
                  <c:v>122</c:v>
                </c:pt>
                <c:pt idx="3">
                  <c:v>570</c:v>
                </c:pt>
                <c:pt idx="4">
                  <c:v>1467</c:v>
                </c:pt>
                <c:pt idx="5">
                  <c:v>2795</c:v>
                </c:pt>
                <c:pt idx="6">
                  <c:v>3818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1A-4245-9CB6-16DD9606F8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66779392"/>
        <c:axId val="1266781888"/>
      </c:barChart>
      <c:catAx>
        <c:axId val="1266779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6781888"/>
        <c:crosses val="autoZero"/>
        <c:auto val="1"/>
        <c:lblAlgn val="ctr"/>
        <c:lblOffset val="100"/>
        <c:noMultiLvlLbl val="0"/>
      </c:catAx>
      <c:valAx>
        <c:axId val="1266781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6779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i="1"/>
              <a:t>Mexican vehicles</a:t>
            </a:r>
            <a:r>
              <a:rPr lang="en-US" b="1" i="1" baseline="0"/>
              <a:t> imported by Azerbaijan</a:t>
            </a:r>
            <a:endParaRPr lang="en-US" b="1" i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'[MEX-AZE comercio 2021.xlsx]Autos'!$B$16</c:f>
              <c:strCache>
                <c:ptCount val="1"/>
                <c:pt idx="0">
                  <c:v>USD$ 000s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'[MEX-AZE comercio 2021.xlsx]Autos'!$A$17:$A$23</c:f>
              <c:strCach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2021*</c:v>
                </c:pt>
              </c:strCache>
            </c:strRef>
          </c:cat>
          <c:val>
            <c:numRef>
              <c:f>'[MEX-AZE comercio 2021.xlsx]Autos'!$B$17:$B$23</c:f>
              <c:numCache>
                <c:formatCode>0</c:formatCode>
                <c:ptCount val="7"/>
                <c:pt idx="0">
                  <c:v>381.09</c:v>
                </c:pt>
                <c:pt idx="1">
                  <c:v>73.790000000000006</c:v>
                </c:pt>
                <c:pt idx="2">
                  <c:v>1448.6</c:v>
                </c:pt>
                <c:pt idx="3">
                  <c:v>5217.71</c:v>
                </c:pt>
                <c:pt idx="4">
                  <c:v>12690</c:v>
                </c:pt>
                <c:pt idx="5">
                  <c:v>22303</c:v>
                </c:pt>
                <c:pt idx="6">
                  <c:v>31438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88-440E-BF76-AEEC924141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81782320"/>
        <c:axId val="1081782736"/>
      </c:barChart>
      <c:lineChart>
        <c:grouping val="standard"/>
        <c:varyColors val="0"/>
        <c:ser>
          <c:idx val="1"/>
          <c:order val="1"/>
          <c:tx>
            <c:strRef>
              <c:f>'[MEX-AZE comercio 2021.xlsx]Autos'!$C$16</c:f>
              <c:strCache>
                <c:ptCount val="1"/>
                <c:pt idx="0">
                  <c:v>%/Tot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4999999999999997E-2"/>
                  <c:y val="-0.138888888888888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088-440E-BF76-AEEC924141B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088-440E-BF76-AEEC924141B8}"/>
                </c:ext>
              </c:extLst>
            </c:dLbl>
            <c:dLbl>
              <c:idx val="2"/>
              <c:layout>
                <c:manualLayout>
                  <c:x val="-0.12777777777777777"/>
                  <c:y val="-8.7962962962963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088-440E-BF76-AEEC924141B8}"/>
                </c:ext>
              </c:extLst>
            </c:dLbl>
            <c:dLbl>
              <c:idx val="3"/>
              <c:layout>
                <c:manualLayout>
                  <c:x val="-0.15555555555555561"/>
                  <c:y val="-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088-440E-BF76-AEEC924141B8}"/>
                </c:ext>
              </c:extLst>
            </c:dLbl>
            <c:dLbl>
              <c:idx val="4"/>
              <c:layout>
                <c:manualLayout>
                  <c:x val="-0.16388888888888889"/>
                  <c:y val="-0.106481481481481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088-440E-BF76-AEEC924141B8}"/>
                </c:ext>
              </c:extLst>
            </c:dLbl>
            <c:dLbl>
              <c:idx val="5"/>
              <c:layout>
                <c:manualLayout>
                  <c:x val="-0.18611111111111112"/>
                  <c:y val="4.6296296296296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088-440E-BF76-AEEC924141B8}"/>
                </c:ext>
              </c:extLst>
            </c:dLbl>
            <c:dLbl>
              <c:idx val="6"/>
              <c:layout>
                <c:manualLayout>
                  <c:x val="-0.17499999999999999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088-440E-BF76-AEEC924141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'[MEX-AZE comercio 2021.xlsx]Autos'!$A$17:$A$23</c:f>
              <c:strCach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2021*</c:v>
                </c:pt>
              </c:strCache>
            </c:strRef>
          </c:cat>
          <c:val>
            <c:numRef>
              <c:f>'[MEX-AZE comercio 2021.xlsx]Autos'!$C$17:$C$23</c:f>
              <c:numCache>
                <c:formatCode>0.00%</c:formatCode>
                <c:ptCount val="7"/>
                <c:pt idx="0">
                  <c:v>1.72E-2</c:v>
                </c:pt>
                <c:pt idx="1">
                  <c:v>3.0000000000000001E-5</c:v>
                </c:pt>
                <c:pt idx="2">
                  <c:v>7.4999999999999997E-2</c:v>
                </c:pt>
                <c:pt idx="3">
                  <c:v>0.20019999999999999</c:v>
                </c:pt>
                <c:pt idx="4">
                  <c:v>0.2422</c:v>
                </c:pt>
                <c:pt idx="5">
                  <c:v>0.44479999999999997</c:v>
                </c:pt>
                <c:pt idx="6">
                  <c:v>0.4743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5088-440E-BF76-AEEC924141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7851360"/>
        <c:axId val="1097851776"/>
      </c:lineChart>
      <c:catAx>
        <c:axId val="1081782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1782736"/>
        <c:crosses val="autoZero"/>
        <c:auto val="1"/>
        <c:lblAlgn val="ctr"/>
        <c:lblOffset val="100"/>
        <c:noMultiLvlLbl val="0"/>
      </c:catAx>
      <c:valAx>
        <c:axId val="1081782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1782320"/>
        <c:crosses val="autoZero"/>
        <c:crossBetween val="between"/>
      </c:valAx>
      <c:valAx>
        <c:axId val="1097851776"/>
        <c:scaling>
          <c:orientation val="minMax"/>
        </c:scaling>
        <c:delete val="0"/>
        <c:axPos val="r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7851360"/>
        <c:crosses val="max"/>
        <c:crossBetween val="between"/>
      </c:valAx>
      <c:catAx>
        <c:axId val="10978513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978517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0" i="1"/>
              <a:t>Average price of Mexican cars imported</a:t>
            </a:r>
            <a:r>
              <a:rPr lang="en-US" sz="1200" b="0" i="1" baseline="0"/>
              <a:t> by Azerbaijan </a:t>
            </a:r>
            <a:r>
              <a:rPr lang="en-US" sz="1050" baseline="0"/>
              <a:t>(USD$ 000s)</a:t>
            </a:r>
            <a:endParaRPr lang="en-US" sz="105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>
                <c:manualLayout>
                  <c:x val="-6.9444444444444448E-2"/>
                  <c:y val="0.189814814814814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21A-4E14-BD13-65955FE77C51}"/>
                </c:ext>
              </c:extLst>
            </c:dLbl>
            <c:dLbl>
              <c:idx val="4"/>
              <c:layout>
                <c:manualLayout>
                  <c:x val="-6.3888888888888884E-2"/>
                  <c:y val="0.166666666666666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21A-4E14-BD13-65955FE77C51}"/>
                </c:ext>
              </c:extLst>
            </c:dLbl>
            <c:dLbl>
              <c:idx val="5"/>
              <c:layout>
                <c:manualLayout>
                  <c:x val="-5.5555555555555657E-2"/>
                  <c:y val="0.138888888888888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21A-4E14-BD13-65955FE77C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'[MEX-AZE comercio 2021.xlsx]Autos'!$A$26:$A$32</c:f>
              <c:strCach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2021*</c:v>
                </c:pt>
              </c:strCache>
            </c:strRef>
          </c:cat>
          <c:val>
            <c:numRef>
              <c:f>'[MEX-AZE comercio 2021.xlsx]Autos'!$B$26:$B$32</c:f>
              <c:numCache>
                <c:formatCode>_([$$-409]* #,##0_);_([$$-409]* \(#,##0\);_([$$-409]* "-"??_);_(@_)</c:formatCode>
                <c:ptCount val="7"/>
                <c:pt idx="0">
                  <c:v>13610.357142857141</c:v>
                </c:pt>
                <c:pt idx="1">
                  <c:v>14758</c:v>
                </c:pt>
                <c:pt idx="2">
                  <c:v>11873.770491803278</c:v>
                </c:pt>
                <c:pt idx="3">
                  <c:v>9153.8771929824561</c:v>
                </c:pt>
                <c:pt idx="4">
                  <c:v>8650.3067484662588</c:v>
                </c:pt>
                <c:pt idx="5">
                  <c:v>7979.6064400715568</c:v>
                </c:pt>
                <c:pt idx="6">
                  <c:v>8234.1540073336819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21A-4E14-BD13-65955FE77C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11278416"/>
        <c:axId val="1411272176"/>
      </c:lineChart>
      <c:catAx>
        <c:axId val="1411278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1272176"/>
        <c:crosses val="autoZero"/>
        <c:auto val="1"/>
        <c:lblAlgn val="ctr"/>
        <c:lblOffset val="100"/>
        <c:noMultiLvlLbl val="0"/>
      </c:catAx>
      <c:valAx>
        <c:axId val="1411272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[$$-409]* #,##0_);_([$$-409]* \(#,##0\);_([$$-409]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1278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Aguacate!$B$3</c:f>
              <c:strCache>
                <c:ptCount val="1"/>
                <c:pt idx="0">
                  <c:v>USD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Aguacate!$A$4:$A$8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  <c:extLst/>
            </c:numRef>
          </c:cat>
          <c:val>
            <c:numRef>
              <c:f>Aguacate!$B$4:$B$8</c:f>
              <c:numCache>
                <c:formatCode>General</c:formatCode>
                <c:ptCount val="5"/>
                <c:pt idx="0">
                  <c:v>0</c:v>
                </c:pt>
                <c:pt idx="1">
                  <c:v>50</c:v>
                </c:pt>
                <c:pt idx="2">
                  <c:v>750</c:v>
                </c:pt>
                <c:pt idx="3">
                  <c:v>1420</c:v>
                </c:pt>
                <c:pt idx="4">
                  <c:v>3270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672E-4EAD-92C9-13081062FCA5}"/>
            </c:ext>
          </c:extLst>
        </c:ser>
        <c:ser>
          <c:idx val="1"/>
          <c:order val="1"/>
          <c:tx>
            <c:strRef>
              <c:f>Aguacate!$C$3</c:f>
              <c:strCache>
                <c:ptCount val="1"/>
                <c:pt idx="0">
                  <c:v>Kilos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Aguacate!$A$4:$A$8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  <c:extLst/>
            </c:numRef>
          </c:cat>
          <c:val>
            <c:numRef>
              <c:f>Aguacate!$C$4:$C$8</c:f>
              <c:numCache>
                <c:formatCode>General</c:formatCode>
                <c:ptCount val="5"/>
                <c:pt idx="0">
                  <c:v>0</c:v>
                </c:pt>
                <c:pt idx="1">
                  <c:v>10</c:v>
                </c:pt>
                <c:pt idx="2">
                  <c:v>200</c:v>
                </c:pt>
                <c:pt idx="3">
                  <c:v>620</c:v>
                </c:pt>
                <c:pt idx="4">
                  <c:v>1040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672E-4EAD-92C9-13081062FCA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0797792"/>
        <c:axId val="310800536"/>
      </c:barChart>
      <c:catAx>
        <c:axId val="31079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10800536"/>
        <c:crosses val="autoZero"/>
        <c:auto val="1"/>
        <c:lblAlgn val="ctr"/>
        <c:lblOffset val="100"/>
        <c:noMultiLvlLbl val="0"/>
      </c:catAx>
      <c:valAx>
        <c:axId val="310800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10797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190299668301066"/>
          <c:y val="0.86983108530688802"/>
          <c:w val="0.32509773507026146"/>
          <c:h val="6.89131818156971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Chile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Sheet1!$B$2:$G$2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Sheet1!$B$3:$G$3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1.79</c:v>
                </c:pt>
                <c:pt idx="5">
                  <c:v>4.67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72-41AF-9CB4-27EA45E61529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Colombia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Sheet1!$B$2:$G$2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Sheet1!$B$4:$G$4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0.22</c:v>
                </c:pt>
                <c:pt idx="5">
                  <c:v>14.26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72-41AF-9CB4-27EA45E61529}"/>
            </c:ext>
          </c:extLst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Mexico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Sheet1!$B$2:$G$2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Sheet1!$B$5:$G$5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0.01</c:v>
                </c:pt>
                <c:pt idx="3">
                  <c:v>0.2</c:v>
                </c:pt>
                <c:pt idx="4">
                  <c:v>0.62</c:v>
                </c:pt>
                <c:pt idx="5">
                  <c:v>1.04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72-41AF-9CB4-27EA45E61529}"/>
            </c:ext>
          </c:extLst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Peru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Sheet1!$B$2:$G$2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Sheet1!$B$6:$G$6</c:f>
              <c:numCache>
                <c:formatCode>General</c:formatCode>
                <c:ptCount val="6"/>
                <c:pt idx="0">
                  <c:v>0</c:v>
                </c:pt>
                <c:pt idx="1">
                  <c:v>1.72</c:v>
                </c:pt>
                <c:pt idx="2">
                  <c:v>2.11</c:v>
                </c:pt>
                <c:pt idx="3">
                  <c:v>5.85</c:v>
                </c:pt>
                <c:pt idx="4">
                  <c:v>20.81</c:v>
                </c:pt>
                <c:pt idx="5">
                  <c:v>19.940000000000001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72-41AF-9CB4-27EA45E615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33992080"/>
        <c:axId val="833989784"/>
      </c:barChart>
      <c:catAx>
        <c:axId val="83399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989784"/>
        <c:crosses val="autoZero"/>
        <c:auto val="1"/>
        <c:lblAlgn val="ctr"/>
        <c:lblOffset val="100"/>
        <c:noMultiLvlLbl val="0"/>
      </c:catAx>
      <c:valAx>
        <c:axId val="833989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9920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Sheet1!$B$9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Sheet1!$A$10:$A$31</c:f>
              <c:strCache>
                <c:ptCount val="22"/>
                <c:pt idx="0">
                  <c:v>France</c:v>
                </c:pt>
                <c:pt idx="1">
                  <c:v>Israel</c:v>
                </c:pt>
                <c:pt idx="2">
                  <c:v>Luxembourg</c:v>
                </c:pt>
                <c:pt idx="3">
                  <c:v>South Africa</c:v>
                </c:pt>
                <c:pt idx="4">
                  <c:v>Italia</c:v>
                </c:pt>
                <c:pt idx="5">
                  <c:v>Kenya</c:v>
                </c:pt>
                <c:pt idx="6">
                  <c:v>Netherlands</c:v>
                </c:pt>
                <c:pt idx="7">
                  <c:v>Peru</c:v>
                </c:pt>
                <c:pt idx="8">
                  <c:v>Turkey</c:v>
                </c:pt>
                <c:pt idx="9">
                  <c:v>India</c:v>
                </c:pt>
                <c:pt idx="10">
                  <c:v>Spain</c:v>
                </c:pt>
                <c:pt idx="11">
                  <c:v>Mexico</c:v>
                </c:pt>
                <c:pt idx="12">
                  <c:v>Uganda</c:v>
                </c:pt>
                <c:pt idx="13">
                  <c:v>Belgium</c:v>
                </c:pt>
                <c:pt idx="14">
                  <c:v>Costa Rica</c:v>
                </c:pt>
                <c:pt idx="15">
                  <c:v>Mozambique</c:v>
                </c:pt>
                <c:pt idx="16">
                  <c:v>Chile</c:v>
                </c:pt>
                <c:pt idx="17">
                  <c:v>Dominican Repubic</c:v>
                </c:pt>
                <c:pt idx="18">
                  <c:v>Colombia</c:v>
                </c:pt>
                <c:pt idx="19">
                  <c:v>Morocco</c:v>
                </c:pt>
                <c:pt idx="20">
                  <c:v>USA</c:v>
                </c:pt>
                <c:pt idx="21">
                  <c:v>Tanzania</c:v>
                </c:pt>
              </c:strCache>
            </c:strRef>
          </c:cat>
          <c:val>
            <c:numRef>
              <c:f>Sheet1!$B$10:$B$31</c:f>
              <c:numCache>
                <c:formatCode>General</c:formatCode>
                <c:ptCount val="22"/>
                <c:pt idx="0">
                  <c:v>0.06</c:v>
                </c:pt>
                <c:pt idx="1">
                  <c:v>0.4</c:v>
                </c:pt>
                <c:pt idx="2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3E-41F9-85DF-BAB6217FD244}"/>
            </c:ext>
          </c:extLst>
        </c:ser>
        <c:ser>
          <c:idx val="1"/>
          <c:order val="1"/>
          <c:tx>
            <c:strRef>
              <c:f>Sheet1!$C$9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Sheet1!$A$10:$A$31</c:f>
              <c:strCache>
                <c:ptCount val="22"/>
                <c:pt idx="0">
                  <c:v>France</c:v>
                </c:pt>
                <c:pt idx="1">
                  <c:v>Israel</c:v>
                </c:pt>
                <c:pt idx="2">
                  <c:v>Luxembourg</c:v>
                </c:pt>
                <c:pt idx="3">
                  <c:v>South Africa</c:v>
                </c:pt>
                <c:pt idx="4">
                  <c:v>Italia</c:v>
                </c:pt>
                <c:pt idx="5">
                  <c:v>Kenya</c:v>
                </c:pt>
                <c:pt idx="6">
                  <c:v>Netherlands</c:v>
                </c:pt>
                <c:pt idx="7">
                  <c:v>Peru</c:v>
                </c:pt>
                <c:pt idx="8">
                  <c:v>Turkey</c:v>
                </c:pt>
                <c:pt idx="9">
                  <c:v>India</c:v>
                </c:pt>
                <c:pt idx="10">
                  <c:v>Spain</c:v>
                </c:pt>
                <c:pt idx="11">
                  <c:v>Mexico</c:v>
                </c:pt>
                <c:pt idx="12">
                  <c:v>Uganda</c:v>
                </c:pt>
                <c:pt idx="13">
                  <c:v>Belgium</c:v>
                </c:pt>
                <c:pt idx="14">
                  <c:v>Costa Rica</c:v>
                </c:pt>
                <c:pt idx="15">
                  <c:v>Mozambique</c:v>
                </c:pt>
                <c:pt idx="16">
                  <c:v>Chile</c:v>
                </c:pt>
                <c:pt idx="17">
                  <c:v>Dominican Repubic</c:v>
                </c:pt>
                <c:pt idx="18">
                  <c:v>Colombia</c:v>
                </c:pt>
                <c:pt idx="19">
                  <c:v>Morocco</c:v>
                </c:pt>
                <c:pt idx="20">
                  <c:v>USA</c:v>
                </c:pt>
                <c:pt idx="21">
                  <c:v>Tanzania</c:v>
                </c:pt>
              </c:strCache>
            </c:strRef>
          </c:cat>
          <c:val>
            <c:numRef>
              <c:f>Sheet1!$C$10:$C$31</c:f>
              <c:numCache>
                <c:formatCode>General</c:formatCode>
                <c:ptCount val="22"/>
                <c:pt idx="1">
                  <c:v>4.72</c:v>
                </c:pt>
                <c:pt idx="2">
                  <c:v>0.27</c:v>
                </c:pt>
                <c:pt idx="3">
                  <c:v>14.66</c:v>
                </c:pt>
                <c:pt idx="4">
                  <c:v>0.02</c:v>
                </c:pt>
                <c:pt idx="5">
                  <c:v>1.1499999999999999</c:v>
                </c:pt>
                <c:pt idx="6">
                  <c:v>1.53</c:v>
                </c:pt>
                <c:pt idx="7">
                  <c:v>1.72</c:v>
                </c:pt>
                <c:pt idx="8">
                  <c:v>9.14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3E-41F9-85DF-BAB6217FD244}"/>
            </c:ext>
          </c:extLst>
        </c:ser>
        <c:ser>
          <c:idx val="2"/>
          <c:order val="2"/>
          <c:tx>
            <c:strRef>
              <c:f>Sheet1!$D$9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Sheet1!$A$10:$A$31</c:f>
              <c:strCache>
                <c:ptCount val="22"/>
                <c:pt idx="0">
                  <c:v>France</c:v>
                </c:pt>
                <c:pt idx="1">
                  <c:v>Israel</c:v>
                </c:pt>
                <c:pt idx="2">
                  <c:v>Luxembourg</c:v>
                </c:pt>
                <c:pt idx="3">
                  <c:v>South Africa</c:v>
                </c:pt>
                <c:pt idx="4">
                  <c:v>Italia</c:v>
                </c:pt>
                <c:pt idx="5">
                  <c:v>Kenya</c:v>
                </c:pt>
                <c:pt idx="6">
                  <c:v>Netherlands</c:v>
                </c:pt>
                <c:pt idx="7">
                  <c:v>Peru</c:v>
                </c:pt>
                <c:pt idx="8">
                  <c:v>Turkey</c:v>
                </c:pt>
                <c:pt idx="9">
                  <c:v>India</c:v>
                </c:pt>
                <c:pt idx="10">
                  <c:v>Spain</c:v>
                </c:pt>
                <c:pt idx="11">
                  <c:v>Mexico</c:v>
                </c:pt>
                <c:pt idx="12">
                  <c:v>Uganda</c:v>
                </c:pt>
                <c:pt idx="13">
                  <c:v>Belgium</c:v>
                </c:pt>
                <c:pt idx="14">
                  <c:v>Costa Rica</c:v>
                </c:pt>
                <c:pt idx="15">
                  <c:v>Mozambique</c:v>
                </c:pt>
                <c:pt idx="16">
                  <c:v>Chile</c:v>
                </c:pt>
                <c:pt idx="17">
                  <c:v>Dominican Repubic</c:v>
                </c:pt>
                <c:pt idx="18">
                  <c:v>Colombia</c:v>
                </c:pt>
                <c:pt idx="19">
                  <c:v>Morocco</c:v>
                </c:pt>
                <c:pt idx="20">
                  <c:v>USA</c:v>
                </c:pt>
                <c:pt idx="21">
                  <c:v>Tanzania</c:v>
                </c:pt>
              </c:strCache>
            </c:strRef>
          </c:cat>
          <c:val>
            <c:numRef>
              <c:f>Sheet1!$D$10:$D$31</c:f>
              <c:numCache>
                <c:formatCode>General</c:formatCode>
                <c:ptCount val="22"/>
                <c:pt idx="1">
                  <c:v>9.1999999999999993</c:v>
                </c:pt>
                <c:pt idx="2">
                  <c:v>2.4700000000000002</c:v>
                </c:pt>
                <c:pt idx="3">
                  <c:v>11.52</c:v>
                </c:pt>
                <c:pt idx="7">
                  <c:v>2.11</c:v>
                </c:pt>
                <c:pt idx="8">
                  <c:v>27.62</c:v>
                </c:pt>
                <c:pt idx="9">
                  <c:v>0.06</c:v>
                </c:pt>
                <c:pt idx="10">
                  <c:v>0.35</c:v>
                </c:pt>
                <c:pt idx="11">
                  <c:v>0.01</c:v>
                </c:pt>
                <c:pt idx="12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3E-41F9-85DF-BAB6217FD244}"/>
            </c:ext>
          </c:extLst>
        </c:ser>
        <c:ser>
          <c:idx val="3"/>
          <c:order val="3"/>
          <c:tx>
            <c:strRef>
              <c:f>Sheet1!$E$9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Sheet1!$A$10:$A$31</c:f>
              <c:strCache>
                <c:ptCount val="22"/>
                <c:pt idx="0">
                  <c:v>France</c:v>
                </c:pt>
                <c:pt idx="1">
                  <c:v>Israel</c:v>
                </c:pt>
                <c:pt idx="2">
                  <c:v>Luxembourg</c:v>
                </c:pt>
                <c:pt idx="3">
                  <c:v>South Africa</c:v>
                </c:pt>
                <c:pt idx="4">
                  <c:v>Italia</c:v>
                </c:pt>
                <c:pt idx="5">
                  <c:v>Kenya</c:v>
                </c:pt>
                <c:pt idx="6">
                  <c:v>Netherlands</c:v>
                </c:pt>
                <c:pt idx="7">
                  <c:v>Peru</c:v>
                </c:pt>
                <c:pt idx="8">
                  <c:v>Turkey</c:v>
                </c:pt>
                <c:pt idx="9">
                  <c:v>India</c:v>
                </c:pt>
                <c:pt idx="10">
                  <c:v>Spain</c:v>
                </c:pt>
                <c:pt idx="11">
                  <c:v>Mexico</c:v>
                </c:pt>
                <c:pt idx="12">
                  <c:v>Uganda</c:v>
                </c:pt>
                <c:pt idx="13">
                  <c:v>Belgium</c:v>
                </c:pt>
                <c:pt idx="14">
                  <c:v>Costa Rica</c:v>
                </c:pt>
                <c:pt idx="15">
                  <c:v>Mozambique</c:v>
                </c:pt>
                <c:pt idx="16">
                  <c:v>Chile</c:v>
                </c:pt>
                <c:pt idx="17">
                  <c:v>Dominican Repubic</c:v>
                </c:pt>
                <c:pt idx="18">
                  <c:v>Colombia</c:v>
                </c:pt>
                <c:pt idx="19">
                  <c:v>Morocco</c:v>
                </c:pt>
                <c:pt idx="20">
                  <c:v>USA</c:v>
                </c:pt>
                <c:pt idx="21">
                  <c:v>Tanzania</c:v>
                </c:pt>
              </c:strCache>
            </c:strRef>
          </c:cat>
          <c:val>
            <c:numRef>
              <c:f>Sheet1!$E$10:$E$31</c:f>
              <c:numCache>
                <c:formatCode>General</c:formatCode>
                <c:ptCount val="22"/>
                <c:pt idx="1">
                  <c:v>6.63</c:v>
                </c:pt>
                <c:pt idx="2">
                  <c:v>4.71</c:v>
                </c:pt>
                <c:pt idx="3">
                  <c:v>32.32</c:v>
                </c:pt>
                <c:pt idx="7">
                  <c:v>5.85</c:v>
                </c:pt>
                <c:pt idx="8">
                  <c:v>35.409999999999997</c:v>
                </c:pt>
                <c:pt idx="9">
                  <c:v>0.18</c:v>
                </c:pt>
                <c:pt idx="10">
                  <c:v>3.08</c:v>
                </c:pt>
                <c:pt idx="11">
                  <c:v>0.2</c:v>
                </c:pt>
                <c:pt idx="12">
                  <c:v>6.48</c:v>
                </c:pt>
                <c:pt idx="13">
                  <c:v>0.01</c:v>
                </c:pt>
                <c:pt idx="14">
                  <c:v>17.579999999999998</c:v>
                </c:pt>
                <c:pt idx="15">
                  <c:v>1.06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3E-41F9-85DF-BAB6217FD244}"/>
            </c:ext>
          </c:extLst>
        </c:ser>
        <c:ser>
          <c:idx val="4"/>
          <c:order val="4"/>
          <c:tx>
            <c:strRef>
              <c:f>Sheet1!$F$9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Sheet1!$A$10:$A$31</c:f>
              <c:strCache>
                <c:ptCount val="22"/>
                <c:pt idx="0">
                  <c:v>France</c:v>
                </c:pt>
                <c:pt idx="1">
                  <c:v>Israel</c:v>
                </c:pt>
                <c:pt idx="2">
                  <c:v>Luxembourg</c:v>
                </c:pt>
                <c:pt idx="3">
                  <c:v>South Africa</c:v>
                </c:pt>
                <c:pt idx="4">
                  <c:v>Italia</c:v>
                </c:pt>
                <c:pt idx="5">
                  <c:v>Kenya</c:v>
                </c:pt>
                <c:pt idx="6">
                  <c:v>Netherlands</c:v>
                </c:pt>
                <c:pt idx="7">
                  <c:v>Peru</c:v>
                </c:pt>
                <c:pt idx="8">
                  <c:v>Turkey</c:v>
                </c:pt>
                <c:pt idx="9">
                  <c:v>India</c:v>
                </c:pt>
                <c:pt idx="10">
                  <c:v>Spain</c:v>
                </c:pt>
                <c:pt idx="11">
                  <c:v>Mexico</c:v>
                </c:pt>
                <c:pt idx="12">
                  <c:v>Uganda</c:v>
                </c:pt>
                <c:pt idx="13">
                  <c:v>Belgium</c:v>
                </c:pt>
                <c:pt idx="14">
                  <c:v>Costa Rica</c:v>
                </c:pt>
                <c:pt idx="15">
                  <c:v>Mozambique</c:v>
                </c:pt>
                <c:pt idx="16">
                  <c:v>Chile</c:v>
                </c:pt>
                <c:pt idx="17">
                  <c:v>Dominican Repubic</c:v>
                </c:pt>
                <c:pt idx="18">
                  <c:v>Colombia</c:v>
                </c:pt>
                <c:pt idx="19">
                  <c:v>Morocco</c:v>
                </c:pt>
                <c:pt idx="20">
                  <c:v>USA</c:v>
                </c:pt>
                <c:pt idx="21">
                  <c:v>Tanzania</c:v>
                </c:pt>
              </c:strCache>
            </c:strRef>
          </c:cat>
          <c:val>
            <c:numRef>
              <c:f>Sheet1!$F$10:$F$31</c:f>
              <c:numCache>
                <c:formatCode>General</c:formatCode>
                <c:ptCount val="22"/>
                <c:pt idx="1">
                  <c:v>19.190000000000001</c:v>
                </c:pt>
                <c:pt idx="2">
                  <c:v>2.6</c:v>
                </c:pt>
                <c:pt idx="3">
                  <c:v>35.03</c:v>
                </c:pt>
                <c:pt idx="5">
                  <c:v>4.25</c:v>
                </c:pt>
                <c:pt idx="7">
                  <c:v>20.81</c:v>
                </c:pt>
                <c:pt idx="8">
                  <c:v>58.38</c:v>
                </c:pt>
                <c:pt idx="9">
                  <c:v>0.05</c:v>
                </c:pt>
                <c:pt idx="10">
                  <c:v>1.38</c:v>
                </c:pt>
                <c:pt idx="11">
                  <c:v>0.62</c:v>
                </c:pt>
                <c:pt idx="16">
                  <c:v>1.79</c:v>
                </c:pt>
                <c:pt idx="17">
                  <c:v>0.15</c:v>
                </c:pt>
                <c:pt idx="18">
                  <c:v>0.22</c:v>
                </c:pt>
                <c:pt idx="19">
                  <c:v>2.5099999999999998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3E-41F9-85DF-BAB6217FD244}"/>
            </c:ext>
          </c:extLst>
        </c:ser>
        <c:ser>
          <c:idx val="5"/>
          <c:order val="5"/>
          <c:tx>
            <c:strRef>
              <c:f>Sheet1!$G$9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Sheet1!$A$10:$A$31</c:f>
              <c:strCache>
                <c:ptCount val="22"/>
                <c:pt idx="0">
                  <c:v>France</c:v>
                </c:pt>
                <c:pt idx="1">
                  <c:v>Israel</c:v>
                </c:pt>
                <c:pt idx="2">
                  <c:v>Luxembourg</c:v>
                </c:pt>
                <c:pt idx="3">
                  <c:v>South Africa</c:v>
                </c:pt>
                <c:pt idx="4">
                  <c:v>Italia</c:v>
                </c:pt>
                <c:pt idx="5">
                  <c:v>Kenya</c:v>
                </c:pt>
                <c:pt idx="6">
                  <c:v>Netherlands</c:v>
                </c:pt>
                <c:pt idx="7">
                  <c:v>Peru</c:v>
                </c:pt>
                <c:pt idx="8">
                  <c:v>Turkey</c:v>
                </c:pt>
                <c:pt idx="9">
                  <c:v>India</c:v>
                </c:pt>
                <c:pt idx="10">
                  <c:v>Spain</c:v>
                </c:pt>
                <c:pt idx="11">
                  <c:v>Mexico</c:v>
                </c:pt>
                <c:pt idx="12">
                  <c:v>Uganda</c:v>
                </c:pt>
                <c:pt idx="13">
                  <c:v>Belgium</c:v>
                </c:pt>
                <c:pt idx="14">
                  <c:v>Costa Rica</c:v>
                </c:pt>
                <c:pt idx="15">
                  <c:v>Mozambique</c:v>
                </c:pt>
                <c:pt idx="16">
                  <c:v>Chile</c:v>
                </c:pt>
                <c:pt idx="17">
                  <c:v>Dominican Repubic</c:v>
                </c:pt>
                <c:pt idx="18">
                  <c:v>Colombia</c:v>
                </c:pt>
                <c:pt idx="19">
                  <c:v>Morocco</c:v>
                </c:pt>
                <c:pt idx="20">
                  <c:v>USA</c:v>
                </c:pt>
                <c:pt idx="21">
                  <c:v>Tanzania</c:v>
                </c:pt>
              </c:strCache>
            </c:strRef>
          </c:cat>
          <c:val>
            <c:numRef>
              <c:f>Sheet1!$G$10:$G$31</c:f>
              <c:numCache>
                <c:formatCode>General</c:formatCode>
                <c:ptCount val="22"/>
                <c:pt idx="1">
                  <c:v>16.96</c:v>
                </c:pt>
                <c:pt idx="2">
                  <c:v>4.1399999999999997</c:v>
                </c:pt>
                <c:pt idx="3">
                  <c:v>66.25</c:v>
                </c:pt>
                <c:pt idx="5">
                  <c:v>0.86</c:v>
                </c:pt>
                <c:pt idx="7">
                  <c:v>19.940000000000001</c:v>
                </c:pt>
                <c:pt idx="8">
                  <c:v>70.33</c:v>
                </c:pt>
                <c:pt idx="10">
                  <c:v>1.99</c:v>
                </c:pt>
                <c:pt idx="11">
                  <c:v>1.04</c:v>
                </c:pt>
                <c:pt idx="16">
                  <c:v>4.67</c:v>
                </c:pt>
                <c:pt idx="18">
                  <c:v>14.26</c:v>
                </c:pt>
                <c:pt idx="20">
                  <c:v>0.01</c:v>
                </c:pt>
                <c:pt idx="21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83E-41F9-85DF-BAB6217FD2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34003560"/>
        <c:axId val="834007824"/>
      </c:barChart>
      <c:catAx>
        <c:axId val="834003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4007824"/>
        <c:crosses val="autoZero"/>
        <c:auto val="1"/>
        <c:lblAlgn val="ctr"/>
        <c:lblOffset val="100"/>
        <c:noMultiLvlLbl val="0"/>
      </c:catAx>
      <c:valAx>
        <c:axId val="834007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4003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Sheet1!$B$37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Sheet1!$A$38:$A$56</c:f>
              <c:strCache>
                <c:ptCount val="19"/>
                <c:pt idx="0">
                  <c:v>France</c:v>
                </c:pt>
                <c:pt idx="1">
                  <c:v>Israel</c:v>
                </c:pt>
                <c:pt idx="2">
                  <c:v>Luxembourg</c:v>
                </c:pt>
                <c:pt idx="3">
                  <c:v>South Africa</c:v>
                </c:pt>
                <c:pt idx="4">
                  <c:v>Italia</c:v>
                </c:pt>
                <c:pt idx="5">
                  <c:v>Kenya</c:v>
                </c:pt>
                <c:pt idx="6">
                  <c:v>Netherlands</c:v>
                </c:pt>
                <c:pt idx="7">
                  <c:v>Turkey</c:v>
                </c:pt>
                <c:pt idx="8">
                  <c:v>India</c:v>
                </c:pt>
                <c:pt idx="9">
                  <c:v>Spain</c:v>
                </c:pt>
                <c:pt idx="10">
                  <c:v>Uganda</c:v>
                </c:pt>
                <c:pt idx="11">
                  <c:v>Belgium</c:v>
                </c:pt>
                <c:pt idx="12">
                  <c:v>Costa Rica</c:v>
                </c:pt>
                <c:pt idx="13">
                  <c:v>Mozambique</c:v>
                </c:pt>
                <c:pt idx="14">
                  <c:v>Dominican Repubic</c:v>
                </c:pt>
                <c:pt idx="15">
                  <c:v>Morocco</c:v>
                </c:pt>
                <c:pt idx="16">
                  <c:v>USA</c:v>
                </c:pt>
                <c:pt idx="17">
                  <c:v>Tanzania</c:v>
                </c:pt>
                <c:pt idx="18">
                  <c:v>Alliance of the Pacific</c:v>
                </c:pt>
              </c:strCache>
            </c:strRef>
          </c:cat>
          <c:val>
            <c:numRef>
              <c:f>Sheet1!$B$38:$B$56</c:f>
              <c:numCache>
                <c:formatCode>General</c:formatCode>
                <c:ptCount val="19"/>
                <c:pt idx="0">
                  <c:v>0.06</c:v>
                </c:pt>
                <c:pt idx="1">
                  <c:v>0.4</c:v>
                </c:pt>
                <c:pt idx="2">
                  <c:v>0.03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67-44B5-8C03-86BD4236D5A5}"/>
            </c:ext>
          </c:extLst>
        </c:ser>
        <c:ser>
          <c:idx val="1"/>
          <c:order val="1"/>
          <c:tx>
            <c:strRef>
              <c:f>Sheet1!$C$37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Sheet1!$A$38:$A$56</c:f>
              <c:strCache>
                <c:ptCount val="19"/>
                <c:pt idx="0">
                  <c:v>France</c:v>
                </c:pt>
                <c:pt idx="1">
                  <c:v>Israel</c:v>
                </c:pt>
                <c:pt idx="2">
                  <c:v>Luxembourg</c:v>
                </c:pt>
                <c:pt idx="3">
                  <c:v>South Africa</c:v>
                </c:pt>
                <c:pt idx="4">
                  <c:v>Italia</c:v>
                </c:pt>
                <c:pt idx="5">
                  <c:v>Kenya</c:v>
                </c:pt>
                <c:pt idx="6">
                  <c:v>Netherlands</c:v>
                </c:pt>
                <c:pt idx="7">
                  <c:v>Turkey</c:v>
                </c:pt>
                <c:pt idx="8">
                  <c:v>India</c:v>
                </c:pt>
                <c:pt idx="9">
                  <c:v>Spain</c:v>
                </c:pt>
                <c:pt idx="10">
                  <c:v>Uganda</c:v>
                </c:pt>
                <c:pt idx="11">
                  <c:v>Belgium</c:v>
                </c:pt>
                <c:pt idx="12">
                  <c:v>Costa Rica</c:v>
                </c:pt>
                <c:pt idx="13">
                  <c:v>Mozambique</c:v>
                </c:pt>
                <c:pt idx="14">
                  <c:v>Dominican Repubic</c:v>
                </c:pt>
                <c:pt idx="15">
                  <c:v>Morocco</c:v>
                </c:pt>
                <c:pt idx="16">
                  <c:v>USA</c:v>
                </c:pt>
                <c:pt idx="17">
                  <c:v>Tanzania</c:v>
                </c:pt>
                <c:pt idx="18">
                  <c:v>Alliance of the Pacific</c:v>
                </c:pt>
              </c:strCache>
            </c:strRef>
          </c:cat>
          <c:val>
            <c:numRef>
              <c:f>Sheet1!$C$38:$C$56</c:f>
              <c:numCache>
                <c:formatCode>General</c:formatCode>
                <c:ptCount val="19"/>
                <c:pt idx="1">
                  <c:v>4.72</c:v>
                </c:pt>
                <c:pt idx="2">
                  <c:v>0.27</c:v>
                </c:pt>
                <c:pt idx="3">
                  <c:v>14.66</c:v>
                </c:pt>
                <c:pt idx="4">
                  <c:v>0.02</c:v>
                </c:pt>
                <c:pt idx="5">
                  <c:v>1.1499999999999999</c:v>
                </c:pt>
                <c:pt idx="6">
                  <c:v>1.53</c:v>
                </c:pt>
                <c:pt idx="7">
                  <c:v>9.14</c:v>
                </c:pt>
                <c:pt idx="18">
                  <c:v>1.72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67-44B5-8C03-86BD4236D5A5}"/>
            </c:ext>
          </c:extLst>
        </c:ser>
        <c:ser>
          <c:idx val="2"/>
          <c:order val="2"/>
          <c:tx>
            <c:strRef>
              <c:f>Sheet1!$D$37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Sheet1!$A$38:$A$56</c:f>
              <c:strCache>
                <c:ptCount val="19"/>
                <c:pt idx="0">
                  <c:v>France</c:v>
                </c:pt>
                <c:pt idx="1">
                  <c:v>Israel</c:v>
                </c:pt>
                <c:pt idx="2">
                  <c:v>Luxembourg</c:v>
                </c:pt>
                <c:pt idx="3">
                  <c:v>South Africa</c:v>
                </c:pt>
                <c:pt idx="4">
                  <c:v>Italia</c:v>
                </c:pt>
                <c:pt idx="5">
                  <c:v>Kenya</c:v>
                </c:pt>
                <c:pt idx="6">
                  <c:v>Netherlands</c:v>
                </c:pt>
                <c:pt idx="7">
                  <c:v>Turkey</c:v>
                </c:pt>
                <c:pt idx="8">
                  <c:v>India</c:v>
                </c:pt>
                <c:pt idx="9">
                  <c:v>Spain</c:v>
                </c:pt>
                <c:pt idx="10">
                  <c:v>Uganda</c:v>
                </c:pt>
                <c:pt idx="11">
                  <c:v>Belgium</c:v>
                </c:pt>
                <c:pt idx="12">
                  <c:v>Costa Rica</c:v>
                </c:pt>
                <c:pt idx="13">
                  <c:v>Mozambique</c:v>
                </c:pt>
                <c:pt idx="14">
                  <c:v>Dominican Repubic</c:v>
                </c:pt>
                <c:pt idx="15">
                  <c:v>Morocco</c:v>
                </c:pt>
                <c:pt idx="16">
                  <c:v>USA</c:v>
                </c:pt>
                <c:pt idx="17">
                  <c:v>Tanzania</c:v>
                </c:pt>
                <c:pt idx="18">
                  <c:v>Alliance of the Pacific</c:v>
                </c:pt>
              </c:strCache>
            </c:strRef>
          </c:cat>
          <c:val>
            <c:numRef>
              <c:f>Sheet1!$D$38:$D$56</c:f>
              <c:numCache>
                <c:formatCode>General</c:formatCode>
                <c:ptCount val="19"/>
                <c:pt idx="1">
                  <c:v>9.1999999999999993</c:v>
                </c:pt>
                <c:pt idx="2">
                  <c:v>2.4700000000000002</c:v>
                </c:pt>
                <c:pt idx="3">
                  <c:v>11.52</c:v>
                </c:pt>
                <c:pt idx="7">
                  <c:v>27.62</c:v>
                </c:pt>
                <c:pt idx="8">
                  <c:v>0.06</c:v>
                </c:pt>
                <c:pt idx="9">
                  <c:v>0.35</c:v>
                </c:pt>
                <c:pt idx="10">
                  <c:v>0.34</c:v>
                </c:pt>
                <c:pt idx="18">
                  <c:v>2.1199999999999997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E67-44B5-8C03-86BD4236D5A5}"/>
            </c:ext>
          </c:extLst>
        </c:ser>
        <c:ser>
          <c:idx val="3"/>
          <c:order val="3"/>
          <c:tx>
            <c:strRef>
              <c:f>Sheet1!$E$37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Sheet1!$A$38:$A$56</c:f>
              <c:strCache>
                <c:ptCount val="19"/>
                <c:pt idx="0">
                  <c:v>France</c:v>
                </c:pt>
                <c:pt idx="1">
                  <c:v>Israel</c:v>
                </c:pt>
                <c:pt idx="2">
                  <c:v>Luxembourg</c:v>
                </c:pt>
                <c:pt idx="3">
                  <c:v>South Africa</c:v>
                </c:pt>
                <c:pt idx="4">
                  <c:v>Italia</c:v>
                </c:pt>
                <c:pt idx="5">
                  <c:v>Kenya</c:v>
                </c:pt>
                <c:pt idx="6">
                  <c:v>Netherlands</c:v>
                </c:pt>
                <c:pt idx="7">
                  <c:v>Turkey</c:v>
                </c:pt>
                <c:pt idx="8">
                  <c:v>India</c:v>
                </c:pt>
                <c:pt idx="9">
                  <c:v>Spain</c:v>
                </c:pt>
                <c:pt idx="10">
                  <c:v>Uganda</c:v>
                </c:pt>
                <c:pt idx="11">
                  <c:v>Belgium</c:v>
                </c:pt>
                <c:pt idx="12">
                  <c:v>Costa Rica</c:v>
                </c:pt>
                <c:pt idx="13">
                  <c:v>Mozambique</c:v>
                </c:pt>
                <c:pt idx="14">
                  <c:v>Dominican Repubic</c:v>
                </c:pt>
                <c:pt idx="15">
                  <c:v>Morocco</c:v>
                </c:pt>
                <c:pt idx="16">
                  <c:v>USA</c:v>
                </c:pt>
                <c:pt idx="17">
                  <c:v>Tanzania</c:v>
                </c:pt>
                <c:pt idx="18">
                  <c:v>Alliance of the Pacific</c:v>
                </c:pt>
              </c:strCache>
            </c:strRef>
          </c:cat>
          <c:val>
            <c:numRef>
              <c:f>Sheet1!$E$38:$E$56</c:f>
              <c:numCache>
                <c:formatCode>General</c:formatCode>
                <c:ptCount val="19"/>
                <c:pt idx="1">
                  <c:v>6.63</c:v>
                </c:pt>
                <c:pt idx="2">
                  <c:v>4.71</c:v>
                </c:pt>
                <c:pt idx="3">
                  <c:v>32.32</c:v>
                </c:pt>
                <c:pt idx="7">
                  <c:v>35.409999999999997</c:v>
                </c:pt>
                <c:pt idx="8">
                  <c:v>0.18</c:v>
                </c:pt>
                <c:pt idx="9">
                  <c:v>3.08</c:v>
                </c:pt>
                <c:pt idx="10">
                  <c:v>6.48</c:v>
                </c:pt>
                <c:pt idx="11">
                  <c:v>0.01</c:v>
                </c:pt>
                <c:pt idx="12">
                  <c:v>17.579999999999998</c:v>
                </c:pt>
                <c:pt idx="13">
                  <c:v>1.06</c:v>
                </c:pt>
                <c:pt idx="18">
                  <c:v>6.05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E67-44B5-8C03-86BD4236D5A5}"/>
            </c:ext>
          </c:extLst>
        </c:ser>
        <c:ser>
          <c:idx val="4"/>
          <c:order val="4"/>
          <c:tx>
            <c:strRef>
              <c:f>Sheet1!$F$37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Sheet1!$A$38:$A$56</c:f>
              <c:strCache>
                <c:ptCount val="19"/>
                <c:pt idx="0">
                  <c:v>France</c:v>
                </c:pt>
                <c:pt idx="1">
                  <c:v>Israel</c:v>
                </c:pt>
                <c:pt idx="2">
                  <c:v>Luxembourg</c:v>
                </c:pt>
                <c:pt idx="3">
                  <c:v>South Africa</c:v>
                </c:pt>
                <c:pt idx="4">
                  <c:v>Italia</c:v>
                </c:pt>
                <c:pt idx="5">
                  <c:v>Kenya</c:v>
                </c:pt>
                <c:pt idx="6">
                  <c:v>Netherlands</c:v>
                </c:pt>
                <c:pt idx="7">
                  <c:v>Turkey</c:v>
                </c:pt>
                <c:pt idx="8">
                  <c:v>India</c:v>
                </c:pt>
                <c:pt idx="9">
                  <c:v>Spain</c:v>
                </c:pt>
                <c:pt idx="10">
                  <c:v>Uganda</c:v>
                </c:pt>
                <c:pt idx="11">
                  <c:v>Belgium</c:v>
                </c:pt>
                <c:pt idx="12">
                  <c:v>Costa Rica</c:v>
                </c:pt>
                <c:pt idx="13">
                  <c:v>Mozambique</c:v>
                </c:pt>
                <c:pt idx="14">
                  <c:v>Dominican Repubic</c:v>
                </c:pt>
                <c:pt idx="15">
                  <c:v>Morocco</c:v>
                </c:pt>
                <c:pt idx="16">
                  <c:v>USA</c:v>
                </c:pt>
                <c:pt idx="17">
                  <c:v>Tanzania</c:v>
                </c:pt>
                <c:pt idx="18">
                  <c:v>Alliance of the Pacific</c:v>
                </c:pt>
              </c:strCache>
            </c:strRef>
          </c:cat>
          <c:val>
            <c:numRef>
              <c:f>Sheet1!$F$38:$F$56</c:f>
              <c:numCache>
                <c:formatCode>General</c:formatCode>
                <c:ptCount val="19"/>
                <c:pt idx="1">
                  <c:v>19.190000000000001</c:v>
                </c:pt>
                <c:pt idx="2">
                  <c:v>2.6</c:v>
                </c:pt>
                <c:pt idx="3">
                  <c:v>35.03</c:v>
                </c:pt>
                <c:pt idx="5">
                  <c:v>4.25</c:v>
                </c:pt>
                <c:pt idx="7">
                  <c:v>58.38</c:v>
                </c:pt>
                <c:pt idx="8">
                  <c:v>0.05</c:v>
                </c:pt>
                <c:pt idx="9">
                  <c:v>1.38</c:v>
                </c:pt>
                <c:pt idx="14">
                  <c:v>0.15</c:v>
                </c:pt>
                <c:pt idx="15">
                  <c:v>2.5099999999999998</c:v>
                </c:pt>
                <c:pt idx="18">
                  <c:v>23.439999999999998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E67-44B5-8C03-86BD4236D5A5}"/>
            </c:ext>
          </c:extLst>
        </c:ser>
        <c:ser>
          <c:idx val="5"/>
          <c:order val="5"/>
          <c:tx>
            <c:strRef>
              <c:f>Sheet1!$G$37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Sheet1!$A$38:$A$56</c:f>
              <c:strCache>
                <c:ptCount val="19"/>
                <c:pt idx="0">
                  <c:v>France</c:v>
                </c:pt>
                <c:pt idx="1">
                  <c:v>Israel</c:v>
                </c:pt>
                <c:pt idx="2">
                  <c:v>Luxembourg</c:v>
                </c:pt>
                <c:pt idx="3">
                  <c:v>South Africa</c:v>
                </c:pt>
                <c:pt idx="4">
                  <c:v>Italia</c:v>
                </c:pt>
                <c:pt idx="5">
                  <c:v>Kenya</c:v>
                </c:pt>
                <c:pt idx="6">
                  <c:v>Netherlands</c:v>
                </c:pt>
                <c:pt idx="7">
                  <c:v>Turkey</c:v>
                </c:pt>
                <c:pt idx="8">
                  <c:v>India</c:v>
                </c:pt>
                <c:pt idx="9">
                  <c:v>Spain</c:v>
                </c:pt>
                <c:pt idx="10">
                  <c:v>Uganda</c:v>
                </c:pt>
                <c:pt idx="11">
                  <c:v>Belgium</c:v>
                </c:pt>
                <c:pt idx="12">
                  <c:v>Costa Rica</c:v>
                </c:pt>
                <c:pt idx="13">
                  <c:v>Mozambique</c:v>
                </c:pt>
                <c:pt idx="14">
                  <c:v>Dominican Repubic</c:v>
                </c:pt>
                <c:pt idx="15">
                  <c:v>Morocco</c:v>
                </c:pt>
                <c:pt idx="16">
                  <c:v>USA</c:v>
                </c:pt>
                <c:pt idx="17">
                  <c:v>Tanzania</c:v>
                </c:pt>
                <c:pt idx="18">
                  <c:v>Alliance of the Pacific</c:v>
                </c:pt>
              </c:strCache>
            </c:strRef>
          </c:cat>
          <c:val>
            <c:numRef>
              <c:f>Sheet1!$G$38:$G$56</c:f>
              <c:numCache>
                <c:formatCode>General</c:formatCode>
                <c:ptCount val="19"/>
                <c:pt idx="1">
                  <c:v>16.96</c:v>
                </c:pt>
                <c:pt idx="2">
                  <c:v>4.1399999999999997</c:v>
                </c:pt>
                <c:pt idx="3">
                  <c:v>66.25</c:v>
                </c:pt>
                <c:pt idx="5">
                  <c:v>0.86</c:v>
                </c:pt>
                <c:pt idx="7">
                  <c:v>70.33</c:v>
                </c:pt>
                <c:pt idx="9">
                  <c:v>1.99</c:v>
                </c:pt>
                <c:pt idx="16">
                  <c:v>0.01</c:v>
                </c:pt>
                <c:pt idx="17">
                  <c:v>0.28999999999999998</c:v>
                </c:pt>
                <c:pt idx="18">
                  <c:v>39.909999999999997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E67-44B5-8C03-86BD4236D5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34010776"/>
        <c:axId val="834011432"/>
      </c:barChart>
      <c:catAx>
        <c:axId val="834010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4011432"/>
        <c:crosses val="autoZero"/>
        <c:auto val="1"/>
        <c:lblAlgn val="ctr"/>
        <c:lblOffset val="100"/>
        <c:noMultiLvlLbl val="0"/>
      </c:catAx>
      <c:valAx>
        <c:axId val="834011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4010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i="1" dirty="0"/>
              <a:t>Alliance of the Pacific including Singapore*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0"/>
    </c:view3D>
    <c:floor>
      <c:thickness val="0"/>
      <c:spPr>
        <a:noFill/>
        <a:ln w="9525" cap="flat" cmpd="sng" algn="ctr">
          <a:solidFill>
            <a:schemeClr val="tx1">
              <a:lumMod val="15000"/>
              <a:lumOff val="85000"/>
            </a:schemeClr>
          </a:solidFill>
          <a:round/>
        </a:ln>
        <a:effectLst/>
        <a:sp3d contourW="9525">
          <a:contourClr>
            <a:schemeClr val="tx1">
              <a:lumMod val="15000"/>
              <a:lumOff val="8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area3DChart>
        <c:grouping val="standard"/>
        <c:varyColors val="0"/>
        <c:ser>
          <c:idx val="0"/>
          <c:order val="0"/>
          <c:tx>
            <c:strRef>
              <c:f>'[Comercio APacífico - AZE - 01.xlsx]AP y mundo Com Tot 2011-2020'!$A$105</c:f>
              <c:strCache>
                <c:ptCount val="1"/>
                <c:pt idx="0">
                  <c:v>AP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cat>
            <c:numRef>
              <c:f>'[Comercio APacífico - AZE - 01.xlsx]AP y mundo Com Tot 2011-2020'!$B$104:$L$104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'[Comercio APacífico - AZE - 01.xlsx]AP y mundo Com Tot 2011-2020'!$B$105:$L$105</c:f>
              <c:numCache>
                <c:formatCode>_-[$$-409]* #,##0_ ;_-[$$-409]* \-#,##0\ ;_-[$$-409]* "-"??_ ;_-@_ </c:formatCode>
                <c:ptCount val="11"/>
                <c:pt idx="0">
                  <c:v>986517677968.1001</c:v>
                </c:pt>
                <c:pt idx="1">
                  <c:v>1159763386638.2458</c:v>
                </c:pt>
                <c:pt idx="2">
                  <c:v>1217712700886.8337</c:v>
                </c:pt>
                <c:pt idx="3">
                  <c:v>1238835668052.0056</c:v>
                </c:pt>
                <c:pt idx="4">
                  <c:v>1261004090687.1951</c:v>
                </c:pt>
                <c:pt idx="5">
                  <c:v>1175217821182.5227</c:v>
                </c:pt>
                <c:pt idx="6">
                  <c:v>1149278531535.6155</c:v>
                </c:pt>
                <c:pt idx="7">
                  <c:v>1258184040530.8967</c:v>
                </c:pt>
                <c:pt idx="8">
                  <c:v>1385688245428</c:v>
                </c:pt>
                <c:pt idx="9">
                  <c:v>1375798287044.6729</c:v>
                </c:pt>
                <c:pt idx="10">
                  <c:v>1164585166102.0439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5F-4BE6-819B-765ADD0BF26A}"/>
            </c:ext>
          </c:extLst>
        </c:ser>
        <c:ser>
          <c:idx val="1"/>
          <c:order val="1"/>
          <c:tx>
            <c:strRef>
              <c:f>'[Comercio APacífico - AZE - 01.xlsx]AP y mundo Com Tot 2011-2020'!$A$106</c:f>
              <c:strCache>
                <c:ptCount val="1"/>
                <c:pt idx="0">
                  <c:v>AP+S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cat>
            <c:numRef>
              <c:f>'[Comercio APacífico - AZE - 01.xlsx]AP y mundo Com Tot 2011-2020'!$B$104:$L$104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'[Comercio APacífico - AZE - 01.xlsx]AP y mundo Com Tot 2011-2020'!$B$106:$L$106</c:f>
              <c:numCache>
                <c:formatCode>_-[$$-409]* #,##0_ ;_-[$$-409]* \-#,##0\ ;_-[$$-409]* "-"??_ ;_-@_ </c:formatCode>
                <c:ptCount val="11"/>
                <c:pt idx="0">
                  <c:v>986517677968.1001</c:v>
                </c:pt>
                <c:pt idx="1">
                  <c:v>1159763386638.2458</c:v>
                </c:pt>
                <c:pt idx="2">
                  <c:v>1217712700886.8337</c:v>
                </c:pt>
                <c:pt idx="3">
                  <c:v>1238835668052.0056</c:v>
                </c:pt>
                <c:pt idx="4">
                  <c:v>1261004090687.1951</c:v>
                </c:pt>
                <c:pt idx="5">
                  <c:v>1175217821182.5227</c:v>
                </c:pt>
                <c:pt idx="6">
                  <c:v>1149278531535.6155</c:v>
                </c:pt>
                <c:pt idx="7">
                  <c:v>1258184040530.8967</c:v>
                </c:pt>
                <c:pt idx="8">
                  <c:v>1385688245428</c:v>
                </c:pt>
                <c:pt idx="9">
                  <c:v>1375798287044.6729</c:v>
                </c:pt>
                <c:pt idx="10">
                  <c:v>2254496233725.4404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5F-4BE6-819B-765ADD0BF2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7508720"/>
        <c:axId val="547511016"/>
        <c:axId val="560465680"/>
      </c:area3DChart>
      <c:catAx>
        <c:axId val="547508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511016"/>
        <c:crosses val="autoZero"/>
        <c:auto val="1"/>
        <c:lblAlgn val="ctr"/>
        <c:lblOffset val="100"/>
        <c:noMultiLvlLbl val="0"/>
      </c:catAx>
      <c:valAx>
        <c:axId val="547511016"/>
        <c:scaling>
          <c:orientation val="minMax"/>
          <c:max val="2500000000000"/>
          <c:min val="8000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[$$-409]* #,##0_ ;_-[$$-409]* \-#,##0\ ;_-[$$-409]* &quot;-&quot;??_ ;_-@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508720"/>
        <c:crosses val="autoZero"/>
        <c:crossBetween val="midCat"/>
        <c:dispUnits>
          <c:builtInUnit val="b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erAx>
        <c:axId val="56046568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511016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 b="0" i="1" baseline="0" dirty="0">
                <a:effectLst/>
              </a:rPr>
              <a:t>Alliance of the Pacific including Singapore*</a:t>
            </a:r>
          </a:p>
          <a:p>
            <a:pPr>
              <a:defRPr/>
            </a:pPr>
            <a:r>
              <a:rPr lang="en-GB" sz="1200" b="0" i="1" baseline="0" dirty="0">
                <a:effectLst/>
              </a:rPr>
              <a:t>(USD$ billions)</a:t>
            </a:r>
            <a:endParaRPr lang="en-GB" sz="1050" i="1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'[Comercio APacífico - AZE - 01.xlsx]AP y mundo Com Tot 2011-2020'!$A$109</c:f>
              <c:strCache>
                <c:ptCount val="1"/>
                <c:pt idx="0">
                  <c:v>AP+S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3.1909829206131841E-2"/>
                  <c:y val="-0.1867931197254730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658336186237588E-2"/>
                      <c:h val="5.79132211747283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2E74-4202-AFED-BA8D33731EF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E74-4202-AFED-BA8D33731EF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E74-4202-AFED-BA8D33731EF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E74-4202-AFED-BA8D33731EF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E74-4202-AFED-BA8D33731EF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E74-4202-AFED-BA8D33731EF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E74-4202-AFED-BA8D33731EF4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E74-4202-AFED-BA8D33731EF4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E74-4202-AFED-BA8D33731EF4}"/>
                </c:ext>
              </c:extLst>
            </c:dLbl>
            <c:dLbl>
              <c:idx val="9"/>
              <c:layout>
                <c:manualLayout>
                  <c:x val="-4.1062801932367152E-2"/>
                  <c:y val="-0.215979544682578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505306401917154E-2"/>
                      <c:h val="5.79132211747283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2E74-4202-AFED-BA8D33731EF4}"/>
                </c:ext>
              </c:extLst>
            </c:dLbl>
            <c:dLbl>
              <c:idx val="10"/>
              <c:layout>
                <c:manualLayout>
                  <c:x val="-5.0724637681159424E-2"/>
                  <c:y val="-0.35023709948526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505306401917154E-2"/>
                      <c:h val="5.79132211747283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E74-4202-AFED-BA8D33731E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'[Comercio APacífico - AZE - 01.xlsx]AP y mundo Com Tot 2011-2020'!$B$108:$L$108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'[Comercio APacífico - AZE - 01.xlsx]AP y mundo Com Tot 2011-2020'!$B$109:$L$109</c:f>
              <c:numCache>
                <c:formatCode>_-[$$-409]* #,##0_ ;_-[$$-409]* \-#,##0\ ;_-[$$-409]* "-"??_ ;_-@_ </c:formatCode>
                <c:ptCount val="11"/>
                <c:pt idx="0">
                  <c:v>986517677968.1001</c:v>
                </c:pt>
                <c:pt idx="1">
                  <c:v>1159763386638.2458</c:v>
                </c:pt>
                <c:pt idx="2">
                  <c:v>1217712700886.8337</c:v>
                </c:pt>
                <c:pt idx="3">
                  <c:v>1238835668052.0056</c:v>
                </c:pt>
                <c:pt idx="4">
                  <c:v>1261004090687.1951</c:v>
                </c:pt>
                <c:pt idx="5">
                  <c:v>1175217821182.5227</c:v>
                </c:pt>
                <c:pt idx="6">
                  <c:v>1149278531535.6155</c:v>
                </c:pt>
                <c:pt idx="7">
                  <c:v>1258184040530.8967</c:v>
                </c:pt>
                <c:pt idx="8">
                  <c:v>1385688245428</c:v>
                </c:pt>
                <c:pt idx="9">
                  <c:v>1375798287044.6729</c:v>
                </c:pt>
                <c:pt idx="10">
                  <c:v>2254496233725.4404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74-4202-AFED-BA8D33731EF4}"/>
            </c:ext>
          </c:extLst>
        </c:ser>
        <c:ser>
          <c:idx val="1"/>
          <c:order val="1"/>
          <c:tx>
            <c:strRef>
              <c:f>'[Comercio APacífico - AZE - 01.xlsx]AP y mundo Com Tot 2011-2020'!$A$110</c:f>
              <c:strCache>
                <c:ptCount val="1"/>
                <c:pt idx="0">
                  <c:v>AP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'[Comercio APacífico - AZE - 01.xlsx]AP y mundo Com Tot 2011-2020'!$B$108:$L$108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'[Comercio APacífico - AZE - 01.xlsx]AP y mundo Com Tot 2011-2020'!$B$110:$L$110</c:f>
              <c:numCache>
                <c:formatCode>_-[$$-409]* #,##0_ ;_-[$$-409]* \-#,##0\ ;_-[$$-409]* "-"??_ ;_-@_ </c:formatCode>
                <c:ptCount val="11"/>
                <c:pt idx="0">
                  <c:v>986517677968.1001</c:v>
                </c:pt>
                <c:pt idx="1">
                  <c:v>1159763386638.2458</c:v>
                </c:pt>
                <c:pt idx="2">
                  <c:v>1217712700886.8337</c:v>
                </c:pt>
                <c:pt idx="3">
                  <c:v>1238835668052.0056</c:v>
                </c:pt>
                <c:pt idx="4">
                  <c:v>1261004090687.1951</c:v>
                </c:pt>
                <c:pt idx="5">
                  <c:v>1175217821182.5227</c:v>
                </c:pt>
                <c:pt idx="6">
                  <c:v>1149278531535.6155</c:v>
                </c:pt>
                <c:pt idx="7">
                  <c:v>1258184040530.8967</c:v>
                </c:pt>
                <c:pt idx="8">
                  <c:v>1385688245428</c:v>
                </c:pt>
                <c:pt idx="9">
                  <c:v>1375798287044.6729</c:v>
                </c:pt>
                <c:pt idx="10">
                  <c:v>1164585166102.0439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74-4202-AFED-BA8D33731E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5532328"/>
        <c:axId val="555535608"/>
      </c:areaChart>
      <c:catAx>
        <c:axId val="555532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535608"/>
        <c:crosses val="autoZero"/>
        <c:auto val="1"/>
        <c:lblAlgn val="ctr"/>
        <c:lblOffset val="100"/>
        <c:noMultiLvlLbl val="0"/>
      </c:catAx>
      <c:valAx>
        <c:axId val="555535608"/>
        <c:scaling>
          <c:orientation val="minMax"/>
          <c:min val="8000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[$$-409]* #,##0_ ;_-[$$-409]* \-#,##0\ ;_-[$$-409]* &quot;-&quot;??_ ;_-@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532328"/>
        <c:crosses val="autoZero"/>
        <c:crossBetween val="midCat"/>
        <c:dispUnits>
          <c:builtInUnit val="b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i="1" dirty="0"/>
              <a:t>Alliance of the </a:t>
            </a:r>
            <a:r>
              <a:rPr lang="en-US" i="1" dirty="0" err="1"/>
              <a:t>Pacifice</a:t>
            </a:r>
            <a:r>
              <a:rPr lang="en-US" i="1" dirty="0"/>
              <a:t> - International</a:t>
            </a:r>
            <a:r>
              <a:rPr lang="en-US" i="1" baseline="0" dirty="0"/>
              <a:t> Trade</a:t>
            </a:r>
          </a:p>
          <a:p>
            <a:pPr>
              <a:defRPr/>
            </a:pPr>
            <a:r>
              <a:rPr lang="en-US" sz="1050" i="1" baseline="0" dirty="0"/>
              <a:t>(Billion USD$)</a:t>
            </a:r>
            <a:endParaRPr lang="en-US" sz="1050" i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'[Comercio APacífico - AZE - 01.xlsx]AP y mundo Com Tot 2011-2020'!$A$30</c:f>
              <c:strCache>
                <c:ptCount val="1"/>
                <c:pt idx="0">
                  <c:v> México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'[Comercio APacífico - AZE - 01.xlsx]AP y mundo Com Tot 2011-2020'!$B$29:$L$29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'[Comercio APacífico - AZE - 01.xlsx]AP y mundo Com Tot 2011-2020'!$B$30:$L$30</c:f>
              <c:numCache>
                <c:formatCode>_([$$-409]* #,##0_);_([$$-409]* \(#,##0\);_([$$-409]* "-"??_);_(@_)</c:formatCode>
                <c:ptCount val="11"/>
                <c:pt idx="0">
                  <c:v>642723435976.57495</c:v>
                </c:pt>
                <c:pt idx="1">
                  <c:v>749252948250.46484</c:v>
                </c:pt>
                <c:pt idx="2">
                  <c:v>789923804320.58923</c:v>
                </c:pt>
                <c:pt idx="3">
                  <c:v>812647060444.7229</c:v>
                </c:pt>
                <c:pt idx="4">
                  <c:v>853996463569.68213</c:v>
                </c:pt>
                <c:pt idx="5">
                  <c:v>833070020002.14526</c:v>
                </c:pt>
                <c:pt idx="6">
                  <c:v>820323814970.98706</c:v>
                </c:pt>
                <c:pt idx="7">
                  <c:v>893704415713.41772</c:v>
                </c:pt>
                <c:pt idx="8">
                  <c:v>984764533290.37695</c:v>
                </c:pt>
                <c:pt idx="9">
                  <c:v>988644194646.8988</c:v>
                </c:pt>
                <c:pt idx="10">
                  <c:v>839214929467.65405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BA-40C7-8D6F-D64E4DC295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77580927"/>
        <c:axId val="1977576351"/>
      </c:barChart>
      <c:lineChart>
        <c:grouping val="standard"/>
        <c:varyColors val="0"/>
        <c:ser>
          <c:idx val="1"/>
          <c:order val="1"/>
          <c:tx>
            <c:strRef>
              <c:f>'[Comercio APacífico - AZE - 01.xlsx]AP y mundo Com Tot 2011-2020'!$A$31</c:f>
              <c:strCache>
                <c:ptCount val="1"/>
                <c:pt idx="0">
                  <c:v> Chile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'[Comercio APacífico - AZE - 01.xlsx]AP y mundo Com Tot 2011-2020'!$B$29:$L$29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'[Comercio APacífico - AZE - 01.xlsx]AP y mundo Com Tot 2011-2020'!$B$31:$L$31</c:f>
              <c:numCache>
                <c:formatCode>_([$$-409]* #,##0_);_([$$-409]* \(#,##0\);_([$$-409]* "-"??_);_(@_)</c:formatCode>
                <c:ptCount val="11"/>
                <c:pt idx="0">
                  <c:v>169372185411.55795</c:v>
                </c:pt>
                <c:pt idx="1">
                  <c:v>182140230708.28616</c:v>
                </c:pt>
                <c:pt idx="2">
                  <c:v>182369340049.04297</c:v>
                </c:pt>
                <c:pt idx="3">
                  <c:v>180875979276.67755</c:v>
                </c:pt>
                <c:pt idx="4">
                  <c:v>170062269078.95911</c:v>
                </c:pt>
                <c:pt idx="5">
                  <c:v>143844631028.27124</c:v>
                </c:pt>
                <c:pt idx="6">
                  <c:v>139465214477.95038</c:v>
                </c:pt>
                <c:pt idx="7">
                  <c:v>154180937603.58972</c:v>
                </c:pt>
                <c:pt idx="8">
                  <c:v>170572923336.22546</c:v>
                </c:pt>
                <c:pt idx="9">
                  <c:v>158898995641.04236</c:v>
                </c:pt>
                <c:pt idx="10">
                  <c:v>146305153807.13565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ABA-40C7-8D6F-D64E4DC2956E}"/>
            </c:ext>
          </c:extLst>
        </c:ser>
        <c:ser>
          <c:idx val="2"/>
          <c:order val="2"/>
          <c:tx>
            <c:strRef>
              <c:f>'[Comercio APacífico - AZE - 01.xlsx]AP y mundo Com Tot 2011-2020'!$A$32</c:f>
              <c:strCache>
                <c:ptCount val="1"/>
                <c:pt idx="0">
                  <c:v> Colombia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'[Comercio APacífico - AZE - 01.xlsx]AP y mundo Com Tot 2011-2020'!$B$29:$L$29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'[Comercio APacífico - AZE - 01.xlsx]AP y mundo Com Tot 2011-2020'!$B$32:$L$32</c:f>
              <c:numCache>
                <c:formatCode>_([$$-409]* #,##0_);_([$$-409]* \(#,##0\);_([$$-409]* "-"??_);_(@_)</c:formatCode>
                <c:ptCount val="11"/>
                <c:pt idx="0">
                  <c:v>98189710822.294846</c:v>
                </c:pt>
                <c:pt idx="1">
                  <c:v>132203764921.42503</c:v>
                </c:pt>
                <c:pt idx="2">
                  <c:v>144047854970.34079</c:v>
                </c:pt>
                <c:pt idx="3">
                  <c:v>145153110953.94427</c:v>
                </c:pt>
                <c:pt idx="4">
                  <c:v>142869274910.69202</c:v>
                </c:pt>
                <c:pt idx="5">
                  <c:v>112581841173.33469</c:v>
                </c:pt>
                <c:pt idx="6">
                  <c:v>102390156882.09149</c:v>
                </c:pt>
                <c:pt idx="7">
                  <c:v>110041671418.76567</c:v>
                </c:pt>
                <c:pt idx="8">
                  <c:v>122098491594.5575</c:v>
                </c:pt>
                <c:pt idx="9">
                  <c:v>121355207624.79855</c:v>
                </c:pt>
                <c:pt idx="10">
                  <c:v>91316649395.68248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ABA-40C7-8D6F-D64E4DC2956E}"/>
            </c:ext>
          </c:extLst>
        </c:ser>
        <c:ser>
          <c:idx val="3"/>
          <c:order val="3"/>
          <c:tx>
            <c:strRef>
              <c:f>'[Comercio APacífico - AZE - 01.xlsx]AP y mundo Com Tot 2011-2020'!$A$33</c:f>
              <c:strCache>
                <c:ptCount val="1"/>
                <c:pt idx="0">
                  <c:v> Perú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'[Comercio APacífico - AZE - 01.xlsx]AP y mundo Com Tot 2011-2020'!$B$29:$L$29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'[Comercio APacífico - AZE - 01.xlsx]AP y mundo Com Tot 2011-2020'!$B$33:$L$33</c:f>
              <c:numCache>
                <c:formatCode>_([$$-409]* #,##0_);_([$$-409]* \(#,##0\);_([$$-409]* "-"??_);_(@_)</c:formatCode>
                <c:ptCount val="11"/>
                <c:pt idx="0">
                  <c:v>76232345757.672302</c:v>
                </c:pt>
                <c:pt idx="1">
                  <c:v>96166442758.069778</c:v>
                </c:pt>
                <c:pt idx="2">
                  <c:v>101371701546.86078</c:v>
                </c:pt>
                <c:pt idx="3">
                  <c:v>100159517376.66086</c:v>
                </c:pt>
                <c:pt idx="4">
                  <c:v>94076083127.861923</c:v>
                </c:pt>
                <c:pt idx="5">
                  <c:v>85721328978.771515</c:v>
                </c:pt>
                <c:pt idx="6">
                  <c:v>87099345204.586517</c:v>
                </c:pt>
                <c:pt idx="7">
                  <c:v>100257015795.12344</c:v>
                </c:pt>
                <c:pt idx="8">
                  <c:v>108252297206.8399</c:v>
                </c:pt>
                <c:pt idx="9">
                  <c:v>106899889131.93301</c:v>
                </c:pt>
                <c:pt idx="10">
                  <c:v>87748433431.571716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ABA-40C7-8D6F-D64E4DC295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87023807"/>
        <c:axId val="1387027135"/>
      </c:lineChart>
      <c:catAx>
        <c:axId val="13870238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7027135"/>
        <c:crosses val="autoZero"/>
        <c:auto val="1"/>
        <c:lblAlgn val="ctr"/>
        <c:lblOffset val="100"/>
        <c:noMultiLvlLbl val="0"/>
      </c:catAx>
      <c:valAx>
        <c:axId val="1387027135"/>
        <c:scaling>
          <c:orientation val="minMax"/>
          <c:max val="200000000000"/>
          <c:min val="500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[$$-409]* #,##0_);_([$$-409]* \(#,##0\);_([$$-409]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7023807"/>
        <c:crosses val="autoZero"/>
        <c:crossBetween val="between"/>
        <c:dispUnits>
          <c:builtInUnit val="billions"/>
        </c:dispUnits>
      </c:valAx>
      <c:valAx>
        <c:axId val="1977576351"/>
        <c:scaling>
          <c:orientation val="minMax"/>
          <c:max val="1000000000000"/>
          <c:min val="200000000000"/>
        </c:scaling>
        <c:delete val="0"/>
        <c:axPos val="r"/>
        <c:numFmt formatCode="_([$$-409]* #,##0_);_([$$-409]* \(#,##0\);_([$$-409]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7580927"/>
        <c:crosses val="max"/>
        <c:crossBetween val="between"/>
        <c:dispUnits>
          <c:builtInUnit val="billions"/>
        </c:dispUnits>
      </c:valAx>
      <c:catAx>
        <c:axId val="197758092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7757635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Alliance</a:t>
            </a:r>
            <a:r>
              <a:rPr lang="en-US" baseline="0" dirty="0"/>
              <a:t> of the Pacific – </a:t>
            </a:r>
            <a:r>
              <a:rPr lang="en-US" baseline="0"/>
              <a:t>Total Trade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'AP y mundo Com Tot 2011-2020'!$A$31</c:f>
              <c:strCache>
                <c:ptCount val="1"/>
                <c:pt idx="0">
                  <c:v> México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'AP y mundo Com Tot 2011-2020'!$B$30:$L$30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'AP y mundo Com Tot 2011-2020'!$B$31:$L$31</c:f>
              <c:numCache>
                <c:formatCode>_([$$-409]* #,##0_);_([$$-409]* \(#,##0\);_([$$-409]* "-"??_);_(@_)</c:formatCode>
                <c:ptCount val="11"/>
                <c:pt idx="0">
                  <c:v>642723435976.57495</c:v>
                </c:pt>
                <c:pt idx="1">
                  <c:v>749252948250.46484</c:v>
                </c:pt>
                <c:pt idx="2">
                  <c:v>789923804320.58923</c:v>
                </c:pt>
                <c:pt idx="3">
                  <c:v>812647060444.7229</c:v>
                </c:pt>
                <c:pt idx="4">
                  <c:v>853996463569.68213</c:v>
                </c:pt>
                <c:pt idx="5">
                  <c:v>833070020002.14526</c:v>
                </c:pt>
                <c:pt idx="6">
                  <c:v>820323814970.98706</c:v>
                </c:pt>
                <c:pt idx="7">
                  <c:v>893704415713.41772</c:v>
                </c:pt>
                <c:pt idx="8">
                  <c:v>984764533290.37695</c:v>
                </c:pt>
                <c:pt idx="9">
                  <c:v>988644194646.8988</c:v>
                </c:pt>
                <c:pt idx="10">
                  <c:v>839214929467.65405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77-41AB-9056-C811C952A5AE}"/>
            </c:ext>
          </c:extLst>
        </c:ser>
        <c:ser>
          <c:idx val="1"/>
          <c:order val="1"/>
          <c:tx>
            <c:strRef>
              <c:f>'AP y mundo Com Tot 2011-2020'!$A$32</c:f>
              <c:strCache>
                <c:ptCount val="1"/>
                <c:pt idx="0">
                  <c:v> Chile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'AP y mundo Com Tot 2011-2020'!$B$30:$L$30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'AP y mundo Com Tot 2011-2020'!$B$32:$L$32</c:f>
              <c:numCache>
                <c:formatCode>_([$$-409]* #,##0_);_([$$-409]* \(#,##0\);_([$$-409]* "-"??_);_(@_)</c:formatCode>
                <c:ptCount val="11"/>
                <c:pt idx="0">
                  <c:v>169372185411.55795</c:v>
                </c:pt>
                <c:pt idx="1">
                  <c:v>182140230708.28616</c:v>
                </c:pt>
                <c:pt idx="2">
                  <c:v>182369340049.04297</c:v>
                </c:pt>
                <c:pt idx="3">
                  <c:v>180875979276.67755</c:v>
                </c:pt>
                <c:pt idx="4">
                  <c:v>170062269078.95911</c:v>
                </c:pt>
                <c:pt idx="5">
                  <c:v>143844631028.27124</c:v>
                </c:pt>
                <c:pt idx="6">
                  <c:v>139465214477.95038</c:v>
                </c:pt>
                <c:pt idx="7">
                  <c:v>154180937603.58972</c:v>
                </c:pt>
                <c:pt idx="8">
                  <c:v>170572923336.22546</c:v>
                </c:pt>
                <c:pt idx="9">
                  <c:v>158898995641.04236</c:v>
                </c:pt>
                <c:pt idx="10">
                  <c:v>146305153807.13565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77-41AB-9056-C811C952A5AE}"/>
            </c:ext>
          </c:extLst>
        </c:ser>
        <c:ser>
          <c:idx val="2"/>
          <c:order val="2"/>
          <c:tx>
            <c:strRef>
              <c:f>'AP y mundo Com Tot 2011-2020'!$A$33</c:f>
              <c:strCache>
                <c:ptCount val="1"/>
                <c:pt idx="0">
                  <c:v> Colombia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'AP y mundo Com Tot 2011-2020'!$B$30:$L$30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'AP y mundo Com Tot 2011-2020'!$B$33:$L$33</c:f>
              <c:numCache>
                <c:formatCode>_([$$-409]* #,##0_);_([$$-409]* \(#,##0\);_([$$-409]* "-"??_);_(@_)</c:formatCode>
                <c:ptCount val="11"/>
                <c:pt idx="0">
                  <c:v>98189710822.294846</c:v>
                </c:pt>
                <c:pt idx="1">
                  <c:v>132203764921.42503</c:v>
                </c:pt>
                <c:pt idx="2">
                  <c:v>144047854970.34079</c:v>
                </c:pt>
                <c:pt idx="3">
                  <c:v>145153110953.94427</c:v>
                </c:pt>
                <c:pt idx="4">
                  <c:v>142869274910.69202</c:v>
                </c:pt>
                <c:pt idx="5">
                  <c:v>112581841173.33469</c:v>
                </c:pt>
                <c:pt idx="6">
                  <c:v>102390156882.09149</c:v>
                </c:pt>
                <c:pt idx="7">
                  <c:v>110041671418.76567</c:v>
                </c:pt>
                <c:pt idx="8">
                  <c:v>122098491594.5575</c:v>
                </c:pt>
                <c:pt idx="9">
                  <c:v>121355207624.79855</c:v>
                </c:pt>
                <c:pt idx="10">
                  <c:v>91316649395.68248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77-41AB-9056-C811C952A5AE}"/>
            </c:ext>
          </c:extLst>
        </c:ser>
        <c:ser>
          <c:idx val="3"/>
          <c:order val="3"/>
          <c:tx>
            <c:strRef>
              <c:f>'AP y mundo Com Tot 2011-2020'!$A$34</c:f>
              <c:strCache>
                <c:ptCount val="1"/>
                <c:pt idx="0">
                  <c:v> Perú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'AP y mundo Com Tot 2011-2020'!$B$30:$L$30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'AP y mundo Com Tot 2011-2020'!$B$34:$L$34</c:f>
              <c:numCache>
                <c:formatCode>_([$$-409]* #,##0_);_([$$-409]* \(#,##0\);_([$$-409]* "-"??_);_(@_)</c:formatCode>
                <c:ptCount val="11"/>
                <c:pt idx="0">
                  <c:v>76232345757.672302</c:v>
                </c:pt>
                <c:pt idx="1">
                  <c:v>96166442758.069778</c:v>
                </c:pt>
                <c:pt idx="2">
                  <c:v>101371701546.86078</c:v>
                </c:pt>
                <c:pt idx="3">
                  <c:v>100159517376.66086</c:v>
                </c:pt>
                <c:pt idx="4">
                  <c:v>94076083127.861923</c:v>
                </c:pt>
                <c:pt idx="5">
                  <c:v>85721328978.771515</c:v>
                </c:pt>
                <c:pt idx="6">
                  <c:v>87099345204.586517</c:v>
                </c:pt>
                <c:pt idx="7">
                  <c:v>100257015795.12344</c:v>
                </c:pt>
                <c:pt idx="8">
                  <c:v>108252297206.8399</c:v>
                </c:pt>
                <c:pt idx="9">
                  <c:v>106899889131.93301</c:v>
                </c:pt>
                <c:pt idx="10">
                  <c:v>87748433431.571716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277-41AB-9056-C811C952A5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566496319"/>
        <c:axId val="1566494655"/>
      </c:barChart>
      <c:lineChart>
        <c:grouping val="standard"/>
        <c:varyColors val="0"/>
        <c:ser>
          <c:idx val="4"/>
          <c:order val="4"/>
          <c:tx>
            <c:strRef>
              <c:f>'AP y mundo Com Tot 2011-2020'!$A$35</c:f>
              <c:strCache>
                <c:ptCount val="1"/>
                <c:pt idx="0">
                  <c:v> AP 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1400966183574887E-2"/>
                  <c:y val="-0.1196643423241311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5FB5B23-EE4D-47B0-947C-C41FF98DEF61}" type="VALUE">
                      <a:rPr lang="en-US" sz="1100"/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211400205409118E-2"/>
                      <c:h val="0.1050274651153277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5277-41AB-9056-C811C952A5A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277-41AB-9056-C811C952A5A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277-41AB-9056-C811C952A5A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277-41AB-9056-C811C952A5AE}"/>
                </c:ext>
              </c:extLst>
            </c:dLbl>
            <c:dLbl>
              <c:idx val="4"/>
              <c:layout>
                <c:manualLayout>
                  <c:x val="4.830917874396135E-3"/>
                  <c:y val="-5.837284991421029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9118229-C7F2-4360-8479-062F4C4E52AC}" type="VALUE">
                      <a:rPr lang="en-US" sz="1100"/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10628019323672E-2"/>
                      <c:h val="9.919018012390672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5277-41AB-9056-C811C952A5AE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277-41AB-9056-C811C952A5AE}"/>
                </c:ext>
              </c:extLst>
            </c:dLbl>
            <c:dLbl>
              <c:idx val="6"/>
              <c:layout>
                <c:manualLayout>
                  <c:x val="-1.2077294685990338E-3"/>
                  <c:y val="-7.588458998128851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412F377-0729-4F7D-9AF2-BC583F634F69}" type="VALUE">
                      <a:rPr lang="en-US" sz="1200"/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275362318840577E-2"/>
                      <c:h val="7.00037551668015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5277-41AB-9056-C811C952A5AE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277-41AB-9056-C811C952A5AE}"/>
                </c:ext>
              </c:extLst>
            </c:dLbl>
            <c:dLbl>
              <c:idx val="8"/>
              <c:layout>
                <c:manualLayout>
                  <c:x val="7.2463768115942004E-3"/>
                  <c:y val="-4.086099493994724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8EAB83C-3FFB-42EA-AA29-943DFD7609FC}" type="VALUE">
                      <a:rPr lang="en-US" sz="1100"/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4444444444444441E-2"/>
                      <c:h val="8.75156101410646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5277-41AB-9056-C811C952A5AE}"/>
                </c:ext>
              </c:extLst>
            </c:dLbl>
            <c:dLbl>
              <c:idx val="9"/>
              <c:layout>
                <c:manualLayout>
                  <c:x val="7.246376811594203E-3"/>
                  <c:y val="-4.086110984713207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F660AA6-F46D-42FB-8F43-8816CCD55C01}" type="VALUE">
                      <a:rPr lang="en-US" sz="1100"/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1352657004830913E-2"/>
                      <c:h val="6.416647017538051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5277-41AB-9056-C811C952A5AE}"/>
                </c:ext>
              </c:extLst>
            </c:dLbl>
            <c:dLbl>
              <c:idx val="10"/>
              <c:layout>
                <c:manualLayout>
                  <c:x val="-1.8115942028985508E-2"/>
                  <c:y val="-7.588470488847341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1421E3F-062A-4542-AEB3-258FA34B4784}" type="VALUE">
                      <a:rPr lang="en-US" sz="1100"/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690821256038648E-2"/>
                      <c:h val="7.5841040158222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5277-41AB-9056-C811C952A5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'AP y mundo Com Tot 2011-2020'!$B$30:$L$30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'AP y mundo Com Tot 2011-2020'!$B$35:$L$35</c:f>
              <c:numCache>
                <c:formatCode>_([$$-409]* #,##0_);_([$$-409]* \(#,##0\);_([$$-409]* "-"??_);_(@_)</c:formatCode>
                <c:ptCount val="11"/>
                <c:pt idx="0">
                  <c:v>986517677968.1001</c:v>
                </c:pt>
                <c:pt idx="1">
                  <c:v>1159763386638.2458</c:v>
                </c:pt>
                <c:pt idx="2">
                  <c:v>1217712700886.8337</c:v>
                </c:pt>
                <c:pt idx="3">
                  <c:v>1238835668052.0056</c:v>
                </c:pt>
                <c:pt idx="4">
                  <c:v>1261004090687.1951</c:v>
                </c:pt>
                <c:pt idx="5">
                  <c:v>1175217821182.5227</c:v>
                </c:pt>
                <c:pt idx="6">
                  <c:v>1149278531535.6155</c:v>
                </c:pt>
                <c:pt idx="7">
                  <c:v>1258184040530.8967</c:v>
                </c:pt>
                <c:pt idx="8">
                  <c:v>1385688245428</c:v>
                </c:pt>
                <c:pt idx="9">
                  <c:v>1375798287044.6729</c:v>
                </c:pt>
                <c:pt idx="10">
                  <c:v>1164585166102.0439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277-41AB-9056-C811C952A5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6708719"/>
        <c:axId val="1556708303"/>
      </c:lineChart>
      <c:catAx>
        <c:axId val="15664963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6494655"/>
        <c:crosses val="autoZero"/>
        <c:auto val="1"/>
        <c:lblAlgn val="ctr"/>
        <c:lblOffset val="100"/>
        <c:noMultiLvlLbl val="0"/>
      </c:catAx>
      <c:valAx>
        <c:axId val="15664946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[$$-409]* #,##0_);_([$$-409]* \(#,##0\);_([$$-409]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6496319"/>
        <c:crosses val="autoZero"/>
        <c:crossBetween val="between"/>
        <c:dispUnits>
          <c:builtInUnit val="b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1556708303"/>
        <c:scaling>
          <c:orientation val="minMax"/>
        </c:scaling>
        <c:delete val="0"/>
        <c:axPos val="r"/>
        <c:numFmt formatCode="_([$$-409]* #,##0_);_([$$-409]* \(#,##0\);_([$$-409]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6708719"/>
        <c:crosses val="max"/>
        <c:crossBetween val="between"/>
        <c:dispUnits>
          <c:builtInUnit val="b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catAx>
        <c:axId val="155670871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5670830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i="1" dirty="0"/>
              <a:t>Percentage of Alliance</a:t>
            </a:r>
            <a:r>
              <a:rPr lang="en-US" b="1" i="1" baseline="0" dirty="0"/>
              <a:t> of the Pacific in LAC - Exports</a:t>
            </a:r>
            <a:endParaRPr lang="en-US" b="1" i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'[Comercio APacífico - AZE - 01.xlsx]AP y mundo Com Tot 2011-2020'!$A$82</c:f>
              <c:strCache>
                <c:ptCount val="1"/>
                <c:pt idx="0">
                  <c:v>AP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'[Comercio APacífico - AZE - 01.xlsx]AP y mundo Com Tot 2011-2020'!$B$81:$L$81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'[Comercio APacífico - AZE - 01.xlsx]AP y mundo Com Tot 2011-2020'!$B$82:$L$82</c:f>
              <c:numCache>
                <c:formatCode>_("$"* #,##0_);_("$"* \(#,##0\);_("$"* "-"??_);_(@_)</c:formatCode>
                <c:ptCount val="11"/>
                <c:pt idx="0">
                  <c:v>484508003687.60986</c:v>
                </c:pt>
                <c:pt idx="1">
                  <c:v>578597932999.63428</c:v>
                </c:pt>
                <c:pt idx="2">
                  <c:v>601341782698.198</c:v>
                </c:pt>
                <c:pt idx="3">
                  <c:v>607630433820.39258</c:v>
                </c:pt>
                <c:pt idx="4">
                  <c:v>614304413567.28369</c:v>
                </c:pt>
                <c:pt idx="5">
                  <c:v>562575459173.38513</c:v>
                </c:pt>
                <c:pt idx="6">
                  <c:v>554984654091.94824</c:v>
                </c:pt>
                <c:pt idx="7">
                  <c:v>614525268739.55823</c:v>
                </c:pt>
                <c:pt idx="8">
                  <c:v>673930545248.23218</c:v>
                </c:pt>
                <c:pt idx="9">
                  <c:v>676890897769.35083</c:v>
                </c:pt>
                <c:pt idx="10">
                  <c:v>593486409818.13574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C2-43E8-8054-8B9FE48B5B21}"/>
            </c:ext>
          </c:extLst>
        </c:ser>
        <c:ser>
          <c:idx val="1"/>
          <c:order val="1"/>
          <c:tx>
            <c:strRef>
              <c:f>'[Comercio APacífico - AZE - 01.xlsx]AP y mundo Com Tot 2011-2020'!$A$83</c:f>
              <c:strCache>
                <c:ptCount val="1"/>
                <c:pt idx="0">
                  <c:v> ALC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'[Comercio APacífico - AZE - 01.xlsx]AP y mundo Com Tot 2011-2020'!$B$81:$L$81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'[Comercio APacífico - AZE - 01.xlsx]AP y mundo Com Tot 2011-2020'!$B$83:$L$83</c:f>
              <c:numCache>
                <c:formatCode>_([$$-409]* #,##0_);_([$$-409]* \(#,##0\);_([$$-409]* "-"??_);_(@_)</c:formatCode>
                <c:ptCount val="11"/>
                <c:pt idx="0">
                  <c:v>1160672176247.3525</c:v>
                </c:pt>
                <c:pt idx="1">
                  <c:v>1356809995977.5518</c:v>
                </c:pt>
                <c:pt idx="2">
                  <c:v>1360139820773.8843</c:v>
                </c:pt>
                <c:pt idx="3">
                  <c:v>1355596991894.4421</c:v>
                </c:pt>
                <c:pt idx="4">
                  <c:v>1329084915626.2202</c:v>
                </c:pt>
                <c:pt idx="5">
                  <c:v>1173954646691.208</c:v>
                </c:pt>
                <c:pt idx="6">
                  <c:v>1166037161987.0625</c:v>
                </c:pt>
                <c:pt idx="7">
                  <c:v>1282986986203.9236</c:v>
                </c:pt>
                <c:pt idx="8">
                  <c:v>1371853494229.9041</c:v>
                </c:pt>
                <c:pt idx="9">
                  <c:v>1360659024862.5374</c:v>
                </c:pt>
                <c:pt idx="10">
                  <c:v>1196436023983.6216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C2-43E8-8054-8B9FE48B5B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784703"/>
        <c:axId val="24796767"/>
      </c:barChart>
      <c:lineChart>
        <c:grouping val="standard"/>
        <c:varyColors val="0"/>
        <c:ser>
          <c:idx val="2"/>
          <c:order val="2"/>
          <c:tx>
            <c:strRef>
              <c:f>'[Comercio APacífico - AZE - 01.xlsx]AP y mundo Com Tot 2011-2020'!$A$84</c:f>
              <c:strCache>
                <c:ptCount val="1"/>
                <c:pt idx="0">
                  <c:v>AP/ALC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2.1739130434782608E-2"/>
                  <c:y val="-9.6315202358446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9C4-46DC-BF42-5509A172C4D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9C4-46DC-BF42-5509A172C4D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9C4-46DC-BF42-5509A172C4D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9C4-46DC-BF42-5509A172C4D6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9C4-46DC-BF42-5509A172C4D6}"/>
                </c:ext>
              </c:extLst>
            </c:dLbl>
            <c:dLbl>
              <c:idx val="5"/>
              <c:layout>
                <c:manualLayout>
                  <c:x val="2.1739130434782608E-2"/>
                  <c:y val="-4.3779637435657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9C4-46DC-BF42-5509A172C4D6}"/>
                </c:ext>
              </c:extLst>
            </c:dLbl>
            <c:dLbl>
              <c:idx val="6"/>
              <c:layout>
                <c:manualLayout>
                  <c:x val="1.2077294685990338E-2"/>
                  <c:y val="-7.8803347384183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9C4-46DC-BF42-5509A172C4D6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9C4-46DC-BF42-5509A172C4D6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9C4-46DC-BF42-5509A172C4D6}"/>
                </c:ext>
              </c:extLst>
            </c:dLbl>
            <c:dLbl>
              <c:idx val="9"/>
              <c:layout>
                <c:manualLayout>
                  <c:x val="-9.6618357487922701E-3"/>
                  <c:y val="-8.4640632375604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9C4-46DC-BF42-5509A172C4D6}"/>
                </c:ext>
              </c:extLst>
            </c:dLbl>
            <c:dLbl>
              <c:idx val="10"/>
              <c:layout>
                <c:manualLayout>
                  <c:x val="-2.1739130434782785E-2"/>
                  <c:y val="-7.0047419897052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9C4-46DC-BF42-5509A172C4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'[Comercio APacífico - AZE - 01.xlsx]AP y mundo Com Tot 2011-2020'!$B$81:$L$81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'[Comercio APacífico - AZE - 01.xlsx]AP y mundo Com Tot 2011-2020'!$B$84:$L$84</c:f>
              <c:numCache>
                <c:formatCode>0.00%</c:formatCode>
                <c:ptCount val="11"/>
                <c:pt idx="0">
                  <c:v>0.41743742428125169</c:v>
                </c:pt>
                <c:pt idx="1">
                  <c:v>0.42643991031534756</c:v>
                </c:pt>
                <c:pt idx="2">
                  <c:v>0.44211762166925611</c:v>
                </c:pt>
                <c:pt idx="3">
                  <c:v>0.44823825772232728</c:v>
                </c:pt>
                <c:pt idx="4">
                  <c:v>0.46220102744740282</c:v>
                </c:pt>
                <c:pt idx="5">
                  <c:v>0.47921396346869488</c:v>
                </c:pt>
                <c:pt idx="6">
                  <c:v>0.47595794729748581</c:v>
                </c:pt>
                <c:pt idx="7">
                  <c:v>0.47898012633612397</c:v>
                </c:pt>
                <c:pt idx="8">
                  <c:v>0.49125547887061077</c:v>
                </c:pt>
                <c:pt idx="9">
                  <c:v>0.49747283147424443</c:v>
                </c:pt>
                <c:pt idx="10">
                  <c:v>0.49604525266806926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EC2-43E8-8054-8B9FE48B5B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781791"/>
        <c:axId val="24780959"/>
      </c:lineChart>
      <c:catAx>
        <c:axId val="247847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96767"/>
        <c:crosses val="autoZero"/>
        <c:auto val="1"/>
        <c:lblAlgn val="ctr"/>
        <c:lblOffset val="100"/>
        <c:noMultiLvlLbl val="0"/>
      </c:catAx>
      <c:valAx>
        <c:axId val="24796767"/>
        <c:scaling>
          <c:orientation val="minMax"/>
          <c:max val="1500000000000"/>
          <c:min val="4000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84703"/>
        <c:crosses val="autoZero"/>
        <c:crossBetween val="between"/>
        <c:dispUnits>
          <c:builtInUnit val="billions"/>
          <c:dispUnitsLbl>
            <c:layout>
              <c:manualLayout>
                <c:xMode val="edge"/>
                <c:yMode val="edge"/>
                <c:x val="1.2077294685990338E-2"/>
                <c:y val="0.77370293918790045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24780959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81791"/>
        <c:crosses val="max"/>
        <c:crossBetween val="between"/>
      </c:valAx>
      <c:catAx>
        <c:axId val="2478179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4780959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i="1"/>
              <a:t>Trade - Alliance</a:t>
            </a:r>
            <a:r>
              <a:rPr lang="en-US" sz="1200" i="1" baseline="0"/>
              <a:t> of the Pacific and Azerbaijan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baseline="0"/>
              <a:t>(000's USD)</a:t>
            </a:r>
            <a:endParaRPr lang="en-US" sz="1000"/>
          </a:p>
        </c:rich>
      </c:tx>
      <c:layout>
        <c:manualLayout>
          <c:xMode val="edge"/>
          <c:yMode val="edge"/>
          <c:x val="0.21523600174978127"/>
          <c:y val="3.240740740740740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0458092738407698"/>
          <c:y val="0.17525481189851272"/>
          <c:w val="0.83953018372703414"/>
          <c:h val="0.67567913385826772"/>
        </c:manualLayout>
      </c:layout>
      <c:areaChart>
        <c:grouping val="standard"/>
        <c:varyColors val="0"/>
        <c:ser>
          <c:idx val="0"/>
          <c:order val="1"/>
          <c:tx>
            <c:strRef>
              <c:f>'[Comercio APacífico - AZE - 01.xlsx]Sheet1'!$A$19</c:f>
              <c:strCache>
                <c:ptCount val="1"/>
                <c:pt idx="0">
                  <c:v>Gran 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AAE-4C80-844D-41FEDA472F81}"/>
                </c:ext>
              </c:extLst>
            </c:dLbl>
            <c:dLbl>
              <c:idx val="1"/>
              <c:layout>
                <c:manualLayout>
                  <c:x val="2.7382834886680342E-2"/>
                  <c:y val="-9.7222222222222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AE-4C80-844D-41FEDA472F8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AAE-4C80-844D-41FEDA472F8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AE-4C80-844D-41FEDA472F81}"/>
                </c:ext>
              </c:extLst>
            </c:dLbl>
            <c:dLbl>
              <c:idx val="4"/>
              <c:layout>
                <c:manualLayout>
                  <c:x val="3.285940186401641E-2"/>
                  <c:y val="-0.106481481481481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AAE-4C80-844D-41FEDA472F8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AAE-4C80-844D-41FEDA472F81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AAE-4C80-844D-41FEDA472F81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AAE-4C80-844D-41FEDA472F81}"/>
                </c:ext>
              </c:extLst>
            </c:dLbl>
            <c:dLbl>
              <c:idx val="8"/>
              <c:layout>
                <c:manualLayout>
                  <c:x val="1.3691417443340171E-2"/>
                  <c:y val="-0.125000000000000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AAE-4C80-844D-41FEDA472F81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AAE-4C80-844D-41FEDA472F81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AAE-4C80-844D-41FEDA472F81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AAE-4C80-844D-41FEDA472F81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AAE-4C80-844D-41FEDA472F81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AAE-4C80-844D-41FEDA472F81}"/>
                </c:ext>
              </c:extLst>
            </c:dLbl>
            <c:dLbl>
              <c:idx val="14"/>
              <c:layout>
                <c:manualLayout>
                  <c:x val="-8.1887909569948902E-2"/>
                  <c:y val="-0.180555555555555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AAE-4C80-844D-41FEDA472F81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AAE-4C80-844D-41FEDA472F81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AAE-4C80-844D-41FEDA472F81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AAE-4C80-844D-41FEDA472F81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AAE-4C80-844D-41FEDA472F81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AAE-4C80-844D-41FEDA472F81}"/>
                </c:ext>
              </c:extLst>
            </c:dLbl>
            <c:dLbl>
              <c:idx val="20"/>
              <c:layout>
                <c:manualLayout>
                  <c:x val="-0.15546169890749734"/>
                  <c:y val="-0.157407407407407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AAE-4C80-844D-41FEDA472F81}"/>
                </c:ext>
              </c:extLst>
            </c:dLbl>
            <c:dLbl>
              <c:idx val="21"/>
              <c:layout>
                <c:manualLayout>
                  <c:x val="-0.13403532021846351"/>
                  <c:y val="-0.245370370370370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AAE-4C80-844D-41FEDA472F81}"/>
                </c:ext>
              </c:extLst>
            </c:dLbl>
            <c:dLbl>
              <c:idx val="22"/>
              <c:layout>
                <c:manualLayout>
                  <c:x val="-0.10583344998982563"/>
                  <c:y val="-0.342592592592592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AAE-4C80-844D-41FEDA472F81}"/>
                </c:ext>
              </c:extLst>
            </c:dLbl>
            <c:dLbl>
              <c:idx val="23"/>
              <c:layout>
                <c:manualLayout>
                  <c:x val="-9.8578205592049231E-2"/>
                  <c:y val="-0.398148148148148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AAE-4C80-844D-41FEDA472F81}"/>
                </c:ext>
              </c:extLst>
            </c:dLbl>
            <c:dLbl>
              <c:idx val="24"/>
              <c:layout>
                <c:manualLayout>
                  <c:x val="-9.1641491886377741E-2"/>
                  <c:y val="-0.356481481481481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AAE-4C80-844D-41FEDA472F81}"/>
                </c:ext>
              </c:extLst>
            </c:dLbl>
            <c:dLbl>
              <c:idx val="25"/>
              <c:layout>
                <c:manualLayout>
                  <c:x val="-7.4392686988330903E-2"/>
                  <c:y val="-0.412037037037037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AAE-4C80-844D-41FEDA472F81}"/>
                </c:ext>
              </c:extLst>
            </c:dLbl>
            <c:dLbl>
              <c:idx val="26"/>
              <c:layout>
                <c:manualLayout>
                  <c:x val="-2.6183283396108023E-2"/>
                  <c:y val="-0.439814814814814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AAE-4C80-844D-41FEDA472F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ly"/>
            <c:order val="4"/>
            <c:dispRSqr val="0"/>
            <c:dispEq val="0"/>
          </c:trendline>
          <c:cat>
            <c:strRef>
              <c:f>'[Comercio APacífico - AZE - 01.xlsx]Sheet1'!$B$18:$AB$18</c:f>
              <c:strCache>
                <c:ptCount val="2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2021*</c:v>
                </c:pt>
              </c:strCache>
            </c:strRef>
          </c:cat>
          <c:val>
            <c:numRef>
              <c:f>'[Comercio APacífico - AZE - 01.xlsx]Sheet1'!$B$19:$AB$19</c:f>
              <c:numCache>
                <c:formatCode>General</c:formatCode>
                <c:ptCount val="27"/>
                <c:pt idx="0">
                  <c:v>0</c:v>
                </c:pt>
                <c:pt idx="1">
                  <c:v>7500.6</c:v>
                </c:pt>
                <c:pt idx="2">
                  <c:v>258.89999999999998</c:v>
                </c:pt>
                <c:pt idx="3">
                  <c:v>5.6</c:v>
                </c:pt>
                <c:pt idx="4">
                  <c:v>5704.5999999999995</c:v>
                </c:pt>
                <c:pt idx="5">
                  <c:v>1604.7</c:v>
                </c:pt>
                <c:pt idx="6">
                  <c:v>2350.3000000000002</c:v>
                </c:pt>
                <c:pt idx="7">
                  <c:v>725.1</c:v>
                </c:pt>
                <c:pt idx="8">
                  <c:v>2552.6999999999998</c:v>
                </c:pt>
                <c:pt idx="9">
                  <c:v>2154.1999999999998</c:v>
                </c:pt>
                <c:pt idx="10">
                  <c:v>1024.5</c:v>
                </c:pt>
                <c:pt idx="11">
                  <c:v>772.60000000000014</c:v>
                </c:pt>
                <c:pt idx="12">
                  <c:v>1497.5</c:v>
                </c:pt>
                <c:pt idx="13">
                  <c:v>1569.5</c:v>
                </c:pt>
                <c:pt idx="14">
                  <c:v>13537.3</c:v>
                </c:pt>
                <c:pt idx="15">
                  <c:v>5248.4000000000005</c:v>
                </c:pt>
                <c:pt idx="16">
                  <c:v>4811.8</c:v>
                </c:pt>
                <c:pt idx="17">
                  <c:v>5788.7</c:v>
                </c:pt>
                <c:pt idx="18">
                  <c:v>8374.7999999999993</c:v>
                </c:pt>
                <c:pt idx="19">
                  <c:v>8525.4</c:v>
                </c:pt>
                <c:pt idx="20">
                  <c:v>24471.199999999997</c:v>
                </c:pt>
                <c:pt idx="21">
                  <c:v>25666.400000000001</c:v>
                </c:pt>
                <c:pt idx="22">
                  <c:v>22699.5</c:v>
                </c:pt>
                <c:pt idx="23">
                  <c:v>31227.3</c:v>
                </c:pt>
                <c:pt idx="24">
                  <c:v>60043.500000000007</c:v>
                </c:pt>
                <c:pt idx="25">
                  <c:v>59165.49</c:v>
                </c:pt>
                <c:pt idx="26" formatCode="_([$$-409]* #,##0.00_);_([$$-409]* \(#,##0.00\);_([$$-409]* &quot;-&quot;??_);_(@_)">
                  <c:v>77723.216666666674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1AAE-4C80-844D-41FEDA472F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5201304"/>
        <c:axId val="525201632"/>
        <c:extLst>
          <c:ext xmlns:c15="http://schemas.microsoft.com/office/drawing/2012/chart" uri="{02D57815-91ED-43cb-92C2-25804820EDAC}">
            <c15:filteredArea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'[Comercio APacífico - AZE - 01.xlsx]Sheet1'!$A$19</c15:sqref>
                        </c15:formulaRef>
                      </c:ext>
                    </c:extLst>
                    <c:strCache>
                      <c:ptCount val="1"/>
                      <c:pt idx="0">
                        <c:v>Gran total</c:v>
                      </c:pt>
                    </c:strCache>
                  </c:strRef>
                </c:tx>
                <c:cat>
                  <c:strRef>
                    <c:extLst>
                      <c:ext uri="{02D57815-91ED-43cb-92C2-25804820EDAC}">
                        <c15:formulaRef>
                          <c15:sqref>'[Comercio APacífico - AZE - 01.xlsx]Sheet1'!$B$18:$AB$18</c15:sqref>
                        </c15:formulaRef>
                      </c:ext>
                    </c:extLst>
                    <c:strCache>
                      <c:ptCount val="27"/>
                      <c:pt idx="0">
                        <c:v>1995</c:v>
                      </c:pt>
                      <c:pt idx="1">
                        <c:v>1996</c:v>
                      </c:pt>
                      <c:pt idx="2">
                        <c:v>1997</c:v>
                      </c:pt>
                      <c:pt idx="3">
                        <c:v>1998</c:v>
                      </c:pt>
                      <c:pt idx="4">
                        <c:v>1999</c:v>
                      </c:pt>
                      <c:pt idx="5">
                        <c:v>2000</c:v>
                      </c:pt>
                      <c:pt idx="6">
                        <c:v>2001</c:v>
                      </c:pt>
                      <c:pt idx="7">
                        <c:v>2002</c:v>
                      </c:pt>
                      <c:pt idx="8">
                        <c:v>2003</c:v>
                      </c:pt>
                      <c:pt idx="9">
                        <c:v>2004</c:v>
                      </c:pt>
                      <c:pt idx="10">
                        <c:v>2005</c:v>
                      </c:pt>
                      <c:pt idx="11">
                        <c:v>2006</c:v>
                      </c:pt>
                      <c:pt idx="12">
                        <c:v>2007</c:v>
                      </c:pt>
                      <c:pt idx="13">
                        <c:v>2008</c:v>
                      </c:pt>
                      <c:pt idx="14">
                        <c:v>2009</c:v>
                      </c:pt>
                      <c:pt idx="15">
                        <c:v>2010</c:v>
                      </c:pt>
                      <c:pt idx="16">
                        <c:v>2011</c:v>
                      </c:pt>
                      <c:pt idx="17">
                        <c:v>2012</c:v>
                      </c:pt>
                      <c:pt idx="18">
                        <c:v>2013</c:v>
                      </c:pt>
                      <c:pt idx="19">
                        <c:v>2014</c:v>
                      </c:pt>
                      <c:pt idx="20">
                        <c:v>2015</c:v>
                      </c:pt>
                      <c:pt idx="21">
                        <c:v>2016</c:v>
                      </c:pt>
                      <c:pt idx="22">
                        <c:v>2017</c:v>
                      </c:pt>
                      <c:pt idx="23">
                        <c:v>2018</c:v>
                      </c:pt>
                      <c:pt idx="24">
                        <c:v>2019</c:v>
                      </c:pt>
                      <c:pt idx="25">
                        <c:v>2020</c:v>
                      </c:pt>
                      <c:pt idx="26">
                        <c:v>2021*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'[Comercio APacífico - AZE - 01.xlsx]Sheet1'!$B$19:$AB$19</c15:sqref>
                        </c15:formulaRef>
                      </c:ext>
                    </c:extLst>
                    <c:numCache>
                      <c:formatCode>General</c:formatCode>
                      <c:ptCount val="27"/>
                      <c:pt idx="0">
                        <c:v>0</c:v>
                      </c:pt>
                      <c:pt idx="1">
                        <c:v>7500.6</c:v>
                      </c:pt>
                      <c:pt idx="2">
                        <c:v>258.89999999999998</c:v>
                      </c:pt>
                      <c:pt idx="3">
                        <c:v>5.6</c:v>
                      </c:pt>
                      <c:pt idx="4">
                        <c:v>5704.5999999999995</c:v>
                      </c:pt>
                      <c:pt idx="5">
                        <c:v>1604.7</c:v>
                      </c:pt>
                      <c:pt idx="6">
                        <c:v>2350.3000000000002</c:v>
                      </c:pt>
                      <c:pt idx="7">
                        <c:v>725.1</c:v>
                      </c:pt>
                      <c:pt idx="8">
                        <c:v>2552.6999999999998</c:v>
                      </c:pt>
                      <c:pt idx="9">
                        <c:v>2154.1999999999998</c:v>
                      </c:pt>
                      <c:pt idx="10">
                        <c:v>1024.5</c:v>
                      </c:pt>
                      <c:pt idx="11">
                        <c:v>772.60000000000014</c:v>
                      </c:pt>
                      <c:pt idx="12">
                        <c:v>1497.5</c:v>
                      </c:pt>
                      <c:pt idx="13">
                        <c:v>1569.5</c:v>
                      </c:pt>
                      <c:pt idx="14">
                        <c:v>13537.3</c:v>
                      </c:pt>
                      <c:pt idx="15">
                        <c:v>5248.4000000000005</c:v>
                      </c:pt>
                      <c:pt idx="16">
                        <c:v>4811.8</c:v>
                      </c:pt>
                      <c:pt idx="17">
                        <c:v>5788.7</c:v>
                      </c:pt>
                      <c:pt idx="18">
                        <c:v>8374.7999999999993</c:v>
                      </c:pt>
                      <c:pt idx="19">
                        <c:v>8525.4</c:v>
                      </c:pt>
                      <c:pt idx="20">
                        <c:v>24471.199999999997</c:v>
                      </c:pt>
                      <c:pt idx="21">
                        <c:v>25666.400000000001</c:v>
                      </c:pt>
                      <c:pt idx="22">
                        <c:v>22699.5</c:v>
                      </c:pt>
                      <c:pt idx="23">
                        <c:v>31227.3</c:v>
                      </c:pt>
                      <c:pt idx="24">
                        <c:v>60043.500000000007</c:v>
                      </c:pt>
                      <c:pt idx="25">
                        <c:v>59165.49</c:v>
                      </c:pt>
                      <c:pt idx="26" formatCode="_([$$-409]* #,##0.00_);_([$$-409]* \(#,##0.00\);_([$$-409]* &quot;-&quot;??_);_(@_)">
                        <c:v>77723.216666666674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D-1AAE-4C80-844D-41FEDA472F81}"/>
                  </c:ext>
                </c:extLst>
              </c15:ser>
            </c15:filteredAreaSeries>
          </c:ext>
        </c:extLst>
      </c:areaChart>
      <c:dateAx>
        <c:axId val="525201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5201632"/>
        <c:crosses val="autoZero"/>
        <c:auto val="0"/>
        <c:lblOffset val="100"/>
        <c:baseTimeUnit val="days"/>
      </c:dateAx>
      <c:valAx>
        <c:axId val="525201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5201304"/>
        <c:crosses val="autoZero"/>
        <c:crossBetween val="midCat"/>
      </c:valAx>
    </c:plotArea>
    <c:plotVisOnly val="1"/>
    <c:dispBlanksAs val="zero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58092738407698"/>
          <c:y val="0.17525481189851272"/>
          <c:w val="0.83953018372703414"/>
          <c:h val="0.67567913385826772"/>
        </c:manualLayout>
      </c:layout>
      <c:areaChart>
        <c:grouping val="standard"/>
        <c:varyColors val="0"/>
        <c:ser>
          <c:idx val="0"/>
          <c:order val="1"/>
          <c:tx>
            <c:strRef>
              <c:f>'[Comercio APacífico - AZE - 01.xlsx]Sheet1'!$A$19</c:f>
              <c:strCache>
                <c:ptCount val="1"/>
                <c:pt idx="0">
                  <c:v>Gran 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AAE-4C80-844D-41FEDA472F81}"/>
                </c:ext>
              </c:extLst>
            </c:dLbl>
            <c:dLbl>
              <c:idx val="1"/>
              <c:layout>
                <c:manualLayout>
                  <c:x val="2.7382834886680342E-2"/>
                  <c:y val="-9.7222222222222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AE-4C80-844D-41FEDA472F8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AAE-4C80-844D-41FEDA472F8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AE-4C80-844D-41FEDA472F81}"/>
                </c:ext>
              </c:extLst>
            </c:dLbl>
            <c:dLbl>
              <c:idx val="4"/>
              <c:layout>
                <c:manualLayout>
                  <c:x val="3.285940186401641E-2"/>
                  <c:y val="-0.106481481481481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AAE-4C80-844D-41FEDA472F8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AAE-4C80-844D-41FEDA472F81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AAE-4C80-844D-41FEDA472F81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AAE-4C80-844D-41FEDA472F81}"/>
                </c:ext>
              </c:extLst>
            </c:dLbl>
            <c:dLbl>
              <c:idx val="8"/>
              <c:layout>
                <c:manualLayout>
                  <c:x val="1.3691417443340171E-2"/>
                  <c:y val="-0.125000000000000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AAE-4C80-844D-41FEDA472F81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AAE-4C80-844D-41FEDA472F81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AAE-4C80-844D-41FEDA472F81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AAE-4C80-844D-41FEDA472F81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AAE-4C80-844D-41FEDA472F81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AAE-4C80-844D-41FEDA472F81}"/>
                </c:ext>
              </c:extLst>
            </c:dLbl>
            <c:dLbl>
              <c:idx val="14"/>
              <c:layout>
                <c:manualLayout>
                  <c:x val="-8.1887909569948902E-2"/>
                  <c:y val="-0.180555555555555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AAE-4C80-844D-41FEDA472F81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AAE-4C80-844D-41FEDA472F81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AAE-4C80-844D-41FEDA472F81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AAE-4C80-844D-41FEDA472F81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AAE-4C80-844D-41FEDA472F81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AAE-4C80-844D-41FEDA472F81}"/>
                </c:ext>
              </c:extLst>
            </c:dLbl>
            <c:dLbl>
              <c:idx val="20"/>
              <c:layout>
                <c:manualLayout>
                  <c:x val="-0.15546169890749734"/>
                  <c:y val="-0.157407407407407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AAE-4C80-844D-41FEDA472F81}"/>
                </c:ext>
              </c:extLst>
            </c:dLbl>
            <c:dLbl>
              <c:idx val="21"/>
              <c:layout>
                <c:manualLayout>
                  <c:x val="-0.13403532021846351"/>
                  <c:y val="-0.245370370370370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AAE-4C80-844D-41FEDA472F81}"/>
                </c:ext>
              </c:extLst>
            </c:dLbl>
            <c:dLbl>
              <c:idx val="22"/>
              <c:layout>
                <c:manualLayout>
                  <c:x val="-0.10583344998982563"/>
                  <c:y val="-0.342592592592592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AAE-4C80-844D-41FEDA472F81}"/>
                </c:ext>
              </c:extLst>
            </c:dLbl>
            <c:dLbl>
              <c:idx val="23"/>
              <c:layout>
                <c:manualLayout>
                  <c:x val="-9.8578205592049231E-2"/>
                  <c:y val="-0.398148148148148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AAE-4C80-844D-41FEDA472F81}"/>
                </c:ext>
              </c:extLst>
            </c:dLbl>
            <c:dLbl>
              <c:idx val="24"/>
              <c:layout>
                <c:manualLayout>
                  <c:x val="-9.1641491886377741E-2"/>
                  <c:y val="-0.356481481481481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AAE-4C80-844D-41FEDA472F81}"/>
                </c:ext>
              </c:extLst>
            </c:dLbl>
            <c:dLbl>
              <c:idx val="25"/>
              <c:layout>
                <c:manualLayout>
                  <c:x val="-7.4392686988330903E-2"/>
                  <c:y val="-0.412037037037037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AAE-4C80-844D-41FEDA472F81}"/>
                </c:ext>
              </c:extLst>
            </c:dLbl>
            <c:dLbl>
              <c:idx val="26"/>
              <c:layout>
                <c:manualLayout>
                  <c:x val="-2.6183283396108023E-2"/>
                  <c:y val="-0.439814814814814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AAE-4C80-844D-41FEDA472F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ly"/>
            <c:order val="4"/>
            <c:dispRSqr val="0"/>
            <c:dispEq val="0"/>
          </c:trendline>
          <c:cat>
            <c:strRef>
              <c:f>'[Comercio APacífico - AZE - 01.xlsx]Sheet1'!$B$18:$AB$18</c:f>
              <c:strCache>
                <c:ptCount val="2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2021*</c:v>
                </c:pt>
              </c:strCache>
            </c:strRef>
          </c:cat>
          <c:val>
            <c:numRef>
              <c:f>'[Comercio APacífico - AZE - 01.xlsx]Sheet1'!$B$19:$AB$19</c:f>
              <c:numCache>
                <c:formatCode>General</c:formatCode>
                <c:ptCount val="27"/>
                <c:pt idx="0">
                  <c:v>0</c:v>
                </c:pt>
                <c:pt idx="1">
                  <c:v>7500.6</c:v>
                </c:pt>
                <c:pt idx="2">
                  <c:v>258.89999999999998</c:v>
                </c:pt>
                <c:pt idx="3">
                  <c:v>5.6</c:v>
                </c:pt>
                <c:pt idx="4">
                  <c:v>5704.5999999999995</c:v>
                </c:pt>
                <c:pt idx="5">
                  <c:v>1604.7</c:v>
                </c:pt>
                <c:pt idx="6">
                  <c:v>2350.3000000000002</c:v>
                </c:pt>
                <c:pt idx="7">
                  <c:v>725.1</c:v>
                </c:pt>
                <c:pt idx="8">
                  <c:v>2552.6999999999998</c:v>
                </c:pt>
                <c:pt idx="9">
                  <c:v>2154.1999999999998</c:v>
                </c:pt>
                <c:pt idx="10">
                  <c:v>1024.5</c:v>
                </c:pt>
                <c:pt idx="11">
                  <c:v>772.60000000000014</c:v>
                </c:pt>
                <c:pt idx="12">
                  <c:v>1497.5</c:v>
                </c:pt>
                <c:pt idx="13">
                  <c:v>1569.5</c:v>
                </c:pt>
                <c:pt idx="14">
                  <c:v>13537.3</c:v>
                </c:pt>
                <c:pt idx="15">
                  <c:v>5248.4000000000005</c:v>
                </c:pt>
                <c:pt idx="16">
                  <c:v>4811.8</c:v>
                </c:pt>
                <c:pt idx="17">
                  <c:v>5788.7</c:v>
                </c:pt>
                <c:pt idx="18">
                  <c:v>8374.7999999999993</c:v>
                </c:pt>
                <c:pt idx="19">
                  <c:v>8525.4</c:v>
                </c:pt>
                <c:pt idx="20">
                  <c:v>24471.199999999997</c:v>
                </c:pt>
                <c:pt idx="21">
                  <c:v>25666.400000000001</c:v>
                </c:pt>
                <c:pt idx="22">
                  <c:v>22699.5</c:v>
                </c:pt>
                <c:pt idx="23">
                  <c:v>31227.3</c:v>
                </c:pt>
                <c:pt idx="24">
                  <c:v>60043.500000000007</c:v>
                </c:pt>
                <c:pt idx="25">
                  <c:v>59165.49</c:v>
                </c:pt>
                <c:pt idx="26" formatCode="_([$$-409]* #,##0.00_);_([$$-409]* \(#,##0.00\);_([$$-409]* &quot;-&quot;??_);_(@_)">
                  <c:v>77723.216666666674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1AAE-4C80-844D-41FEDA472F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5201304"/>
        <c:axId val="525201632"/>
        <c:extLst>
          <c:ext xmlns:c15="http://schemas.microsoft.com/office/drawing/2012/chart" uri="{02D57815-91ED-43cb-92C2-25804820EDAC}">
            <c15:filteredArea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'[Comercio APacífico - AZE - 01.xlsx]Sheet1'!$A$19</c15:sqref>
                        </c15:formulaRef>
                      </c:ext>
                    </c:extLst>
                    <c:strCache>
                      <c:ptCount val="1"/>
                      <c:pt idx="0">
                        <c:v>Gran total</c:v>
                      </c:pt>
                    </c:strCache>
                  </c:strRef>
                </c:tx>
                <c:cat>
                  <c:strRef>
                    <c:extLst>
                      <c:ext uri="{02D57815-91ED-43cb-92C2-25804820EDAC}">
                        <c15:formulaRef>
                          <c15:sqref>'[Comercio APacífico - AZE - 01.xlsx]Sheet1'!$B$18:$AB$18</c15:sqref>
                        </c15:formulaRef>
                      </c:ext>
                    </c:extLst>
                    <c:strCache>
                      <c:ptCount val="27"/>
                      <c:pt idx="0">
                        <c:v>1995</c:v>
                      </c:pt>
                      <c:pt idx="1">
                        <c:v>1996</c:v>
                      </c:pt>
                      <c:pt idx="2">
                        <c:v>1997</c:v>
                      </c:pt>
                      <c:pt idx="3">
                        <c:v>1998</c:v>
                      </c:pt>
                      <c:pt idx="4">
                        <c:v>1999</c:v>
                      </c:pt>
                      <c:pt idx="5">
                        <c:v>2000</c:v>
                      </c:pt>
                      <c:pt idx="6">
                        <c:v>2001</c:v>
                      </c:pt>
                      <c:pt idx="7">
                        <c:v>2002</c:v>
                      </c:pt>
                      <c:pt idx="8">
                        <c:v>2003</c:v>
                      </c:pt>
                      <c:pt idx="9">
                        <c:v>2004</c:v>
                      </c:pt>
                      <c:pt idx="10">
                        <c:v>2005</c:v>
                      </c:pt>
                      <c:pt idx="11">
                        <c:v>2006</c:v>
                      </c:pt>
                      <c:pt idx="12">
                        <c:v>2007</c:v>
                      </c:pt>
                      <c:pt idx="13">
                        <c:v>2008</c:v>
                      </c:pt>
                      <c:pt idx="14">
                        <c:v>2009</c:v>
                      </c:pt>
                      <c:pt idx="15">
                        <c:v>2010</c:v>
                      </c:pt>
                      <c:pt idx="16">
                        <c:v>2011</c:v>
                      </c:pt>
                      <c:pt idx="17">
                        <c:v>2012</c:v>
                      </c:pt>
                      <c:pt idx="18">
                        <c:v>2013</c:v>
                      </c:pt>
                      <c:pt idx="19">
                        <c:v>2014</c:v>
                      </c:pt>
                      <c:pt idx="20">
                        <c:v>2015</c:v>
                      </c:pt>
                      <c:pt idx="21">
                        <c:v>2016</c:v>
                      </c:pt>
                      <c:pt idx="22">
                        <c:v>2017</c:v>
                      </c:pt>
                      <c:pt idx="23">
                        <c:v>2018</c:v>
                      </c:pt>
                      <c:pt idx="24">
                        <c:v>2019</c:v>
                      </c:pt>
                      <c:pt idx="25">
                        <c:v>2020</c:v>
                      </c:pt>
                      <c:pt idx="26">
                        <c:v>2021*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'[Comercio APacífico - AZE - 01.xlsx]Sheet1'!$B$19:$AB$19</c15:sqref>
                        </c15:formulaRef>
                      </c:ext>
                    </c:extLst>
                    <c:numCache>
                      <c:formatCode>General</c:formatCode>
                      <c:ptCount val="27"/>
                      <c:pt idx="0">
                        <c:v>0</c:v>
                      </c:pt>
                      <c:pt idx="1">
                        <c:v>7500.6</c:v>
                      </c:pt>
                      <c:pt idx="2">
                        <c:v>258.89999999999998</c:v>
                      </c:pt>
                      <c:pt idx="3">
                        <c:v>5.6</c:v>
                      </c:pt>
                      <c:pt idx="4">
                        <c:v>5704.5999999999995</c:v>
                      </c:pt>
                      <c:pt idx="5">
                        <c:v>1604.7</c:v>
                      </c:pt>
                      <c:pt idx="6">
                        <c:v>2350.3000000000002</c:v>
                      </c:pt>
                      <c:pt idx="7">
                        <c:v>725.1</c:v>
                      </c:pt>
                      <c:pt idx="8">
                        <c:v>2552.6999999999998</c:v>
                      </c:pt>
                      <c:pt idx="9">
                        <c:v>2154.1999999999998</c:v>
                      </c:pt>
                      <c:pt idx="10">
                        <c:v>1024.5</c:v>
                      </c:pt>
                      <c:pt idx="11">
                        <c:v>772.60000000000014</c:v>
                      </c:pt>
                      <c:pt idx="12">
                        <c:v>1497.5</c:v>
                      </c:pt>
                      <c:pt idx="13">
                        <c:v>1569.5</c:v>
                      </c:pt>
                      <c:pt idx="14">
                        <c:v>13537.3</c:v>
                      </c:pt>
                      <c:pt idx="15">
                        <c:v>5248.4000000000005</c:v>
                      </c:pt>
                      <c:pt idx="16">
                        <c:v>4811.8</c:v>
                      </c:pt>
                      <c:pt idx="17">
                        <c:v>5788.7</c:v>
                      </c:pt>
                      <c:pt idx="18">
                        <c:v>8374.7999999999993</c:v>
                      </c:pt>
                      <c:pt idx="19">
                        <c:v>8525.4</c:v>
                      </c:pt>
                      <c:pt idx="20">
                        <c:v>24471.199999999997</c:v>
                      </c:pt>
                      <c:pt idx="21">
                        <c:v>25666.400000000001</c:v>
                      </c:pt>
                      <c:pt idx="22">
                        <c:v>22699.5</c:v>
                      </c:pt>
                      <c:pt idx="23">
                        <c:v>31227.3</c:v>
                      </c:pt>
                      <c:pt idx="24">
                        <c:v>60043.500000000007</c:v>
                      </c:pt>
                      <c:pt idx="25">
                        <c:v>59165.49</c:v>
                      </c:pt>
                      <c:pt idx="26" formatCode="_([$$-409]* #,##0.00_);_([$$-409]* \(#,##0.00\);_([$$-409]* &quot;-&quot;??_);_(@_)">
                        <c:v>77723.216666666674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D-1AAE-4C80-844D-41FEDA472F81}"/>
                  </c:ext>
                </c:extLst>
              </c15:ser>
            </c15:filteredAreaSeries>
          </c:ext>
        </c:extLst>
      </c:areaChart>
      <c:dateAx>
        <c:axId val="525201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5201632"/>
        <c:crosses val="autoZero"/>
        <c:auto val="0"/>
        <c:lblOffset val="100"/>
        <c:baseTimeUnit val="days"/>
      </c:dateAx>
      <c:valAx>
        <c:axId val="525201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5201304"/>
        <c:crosses val="autoZero"/>
        <c:crossBetween val="midCat"/>
      </c:valAx>
    </c:plotArea>
    <c:plotVisOnly val="1"/>
    <c:dispBlanksAs val="zero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58092738407698"/>
          <c:y val="0.17525481189851272"/>
          <c:w val="0.83953018372703414"/>
          <c:h val="0.67567913385826772"/>
        </c:manualLayout>
      </c:layout>
      <c:areaChart>
        <c:grouping val="standard"/>
        <c:varyColors val="0"/>
        <c:ser>
          <c:idx val="0"/>
          <c:order val="1"/>
          <c:tx>
            <c:strRef>
              <c:f>'[Comercio APacífico - AZE - 01.xlsx]Sheet1'!$A$19</c:f>
              <c:strCache>
                <c:ptCount val="1"/>
                <c:pt idx="0">
                  <c:v>Gran 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AAE-4C80-844D-41FEDA472F81}"/>
                </c:ext>
              </c:extLst>
            </c:dLbl>
            <c:dLbl>
              <c:idx val="1"/>
              <c:layout>
                <c:manualLayout>
                  <c:x val="2.7382834886680342E-2"/>
                  <c:y val="-9.7222222222222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AE-4C80-844D-41FEDA472F8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AAE-4C80-844D-41FEDA472F8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AE-4C80-844D-41FEDA472F81}"/>
                </c:ext>
              </c:extLst>
            </c:dLbl>
            <c:dLbl>
              <c:idx val="4"/>
              <c:layout>
                <c:manualLayout>
                  <c:x val="3.285940186401641E-2"/>
                  <c:y val="-0.106481481481481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AAE-4C80-844D-41FEDA472F8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AAE-4C80-844D-41FEDA472F81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AAE-4C80-844D-41FEDA472F81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AAE-4C80-844D-41FEDA472F81}"/>
                </c:ext>
              </c:extLst>
            </c:dLbl>
            <c:dLbl>
              <c:idx val="8"/>
              <c:layout>
                <c:manualLayout>
                  <c:x val="1.3691417443340171E-2"/>
                  <c:y val="-0.125000000000000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AAE-4C80-844D-41FEDA472F81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AAE-4C80-844D-41FEDA472F81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AAE-4C80-844D-41FEDA472F81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AAE-4C80-844D-41FEDA472F81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AAE-4C80-844D-41FEDA472F81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AAE-4C80-844D-41FEDA472F81}"/>
                </c:ext>
              </c:extLst>
            </c:dLbl>
            <c:dLbl>
              <c:idx val="14"/>
              <c:layout>
                <c:manualLayout>
                  <c:x val="-8.1887909569948902E-2"/>
                  <c:y val="-0.180555555555555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AAE-4C80-844D-41FEDA472F81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AAE-4C80-844D-41FEDA472F81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AAE-4C80-844D-41FEDA472F81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AAE-4C80-844D-41FEDA472F81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AAE-4C80-844D-41FEDA472F81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AAE-4C80-844D-41FEDA472F81}"/>
                </c:ext>
              </c:extLst>
            </c:dLbl>
            <c:dLbl>
              <c:idx val="20"/>
              <c:layout>
                <c:manualLayout>
                  <c:x val="-0.15546169890749734"/>
                  <c:y val="-0.157407407407407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AAE-4C80-844D-41FEDA472F81}"/>
                </c:ext>
              </c:extLst>
            </c:dLbl>
            <c:dLbl>
              <c:idx val="21"/>
              <c:layout>
                <c:manualLayout>
                  <c:x val="-0.13403532021846351"/>
                  <c:y val="-0.245370370370370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AAE-4C80-844D-41FEDA472F81}"/>
                </c:ext>
              </c:extLst>
            </c:dLbl>
            <c:dLbl>
              <c:idx val="22"/>
              <c:layout>
                <c:manualLayout>
                  <c:x val="-0.10583344998982563"/>
                  <c:y val="-0.342592592592592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AAE-4C80-844D-41FEDA472F81}"/>
                </c:ext>
              </c:extLst>
            </c:dLbl>
            <c:dLbl>
              <c:idx val="23"/>
              <c:layout>
                <c:manualLayout>
                  <c:x val="-9.8578205592049231E-2"/>
                  <c:y val="-0.398148148148148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AAE-4C80-844D-41FEDA472F81}"/>
                </c:ext>
              </c:extLst>
            </c:dLbl>
            <c:dLbl>
              <c:idx val="24"/>
              <c:layout>
                <c:manualLayout>
                  <c:x val="-9.1641491886377741E-2"/>
                  <c:y val="-0.356481481481481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AAE-4C80-844D-41FEDA472F81}"/>
                </c:ext>
              </c:extLst>
            </c:dLbl>
            <c:dLbl>
              <c:idx val="25"/>
              <c:layout>
                <c:manualLayout>
                  <c:x val="-7.4392686988330903E-2"/>
                  <c:y val="-0.412037037037037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AAE-4C80-844D-41FEDA472F81}"/>
                </c:ext>
              </c:extLst>
            </c:dLbl>
            <c:dLbl>
              <c:idx val="26"/>
              <c:layout>
                <c:manualLayout>
                  <c:x val="-2.6183283396108023E-2"/>
                  <c:y val="-0.439814814814814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AAE-4C80-844D-41FEDA472F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ly"/>
            <c:order val="4"/>
            <c:dispRSqr val="0"/>
            <c:dispEq val="0"/>
          </c:trendline>
          <c:cat>
            <c:strRef>
              <c:f>'[Comercio APacífico - AZE - 01.xlsx]Sheet1'!$B$18:$AB$18</c:f>
              <c:strCache>
                <c:ptCount val="2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2021*</c:v>
                </c:pt>
              </c:strCache>
            </c:strRef>
          </c:cat>
          <c:val>
            <c:numRef>
              <c:f>'[Comercio APacífico - AZE - 01.xlsx]Sheet1'!$B$19:$AB$19</c:f>
              <c:numCache>
                <c:formatCode>General</c:formatCode>
                <c:ptCount val="27"/>
                <c:pt idx="0">
                  <c:v>0</c:v>
                </c:pt>
                <c:pt idx="1">
                  <c:v>7500.6</c:v>
                </c:pt>
                <c:pt idx="2">
                  <c:v>258.89999999999998</c:v>
                </c:pt>
                <c:pt idx="3">
                  <c:v>5.6</c:v>
                </c:pt>
                <c:pt idx="4">
                  <c:v>5704.5999999999995</c:v>
                </c:pt>
                <c:pt idx="5">
                  <c:v>1604.7</c:v>
                </c:pt>
                <c:pt idx="6">
                  <c:v>2350.3000000000002</c:v>
                </c:pt>
                <c:pt idx="7">
                  <c:v>725.1</c:v>
                </c:pt>
                <c:pt idx="8">
                  <c:v>2552.6999999999998</c:v>
                </c:pt>
                <c:pt idx="9">
                  <c:v>2154.1999999999998</c:v>
                </c:pt>
                <c:pt idx="10">
                  <c:v>1024.5</c:v>
                </c:pt>
                <c:pt idx="11">
                  <c:v>772.60000000000014</c:v>
                </c:pt>
                <c:pt idx="12">
                  <c:v>1497.5</c:v>
                </c:pt>
                <c:pt idx="13">
                  <c:v>1569.5</c:v>
                </c:pt>
                <c:pt idx="14">
                  <c:v>13537.3</c:v>
                </c:pt>
                <c:pt idx="15">
                  <c:v>5248.4000000000005</c:v>
                </c:pt>
                <c:pt idx="16">
                  <c:v>4811.8</c:v>
                </c:pt>
                <c:pt idx="17">
                  <c:v>5788.7</c:v>
                </c:pt>
                <c:pt idx="18">
                  <c:v>8374.7999999999993</c:v>
                </c:pt>
                <c:pt idx="19">
                  <c:v>8525.4</c:v>
                </c:pt>
                <c:pt idx="20">
                  <c:v>24471.199999999997</c:v>
                </c:pt>
                <c:pt idx="21">
                  <c:v>25666.400000000001</c:v>
                </c:pt>
                <c:pt idx="22">
                  <c:v>22699.5</c:v>
                </c:pt>
                <c:pt idx="23">
                  <c:v>31227.3</c:v>
                </c:pt>
                <c:pt idx="24">
                  <c:v>60043.500000000007</c:v>
                </c:pt>
                <c:pt idx="25">
                  <c:v>59165.49</c:v>
                </c:pt>
                <c:pt idx="26" formatCode="_([$$-409]* #,##0.00_);_([$$-409]* \(#,##0.00\);_([$$-409]* &quot;-&quot;??_);_(@_)">
                  <c:v>77723.216666666674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1AAE-4C80-844D-41FEDA472F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5201304"/>
        <c:axId val="525201632"/>
        <c:extLst>
          <c:ext xmlns:c15="http://schemas.microsoft.com/office/drawing/2012/chart" uri="{02D57815-91ED-43cb-92C2-25804820EDAC}">
            <c15:filteredArea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'[Comercio APacífico - AZE - 01.xlsx]Sheet1'!$A$19</c15:sqref>
                        </c15:formulaRef>
                      </c:ext>
                    </c:extLst>
                    <c:strCache>
                      <c:ptCount val="1"/>
                      <c:pt idx="0">
                        <c:v>Gran total</c:v>
                      </c:pt>
                    </c:strCache>
                  </c:strRef>
                </c:tx>
                <c:cat>
                  <c:strRef>
                    <c:extLst>
                      <c:ext uri="{02D57815-91ED-43cb-92C2-25804820EDAC}">
                        <c15:formulaRef>
                          <c15:sqref>'[Comercio APacífico - AZE - 01.xlsx]Sheet1'!$B$18:$AB$18</c15:sqref>
                        </c15:formulaRef>
                      </c:ext>
                    </c:extLst>
                    <c:strCache>
                      <c:ptCount val="27"/>
                      <c:pt idx="0">
                        <c:v>1995</c:v>
                      </c:pt>
                      <c:pt idx="1">
                        <c:v>1996</c:v>
                      </c:pt>
                      <c:pt idx="2">
                        <c:v>1997</c:v>
                      </c:pt>
                      <c:pt idx="3">
                        <c:v>1998</c:v>
                      </c:pt>
                      <c:pt idx="4">
                        <c:v>1999</c:v>
                      </c:pt>
                      <c:pt idx="5">
                        <c:v>2000</c:v>
                      </c:pt>
                      <c:pt idx="6">
                        <c:v>2001</c:v>
                      </c:pt>
                      <c:pt idx="7">
                        <c:v>2002</c:v>
                      </c:pt>
                      <c:pt idx="8">
                        <c:v>2003</c:v>
                      </c:pt>
                      <c:pt idx="9">
                        <c:v>2004</c:v>
                      </c:pt>
                      <c:pt idx="10">
                        <c:v>2005</c:v>
                      </c:pt>
                      <c:pt idx="11">
                        <c:v>2006</c:v>
                      </c:pt>
                      <c:pt idx="12">
                        <c:v>2007</c:v>
                      </c:pt>
                      <c:pt idx="13">
                        <c:v>2008</c:v>
                      </c:pt>
                      <c:pt idx="14">
                        <c:v>2009</c:v>
                      </c:pt>
                      <c:pt idx="15">
                        <c:v>2010</c:v>
                      </c:pt>
                      <c:pt idx="16">
                        <c:v>2011</c:v>
                      </c:pt>
                      <c:pt idx="17">
                        <c:v>2012</c:v>
                      </c:pt>
                      <c:pt idx="18">
                        <c:v>2013</c:v>
                      </c:pt>
                      <c:pt idx="19">
                        <c:v>2014</c:v>
                      </c:pt>
                      <c:pt idx="20">
                        <c:v>2015</c:v>
                      </c:pt>
                      <c:pt idx="21">
                        <c:v>2016</c:v>
                      </c:pt>
                      <c:pt idx="22">
                        <c:v>2017</c:v>
                      </c:pt>
                      <c:pt idx="23">
                        <c:v>2018</c:v>
                      </c:pt>
                      <c:pt idx="24">
                        <c:v>2019</c:v>
                      </c:pt>
                      <c:pt idx="25">
                        <c:v>2020</c:v>
                      </c:pt>
                      <c:pt idx="26">
                        <c:v>2021*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'[Comercio APacífico - AZE - 01.xlsx]Sheet1'!$B$19:$AB$19</c15:sqref>
                        </c15:formulaRef>
                      </c:ext>
                    </c:extLst>
                    <c:numCache>
                      <c:formatCode>General</c:formatCode>
                      <c:ptCount val="27"/>
                      <c:pt idx="0">
                        <c:v>0</c:v>
                      </c:pt>
                      <c:pt idx="1">
                        <c:v>7500.6</c:v>
                      </c:pt>
                      <c:pt idx="2">
                        <c:v>258.89999999999998</c:v>
                      </c:pt>
                      <c:pt idx="3">
                        <c:v>5.6</c:v>
                      </c:pt>
                      <c:pt idx="4">
                        <c:v>5704.5999999999995</c:v>
                      </c:pt>
                      <c:pt idx="5">
                        <c:v>1604.7</c:v>
                      </c:pt>
                      <c:pt idx="6">
                        <c:v>2350.3000000000002</c:v>
                      </c:pt>
                      <c:pt idx="7">
                        <c:v>725.1</c:v>
                      </c:pt>
                      <c:pt idx="8">
                        <c:v>2552.6999999999998</c:v>
                      </c:pt>
                      <c:pt idx="9">
                        <c:v>2154.1999999999998</c:v>
                      </c:pt>
                      <c:pt idx="10">
                        <c:v>1024.5</c:v>
                      </c:pt>
                      <c:pt idx="11">
                        <c:v>772.60000000000014</c:v>
                      </c:pt>
                      <c:pt idx="12">
                        <c:v>1497.5</c:v>
                      </c:pt>
                      <c:pt idx="13">
                        <c:v>1569.5</c:v>
                      </c:pt>
                      <c:pt idx="14">
                        <c:v>13537.3</c:v>
                      </c:pt>
                      <c:pt idx="15">
                        <c:v>5248.4000000000005</c:v>
                      </c:pt>
                      <c:pt idx="16">
                        <c:v>4811.8</c:v>
                      </c:pt>
                      <c:pt idx="17">
                        <c:v>5788.7</c:v>
                      </c:pt>
                      <c:pt idx="18">
                        <c:v>8374.7999999999993</c:v>
                      </c:pt>
                      <c:pt idx="19">
                        <c:v>8525.4</c:v>
                      </c:pt>
                      <c:pt idx="20">
                        <c:v>24471.199999999997</c:v>
                      </c:pt>
                      <c:pt idx="21">
                        <c:v>25666.400000000001</c:v>
                      </c:pt>
                      <c:pt idx="22">
                        <c:v>22699.5</c:v>
                      </c:pt>
                      <c:pt idx="23">
                        <c:v>31227.3</c:v>
                      </c:pt>
                      <c:pt idx="24">
                        <c:v>60043.500000000007</c:v>
                      </c:pt>
                      <c:pt idx="25">
                        <c:v>59165.49</c:v>
                      </c:pt>
                      <c:pt idx="26" formatCode="_([$$-409]* #,##0.00_);_([$$-409]* \(#,##0.00\);_([$$-409]* &quot;-&quot;??_);_(@_)">
                        <c:v>77723.216666666674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D-1AAE-4C80-844D-41FEDA472F81}"/>
                  </c:ext>
                </c:extLst>
              </c15:ser>
            </c15:filteredAreaSeries>
          </c:ext>
        </c:extLst>
      </c:areaChart>
      <c:dateAx>
        <c:axId val="525201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5201632"/>
        <c:crosses val="autoZero"/>
        <c:auto val="0"/>
        <c:lblOffset val="100"/>
        <c:baseTimeUnit val="days"/>
      </c:dateAx>
      <c:valAx>
        <c:axId val="525201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5201304"/>
        <c:crosses val="autoZero"/>
        <c:crossBetween val="midCat"/>
      </c:valAx>
    </c:plotArea>
    <c:plotVisOnly val="1"/>
    <c:dispBlanksAs val="zero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58092738407698"/>
          <c:y val="0.17525481189851272"/>
          <c:w val="0.83953018372703414"/>
          <c:h val="0.67567913385826772"/>
        </c:manualLayout>
      </c:layout>
      <c:areaChart>
        <c:grouping val="standard"/>
        <c:varyColors val="0"/>
        <c:ser>
          <c:idx val="0"/>
          <c:order val="1"/>
          <c:tx>
            <c:strRef>
              <c:f>'[Comercio APacífico - AZE - 01.xlsx]Sheet1'!$A$19</c:f>
              <c:strCache>
                <c:ptCount val="1"/>
                <c:pt idx="0">
                  <c:v>Gran 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AAE-4C80-844D-41FEDA472F81}"/>
                </c:ext>
              </c:extLst>
            </c:dLbl>
            <c:dLbl>
              <c:idx val="1"/>
              <c:layout>
                <c:manualLayout>
                  <c:x val="2.7382834886680342E-2"/>
                  <c:y val="-9.7222222222222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AE-4C80-844D-41FEDA472F8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AAE-4C80-844D-41FEDA472F8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AE-4C80-844D-41FEDA472F81}"/>
                </c:ext>
              </c:extLst>
            </c:dLbl>
            <c:dLbl>
              <c:idx val="4"/>
              <c:layout>
                <c:manualLayout>
                  <c:x val="3.285940186401641E-2"/>
                  <c:y val="-0.106481481481481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AAE-4C80-844D-41FEDA472F8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AAE-4C80-844D-41FEDA472F81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AAE-4C80-844D-41FEDA472F81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AAE-4C80-844D-41FEDA472F81}"/>
                </c:ext>
              </c:extLst>
            </c:dLbl>
            <c:dLbl>
              <c:idx val="8"/>
              <c:layout>
                <c:manualLayout>
                  <c:x val="1.3691417443340171E-2"/>
                  <c:y val="-0.125000000000000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AAE-4C80-844D-41FEDA472F81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AAE-4C80-844D-41FEDA472F81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AAE-4C80-844D-41FEDA472F81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AAE-4C80-844D-41FEDA472F81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AAE-4C80-844D-41FEDA472F81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AAE-4C80-844D-41FEDA472F81}"/>
                </c:ext>
              </c:extLst>
            </c:dLbl>
            <c:dLbl>
              <c:idx val="14"/>
              <c:layout>
                <c:manualLayout>
                  <c:x val="-8.1887909569948902E-2"/>
                  <c:y val="-0.180555555555555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AAE-4C80-844D-41FEDA472F81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AAE-4C80-844D-41FEDA472F81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AAE-4C80-844D-41FEDA472F81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AAE-4C80-844D-41FEDA472F81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AAE-4C80-844D-41FEDA472F81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AAE-4C80-844D-41FEDA472F81}"/>
                </c:ext>
              </c:extLst>
            </c:dLbl>
            <c:dLbl>
              <c:idx val="20"/>
              <c:layout>
                <c:manualLayout>
                  <c:x val="-0.15546169890749734"/>
                  <c:y val="-0.157407407407407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AAE-4C80-844D-41FEDA472F81}"/>
                </c:ext>
              </c:extLst>
            </c:dLbl>
            <c:dLbl>
              <c:idx val="21"/>
              <c:layout>
                <c:manualLayout>
                  <c:x val="-0.13403532021846351"/>
                  <c:y val="-0.245370370370370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AAE-4C80-844D-41FEDA472F81}"/>
                </c:ext>
              </c:extLst>
            </c:dLbl>
            <c:dLbl>
              <c:idx val="22"/>
              <c:layout>
                <c:manualLayout>
                  <c:x val="-0.10583344998982563"/>
                  <c:y val="-0.342592592592592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AAE-4C80-844D-41FEDA472F81}"/>
                </c:ext>
              </c:extLst>
            </c:dLbl>
            <c:dLbl>
              <c:idx val="23"/>
              <c:layout>
                <c:manualLayout>
                  <c:x val="-9.8578205592049231E-2"/>
                  <c:y val="-0.398148148148148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AAE-4C80-844D-41FEDA472F81}"/>
                </c:ext>
              </c:extLst>
            </c:dLbl>
            <c:dLbl>
              <c:idx val="24"/>
              <c:layout>
                <c:manualLayout>
                  <c:x val="-9.1641491886377741E-2"/>
                  <c:y val="-0.356481481481481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AAE-4C80-844D-41FEDA472F81}"/>
                </c:ext>
              </c:extLst>
            </c:dLbl>
            <c:dLbl>
              <c:idx val="25"/>
              <c:layout>
                <c:manualLayout>
                  <c:x val="-7.4392686988330903E-2"/>
                  <c:y val="-0.412037037037037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AAE-4C80-844D-41FEDA472F81}"/>
                </c:ext>
              </c:extLst>
            </c:dLbl>
            <c:dLbl>
              <c:idx val="26"/>
              <c:layout>
                <c:manualLayout>
                  <c:x val="-2.6183283396108023E-2"/>
                  <c:y val="-0.439814814814814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AAE-4C80-844D-41FEDA472F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ly"/>
            <c:order val="4"/>
            <c:dispRSqr val="0"/>
            <c:dispEq val="0"/>
          </c:trendline>
          <c:cat>
            <c:strRef>
              <c:f>'[Comercio APacífico - AZE - 01.xlsx]Sheet1'!$B$18:$AB$18</c:f>
              <c:strCache>
                <c:ptCount val="2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2021*</c:v>
                </c:pt>
              </c:strCache>
            </c:strRef>
          </c:cat>
          <c:val>
            <c:numRef>
              <c:f>'[Comercio APacífico - AZE - 01.xlsx]Sheet1'!$B$19:$AB$19</c:f>
              <c:numCache>
                <c:formatCode>General</c:formatCode>
                <c:ptCount val="27"/>
                <c:pt idx="0">
                  <c:v>0</c:v>
                </c:pt>
                <c:pt idx="1">
                  <c:v>7500.6</c:v>
                </c:pt>
                <c:pt idx="2">
                  <c:v>258.89999999999998</c:v>
                </c:pt>
                <c:pt idx="3">
                  <c:v>5.6</c:v>
                </c:pt>
                <c:pt idx="4">
                  <c:v>5704.5999999999995</c:v>
                </c:pt>
                <c:pt idx="5">
                  <c:v>1604.7</c:v>
                </c:pt>
                <c:pt idx="6">
                  <c:v>2350.3000000000002</c:v>
                </c:pt>
                <c:pt idx="7">
                  <c:v>725.1</c:v>
                </c:pt>
                <c:pt idx="8">
                  <c:v>2552.6999999999998</c:v>
                </c:pt>
                <c:pt idx="9">
                  <c:v>2154.1999999999998</c:v>
                </c:pt>
                <c:pt idx="10">
                  <c:v>1024.5</c:v>
                </c:pt>
                <c:pt idx="11">
                  <c:v>772.60000000000014</c:v>
                </c:pt>
                <c:pt idx="12">
                  <c:v>1497.5</c:v>
                </c:pt>
                <c:pt idx="13">
                  <c:v>1569.5</c:v>
                </c:pt>
                <c:pt idx="14">
                  <c:v>13537.3</c:v>
                </c:pt>
                <c:pt idx="15">
                  <c:v>5248.4000000000005</c:v>
                </c:pt>
                <c:pt idx="16">
                  <c:v>4811.8</c:v>
                </c:pt>
                <c:pt idx="17">
                  <c:v>5788.7</c:v>
                </c:pt>
                <c:pt idx="18">
                  <c:v>8374.7999999999993</c:v>
                </c:pt>
                <c:pt idx="19">
                  <c:v>8525.4</c:v>
                </c:pt>
                <c:pt idx="20">
                  <c:v>24471.199999999997</c:v>
                </c:pt>
                <c:pt idx="21">
                  <c:v>25666.400000000001</c:v>
                </c:pt>
                <c:pt idx="22">
                  <c:v>22699.5</c:v>
                </c:pt>
                <c:pt idx="23">
                  <c:v>31227.3</c:v>
                </c:pt>
                <c:pt idx="24">
                  <c:v>60043.500000000007</c:v>
                </c:pt>
                <c:pt idx="25">
                  <c:v>59165.49</c:v>
                </c:pt>
                <c:pt idx="26" formatCode="_([$$-409]* #,##0.00_);_([$$-409]* \(#,##0.00\);_([$$-409]* &quot;-&quot;??_);_(@_)">
                  <c:v>77723.216666666674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1AAE-4C80-844D-41FEDA472F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5201304"/>
        <c:axId val="525201632"/>
        <c:extLst>
          <c:ext xmlns:c15="http://schemas.microsoft.com/office/drawing/2012/chart" uri="{02D57815-91ED-43cb-92C2-25804820EDAC}">
            <c15:filteredArea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'[Comercio APacífico - AZE - 01.xlsx]Sheet1'!$A$19</c15:sqref>
                        </c15:formulaRef>
                      </c:ext>
                    </c:extLst>
                    <c:strCache>
                      <c:ptCount val="1"/>
                      <c:pt idx="0">
                        <c:v>Gran total</c:v>
                      </c:pt>
                    </c:strCache>
                  </c:strRef>
                </c:tx>
                <c:cat>
                  <c:strRef>
                    <c:extLst>
                      <c:ext uri="{02D57815-91ED-43cb-92C2-25804820EDAC}">
                        <c15:formulaRef>
                          <c15:sqref>'[Comercio APacífico - AZE - 01.xlsx]Sheet1'!$B$18:$AB$18</c15:sqref>
                        </c15:formulaRef>
                      </c:ext>
                    </c:extLst>
                    <c:strCache>
                      <c:ptCount val="27"/>
                      <c:pt idx="0">
                        <c:v>1995</c:v>
                      </c:pt>
                      <c:pt idx="1">
                        <c:v>1996</c:v>
                      </c:pt>
                      <c:pt idx="2">
                        <c:v>1997</c:v>
                      </c:pt>
                      <c:pt idx="3">
                        <c:v>1998</c:v>
                      </c:pt>
                      <c:pt idx="4">
                        <c:v>1999</c:v>
                      </c:pt>
                      <c:pt idx="5">
                        <c:v>2000</c:v>
                      </c:pt>
                      <c:pt idx="6">
                        <c:v>2001</c:v>
                      </c:pt>
                      <c:pt idx="7">
                        <c:v>2002</c:v>
                      </c:pt>
                      <c:pt idx="8">
                        <c:v>2003</c:v>
                      </c:pt>
                      <c:pt idx="9">
                        <c:v>2004</c:v>
                      </c:pt>
                      <c:pt idx="10">
                        <c:v>2005</c:v>
                      </c:pt>
                      <c:pt idx="11">
                        <c:v>2006</c:v>
                      </c:pt>
                      <c:pt idx="12">
                        <c:v>2007</c:v>
                      </c:pt>
                      <c:pt idx="13">
                        <c:v>2008</c:v>
                      </c:pt>
                      <c:pt idx="14">
                        <c:v>2009</c:v>
                      </c:pt>
                      <c:pt idx="15">
                        <c:v>2010</c:v>
                      </c:pt>
                      <c:pt idx="16">
                        <c:v>2011</c:v>
                      </c:pt>
                      <c:pt idx="17">
                        <c:v>2012</c:v>
                      </c:pt>
                      <c:pt idx="18">
                        <c:v>2013</c:v>
                      </c:pt>
                      <c:pt idx="19">
                        <c:v>2014</c:v>
                      </c:pt>
                      <c:pt idx="20">
                        <c:v>2015</c:v>
                      </c:pt>
                      <c:pt idx="21">
                        <c:v>2016</c:v>
                      </c:pt>
                      <c:pt idx="22">
                        <c:v>2017</c:v>
                      </c:pt>
                      <c:pt idx="23">
                        <c:v>2018</c:v>
                      </c:pt>
                      <c:pt idx="24">
                        <c:v>2019</c:v>
                      </c:pt>
                      <c:pt idx="25">
                        <c:v>2020</c:v>
                      </c:pt>
                      <c:pt idx="26">
                        <c:v>2021*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'[Comercio APacífico - AZE - 01.xlsx]Sheet1'!$B$19:$AB$19</c15:sqref>
                        </c15:formulaRef>
                      </c:ext>
                    </c:extLst>
                    <c:numCache>
                      <c:formatCode>General</c:formatCode>
                      <c:ptCount val="27"/>
                      <c:pt idx="0">
                        <c:v>0</c:v>
                      </c:pt>
                      <c:pt idx="1">
                        <c:v>7500.6</c:v>
                      </c:pt>
                      <c:pt idx="2">
                        <c:v>258.89999999999998</c:v>
                      </c:pt>
                      <c:pt idx="3">
                        <c:v>5.6</c:v>
                      </c:pt>
                      <c:pt idx="4">
                        <c:v>5704.5999999999995</c:v>
                      </c:pt>
                      <c:pt idx="5">
                        <c:v>1604.7</c:v>
                      </c:pt>
                      <c:pt idx="6">
                        <c:v>2350.3000000000002</c:v>
                      </c:pt>
                      <c:pt idx="7">
                        <c:v>725.1</c:v>
                      </c:pt>
                      <c:pt idx="8">
                        <c:v>2552.6999999999998</c:v>
                      </c:pt>
                      <c:pt idx="9">
                        <c:v>2154.1999999999998</c:v>
                      </c:pt>
                      <c:pt idx="10">
                        <c:v>1024.5</c:v>
                      </c:pt>
                      <c:pt idx="11">
                        <c:v>772.60000000000014</c:v>
                      </c:pt>
                      <c:pt idx="12">
                        <c:v>1497.5</c:v>
                      </c:pt>
                      <c:pt idx="13">
                        <c:v>1569.5</c:v>
                      </c:pt>
                      <c:pt idx="14">
                        <c:v>13537.3</c:v>
                      </c:pt>
                      <c:pt idx="15">
                        <c:v>5248.4000000000005</c:v>
                      </c:pt>
                      <c:pt idx="16">
                        <c:v>4811.8</c:v>
                      </c:pt>
                      <c:pt idx="17">
                        <c:v>5788.7</c:v>
                      </c:pt>
                      <c:pt idx="18">
                        <c:v>8374.7999999999993</c:v>
                      </c:pt>
                      <c:pt idx="19">
                        <c:v>8525.4</c:v>
                      </c:pt>
                      <c:pt idx="20">
                        <c:v>24471.199999999997</c:v>
                      </c:pt>
                      <c:pt idx="21">
                        <c:v>25666.400000000001</c:v>
                      </c:pt>
                      <c:pt idx="22">
                        <c:v>22699.5</c:v>
                      </c:pt>
                      <c:pt idx="23">
                        <c:v>31227.3</c:v>
                      </c:pt>
                      <c:pt idx="24">
                        <c:v>60043.500000000007</c:v>
                      </c:pt>
                      <c:pt idx="25">
                        <c:v>59165.49</c:v>
                      </c:pt>
                      <c:pt idx="26" formatCode="_([$$-409]* #,##0.00_);_([$$-409]* \(#,##0.00\);_([$$-409]* &quot;-&quot;??_);_(@_)">
                        <c:v>77723.216666666674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D-1AAE-4C80-844D-41FEDA472F81}"/>
                  </c:ext>
                </c:extLst>
              </c15:ser>
            </c15:filteredAreaSeries>
          </c:ext>
        </c:extLst>
      </c:areaChart>
      <c:dateAx>
        <c:axId val="525201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5201632"/>
        <c:crosses val="autoZero"/>
        <c:auto val="0"/>
        <c:lblOffset val="100"/>
        <c:baseTimeUnit val="days"/>
      </c:dateAx>
      <c:valAx>
        <c:axId val="525201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5201304"/>
        <c:crosses val="autoZero"/>
        <c:crossBetween val="midCat"/>
      </c:valAx>
    </c:plotArea>
    <c:plotVisOnly val="1"/>
    <c:dispBlanksAs val="zero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58092738407698"/>
          <c:y val="0.17525481189851272"/>
          <c:w val="0.83953018372703414"/>
          <c:h val="0.67567913385826772"/>
        </c:manualLayout>
      </c:layout>
      <c:areaChart>
        <c:grouping val="standard"/>
        <c:varyColors val="0"/>
        <c:ser>
          <c:idx val="0"/>
          <c:order val="1"/>
          <c:tx>
            <c:strRef>
              <c:f>'[Comercio APacífico - AZE - 01.xlsx]Sheet1'!$A$19</c:f>
              <c:strCache>
                <c:ptCount val="1"/>
                <c:pt idx="0">
                  <c:v>Gran 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AAE-4C80-844D-41FEDA472F81}"/>
                </c:ext>
              </c:extLst>
            </c:dLbl>
            <c:dLbl>
              <c:idx val="1"/>
              <c:layout>
                <c:manualLayout>
                  <c:x val="2.7382834886680342E-2"/>
                  <c:y val="-9.7222222222222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AE-4C80-844D-41FEDA472F8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AAE-4C80-844D-41FEDA472F8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AE-4C80-844D-41FEDA472F81}"/>
                </c:ext>
              </c:extLst>
            </c:dLbl>
            <c:dLbl>
              <c:idx val="4"/>
              <c:layout>
                <c:manualLayout>
                  <c:x val="3.285940186401641E-2"/>
                  <c:y val="-0.106481481481481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AAE-4C80-844D-41FEDA472F8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AAE-4C80-844D-41FEDA472F81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AAE-4C80-844D-41FEDA472F81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AAE-4C80-844D-41FEDA472F81}"/>
                </c:ext>
              </c:extLst>
            </c:dLbl>
            <c:dLbl>
              <c:idx val="8"/>
              <c:layout>
                <c:manualLayout>
                  <c:x val="1.3691417443340171E-2"/>
                  <c:y val="-0.125000000000000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AAE-4C80-844D-41FEDA472F81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AAE-4C80-844D-41FEDA472F81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AAE-4C80-844D-41FEDA472F81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AAE-4C80-844D-41FEDA472F81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AAE-4C80-844D-41FEDA472F81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AAE-4C80-844D-41FEDA472F81}"/>
                </c:ext>
              </c:extLst>
            </c:dLbl>
            <c:dLbl>
              <c:idx val="14"/>
              <c:layout>
                <c:manualLayout>
                  <c:x val="-8.1887909569948902E-2"/>
                  <c:y val="-0.180555555555555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AAE-4C80-844D-41FEDA472F81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AAE-4C80-844D-41FEDA472F81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AAE-4C80-844D-41FEDA472F81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AAE-4C80-844D-41FEDA472F81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AAE-4C80-844D-41FEDA472F81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AAE-4C80-844D-41FEDA472F81}"/>
                </c:ext>
              </c:extLst>
            </c:dLbl>
            <c:dLbl>
              <c:idx val="20"/>
              <c:layout>
                <c:manualLayout>
                  <c:x val="-0.15546169890749734"/>
                  <c:y val="-0.157407407407407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AAE-4C80-844D-41FEDA472F81}"/>
                </c:ext>
              </c:extLst>
            </c:dLbl>
            <c:dLbl>
              <c:idx val="21"/>
              <c:layout>
                <c:manualLayout>
                  <c:x val="-0.13403532021846351"/>
                  <c:y val="-0.245370370370370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AAE-4C80-844D-41FEDA472F81}"/>
                </c:ext>
              </c:extLst>
            </c:dLbl>
            <c:dLbl>
              <c:idx val="22"/>
              <c:layout>
                <c:manualLayout>
                  <c:x val="-0.10583344998982563"/>
                  <c:y val="-0.342592592592592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AAE-4C80-844D-41FEDA472F81}"/>
                </c:ext>
              </c:extLst>
            </c:dLbl>
            <c:dLbl>
              <c:idx val="23"/>
              <c:layout>
                <c:manualLayout>
                  <c:x val="-9.8578205592049231E-2"/>
                  <c:y val="-0.398148148148148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AAE-4C80-844D-41FEDA472F81}"/>
                </c:ext>
              </c:extLst>
            </c:dLbl>
            <c:dLbl>
              <c:idx val="24"/>
              <c:layout>
                <c:manualLayout>
                  <c:x val="-9.1641491886377741E-2"/>
                  <c:y val="-0.356481481481481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AAE-4C80-844D-41FEDA472F81}"/>
                </c:ext>
              </c:extLst>
            </c:dLbl>
            <c:dLbl>
              <c:idx val="25"/>
              <c:layout>
                <c:manualLayout>
                  <c:x val="-7.4392686988330903E-2"/>
                  <c:y val="-0.412037037037037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AAE-4C80-844D-41FEDA472F81}"/>
                </c:ext>
              </c:extLst>
            </c:dLbl>
            <c:dLbl>
              <c:idx val="26"/>
              <c:layout>
                <c:manualLayout>
                  <c:x val="-2.6183283396108023E-2"/>
                  <c:y val="-0.439814814814814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AAE-4C80-844D-41FEDA472F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ly"/>
            <c:order val="4"/>
            <c:dispRSqr val="0"/>
            <c:dispEq val="0"/>
          </c:trendline>
          <c:cat>
            <c:strRef>
              <c:f>'[Comercio APacífico - AZE - 01.xlsx]Sheet1'!$B$18:$AB$18</c:f>
              <c:strCache>
                <c:ptCount val="2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2021*</c:v>
                </c:pt>
              </c:strCache>
            </c:strRef>
          </c:cat>
          <c:val>
            <c:numRef>
              <c:f>'[Comercio APacífico - AZE - 01.xlsx]Sheet1'!$B$19:$AB$19</c:f>
              <c:numCache>
                <c:formatCode>General</c:formatCode>
                <c:ptCount val="27"/>
                <c:pt idx="0">
                  <c:v>0</c:v>
                </c:pt>
                <c:pt idx="1">
                  <c:v>7500.6</c:v>
                </c:pt>
                <c:pt idx="2">
                  <c:v>258.89999999999998</c:v>
                </c:pt>
                <c:pt idx="3">
                  <c:v>5.6</c:v>
                </c:pt>
                <c:pt idx="4">
                  <c:v>5704.5999999999995</c:v>
                </c:pt>
                <c:pt idx="5">
                  <c:v>1604.7</c:v>
                </c:pt>
                <c:pt idx="6">
                  <c:v>2350.3000000000002</c:v>
                </c:pt>
                <c:pt idx="7">
                  <c:v>725.1</c:v>
                </c:pt>
                <c:pt idx="8">
                  <c:v>2552.6999999999998</c:v>
                </c:pt>
                <c:pt idx="9">
                  <c:v>2154.1999999999998</c:v>
                </c:pt>
                <c:pt idx="10">
                  <c:v>1024.5</c:v>
                </c:pt>
                <c:pt idx="11">
                  <c:v>772.60000000000014</c:v>
                </c:pt>
                <c:pt idx="12">
                  <c:v>1497.5</c:v>
                </c:pt>
                <c:pt idx="13">
                  <c:v>1569.5</c:v>
                </c:pt>
                <c:pt idx="14">
                  <c:v>13537.3</c:v>
                </c:pt>
                <c:pt idx="15">
                  <c:v>5248.4000000000005</c:v>
                </c:pt>
                <c:pt idx="16">
                  <c:v>4811.8</c:v>
                </c:pt>
                <c:pt idx="17">
                  <c:v>5788.7</c:v>
                </c:pt>
                <c:pt idx="18">
                  <c:v>8374.7999999999993</c:v>
                </c:pt>
                <c:pt idx="19">
                  <c:v>8525.4</c:v>
                </c:pt>
                <c:pt idx="20">
                  <c:v>24471.199999999997</c:v>
                </c:pt>
                <c:pt idx="21">
                  <c:v>25666.400000000001</c:v>
                </c:pt>
                <c:pt idx="22">
                  <c:v>22699.5</c:v>
                </c:pt>
                <c:pt idx="23">
                  <c:v>31227.3</c:v>
                </c:pt>
                <c:pt idx="24">
                  <c:v>60043.500000000007</c:v>
                </c:pt>
                <c:pt idx="25">
                  <c:v>59165.49</c:v>
                </c:pt>
                <c:pt idx="26" formatCode="_([$$-409]* #,##0.00_);_([$$-409]* \(#,##0.00\);_([$$-409]* &quot;-&quot;??_);_(@_)">
                  <c:v>77723.216666666674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1AAE-4C80-844D-41FEDA472F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5201304"/>
        <c:axId val="525201632"/>
        <c:extLst>
          <c:ext xmlns:c15="http://schemas.microsoft.com/office/drawing/2012/chart" uri="{02D57815-91ED-43cb-92C2-25804820EDAC}">
            <c15:filteredArea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'[Comercio APacífico - AZE - 01.xlsx]Sheet1'!$A$19</c15:sqref>
                        </c15:formulaRef>
                      </c:ext>
                    </c:extLst>
                    <c:strCache>
                      <c:ptCount val="1"/>
                      <c:pt idx="0">
                        <c:v>Gran total</c:v>
                      </c:pt>
                    </c:strCache>
                  </c:strRef>
                </c:tx>
                <c:cat>
                  <c:strRef>
                    <c:extLst>
                      <c:ext uri="{02D57815-91ED-43cb-92C2-25804820EDAC}">
                        <c15:formulaRef>
                          <c15:sqref>'[Comercio APacífico - AZE - 01.xlsx]Sheet1'!$B$18:$AB$18</c15:sqref>
                        </c15:formulaRef>
                      </c:ext>
                    </c:extLst>
                    <c:strCache>
                      <c:ptCount val="27"/>
                      <c:pt idx="0">
                        <c:v>1995</c:v>
                      </c:pt>
                      <c:pt idx="1">
                        <c:v>1996</c:v>
                      </c:pt>
                      <c:pt idx="2">
                        <c:v>1997</c:v>
                      </c:pt>
                      <c:pt idx="3">
                        <c:v>1998</c:v>
                      </c:pt>
                      <c:pt idx="4">
                        <c:v>1999</c:v>
                      </c:pt>
                      <c:pt idx="5">
                        <c:v>2000</c:v>
                      </c:pt>
                      <c:pt idx="6">
                        <c:v>2001</c:v>
                      </c:pt>
                      <c:pt idx="7">
                        <c:v>2002</c:v>
                      </c:pt>
                      <c:pt idx="8">
                        <c:v>2003</c:v>
                      </c:pt>
                      <c:pt idx="9">
                        <c:v>2004</c:v>
                      </c:pt>
                      <c:pt idx="10">
                        <c:v>2005</c:v>
                      </c:pt>
                      <c:pt idx="11">
                        <c:v>2006</c:v>
                      </c:pt>
                      <c:pt idx="12">
                        <c:v>2007</c:v>
                      </c:pt>
                      <c:pt idx="13">
                        <c:v>2008</c:v>
                      </c:pt>
                      <c:pt idx="14">
                        <c:v>2009</c:v>
                      </c:pt>
                      <c:pt idx="15">
                        <c:v>2010</c:v>
                      </c:pt>
                      <c:pt idx="16">
                        <c:v>2011</c:v>
                      </c:pt>
                      <c:pt idx="17">
                        <c:v>2012</c:v>
                      </c:pt>
                      <c:pt idx="18">
                        <c:v>2013</c:v>
                      </c:pt>
                      <c:pt idx="19">
                        <c:v>2014</c:v>
                      </c:pt>
                      <c:pt idx="20">
                        <c:v>2015</c:v>
                      </c:pt>
                      <c:pt idx="21">
                        <c:v>2016</c:v>
                      </c:pt>
                      <c:pt idx="22">
                        <c:v>2017</c:v>
                      </c:pt>
                      <c:pt idx="23">
                        <c:v>2018</c:v>
                      </c:pt>
                      <c:pt idx="24">
                        <c:v>2019</c:v>
                      </c:pt>
                      <c:pt idx="25">
                        <c:v>2020</c:v>
                      </c:pt>
                      <c:pt idx="26">
                        <c:v>2021*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'[Comercio APacífico - AZE - 01.xlsx]Sheet1'!$B$19:$AB$19</c15:sqref>
                        </c15:formulaRef>
                      </c:ext>
                    </c:extLst>
                    <c:numCache>
                      <c:formatCode>General</c:formatCode>
                      <c:ptCount val="27"/>
                      <c:pt idx="0">
                        <c:v>0</c:v>
                      </c:pt>
                      <c:pt idx="1">
                        <c:v>7500.6</c:v>
                      </c:pt>
                      <c:pt idx="2">
                        <c:v>258.89999999999998</c:v>
                      </c:pt>
                      <c:pt idx="3">
                        <c:v>5.6</c:v>
                      </c:pt>
                      <c:pt idx="4">
                        <c:v>5704.5999999999995</c:v>
                      </c:pt>
                      <c:pt idx="5">
                        <c:v>1604.7</c:v>
                      </c:pt>
                      <c:pt idx="6">
                        <c:v>2350.3000000000002</c:v>
                      </c:pt>
                      <c:pt idx="7">
                        <c:v>725.1</c:v>
                      </c:pt>
                      <c:pt idx="8">
                        <c:v>2552.6999999999998</c:v>
                      </c:pt>
                      <c:pt idx="9">
                        <c:v>2154.1999999999998</c:v>
                      </c:pt>
                      <c:pt idx="10">
                        <c:v>1024.5</c:v>
                      </c:pt>
                      <c:pt idx="11">
                        <c:v>772.60000000000014</c:v>
                      </c:pt>
                      <c:pt idx="12">
                        <c:v>1497.5</c:v>
                      </c:pt>
                      <c:pt idx="13">
                        <c:v>1569.5</c:v>
                      </c:pt>
                      <c:pt idx="14">
                        <c:v>13537.3</c:v>
                      </c:pt>
                      <c:pt idx="15">
                        <c:v>5248.4000000000005</c:v>
                      </c:pt>
                      <c:pt idx="16">
                        <c:v>4811.8</c:v>
                      </c:pt>
                      <c:pt idx="17">
                        <c:v>5788.7</c:v>
                      </c:pt>
                      <c:pt idx="18">
                        <c:v>8374.7999999999993</c:v>
                      </c:pt>
                      <c:pt idx="19">
                        <c:v>8525.4</c:v>
                      </c:pt>
                      <c:pt idx="20">
                        <c:v>24471.199999999997</c:v>
                      </c:pt>
                      <c:pt idx="21">
                        <c:v>25666.400000000001</c:v>
                      </c:pt>
                      <c:pt idx="22">
                        <c:v>22699.5</c:v>
                      </c:pt>
                      <c:pt idx="23">
                        <c:v>31227.3</c:v>
                      </c:pt>
                      <c:pt idx="24">
                        <c:v>60043.500000000007</c:v>
                      </c:pt>
                      <c:pt idx="25">
                        <c:v>59165.49</c:v>
                      </c:pt>
                      <c:pt idx="26" formatCode="_([$$-409]* #,##0.00_);_([$$-409]* \(#,##0.00\);_([$$-409]* &quot;-&quot;??_);_(@_)">
                        <c:v>77723.216666666674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D-1AAE-4C80-844D-41FEDA472F81}"/>
                  </c:ext>
                </c:extLst>
              </c15:ser>
            </c15:filteredAreaSeries>
          </c:ext>
        </c:extLst>
      </c:areaChart>
      <c:dateAx>
        <c:axId val="525201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5201632"/>
        <c:crosses val="autoZero"/>
        <c:auto val="0"/>
        <c:lblOffset val="100"/>
        <c:baseTimeUnit val="days"/>
      </c:dateAx>
      <c:valAx>
        <c:axId val="525201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5201304"/>
        <c:crosses val="autoZero"/>
        <c:crossBetween val="midCat"/>
      </c:valAx>
    </c:plotArea>
    <c:plotVisOnly val="1"/>
    <c:dispBlanksAs val="zero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0.94071</cdr:y>
    </cdr:from>
    <cdr:to>
      <cdr:x>0.64691</cdr:x>
      <cdr:y>1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D5ECA433-72A1-4DFA-BA08-C9F95BD7F108}"/>
            </a:ext>
          </a:extLst>
        </cdr:cNvPr>
        <cdr:cNvSpPr txBox="1"/>
      </cdr:nvSpPr>
      <cdr:spPr>
        <a:xfrm xmlns:a="http://schemas.openxmlformats.org/drawingml/2006/main">
          <a:off x="0" y="2580556"/>
          <a:ext cx="2957691" cy="1626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200" dirty="0"/>
            <a:t>Source: </a:t>
          </a:r>
          <a:r>
            <a:rPr lang="en-US" sz="1200" i="1" dirty="0"/>
            <a:t>World Bank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0.91341</cdr:y>
    </cdr:from>
    <cdr:to>
      <cdr:x>0.5</cdr:x>
      <cdr:y>0.98211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F712CE86-567E-48C3-BDA0-959AC0B25690}"/>
            </a:ext>
          </a:extLst>
        </cdr:cNvPr>
        <cdr:cNvSpPr txBox="1"/>
      </cdr:nvSpPr>
      <cdr:spPr>
        <a:xfrm xmlns:a="http://schemas.openxmlformats.org/drawingml/2006/main">
          <a:off x="0" y="4719880"/>
          <a:ext cx="5718628" cy="3549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dirty="0"/>
            <a:t>Source: </a:t>
          </a:r>
          <a:r>
            <a:rPr lang="en-US" i="1" dirty="0"/>
            <a:t>Statistics Azerbaijan </a:t>
          </a:r>
          <a:r>
            <a:rPr lang="en-US" dirty="0"/>
            <a:t>(excludes 2007 and 2008 atypical imports from Chile</a:t>
          </a:r>
          <a:r>
            <a:rPr lang="en-US" baseline="0" dirty="0"/>
            <a:t>)</a:t>
          </a:r>
        </a:p>
        <a:p xmlns:a="http://schemas.openxmlformats.org/drawingml/2006/main">
          <a:pPr algn="l"/>
          <a:r>
            <a:rPr lang="en-US" dirty="0"/>
            <a:t>*= projection</a:t>
          </a:r>
        </a:p>
        <a:p xmlns:a="http://schemas.openxmlformats.org/drawingml/2006/main">
          <a:pPr algn="l"/>
          <a:endParaRPr lang="en-US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0.96896</cdr:x>
      <cdr:y>0</cdr:y>
    </cdr:from>
    <cdr:to>
      <cdr:x>1</cdr:x>
      <cdr:y>1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3F913974-1B4E-4029-8E70-EEFA5ED2BA3D}"/>
            </a:ext>
          </a:extLst>
        </cdr:cNvPr>
        <cdr:cNvSpPr txBox="1"/>
      </cdr:nvSpPr>
      <cdr:spPr>
        <a:xfrm xmlns:a="http://schemas.openxmlformats.org/drawingml/2006/main" rot="16200000">
          <a:off x="8266197" y="2816082"/>
          <a:ext cx="5987143" cy="3549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360363" algn="l"/>
          <a:r>
            <a:rPr lang="en-US" dirty="0"/>
            <a:t>Source: </a:t>
          </a:r>
          <a:r>
            <a:rPr lang="en-US" i="1" dirty="0"/>
            <a:t>Statistics Azerbaijan </a:t>
          </a:r>
          <a:r>
            <a:rPr lang="en-US" dirty="0"/>
            <a:t>(excludes 2007 and 2008 atypical imports from Chile</a:t>
          </a:r>
          <a:r>
            <a:rPr lang="en-US" baseline="0" dirty="0"/>
            <a:t>)</a:t>
          </a:r>
        </a:p>
        <a:p xmlns:a="http://schemas.openxmlformats.org/drawingml/2006/main">
          <a:pPr marL="360363" algn="l"/>
          <a:r>
            <a:rPr lang="en-US" dirty="0"/>
            <a:t>*= projection</a:t>
          </a:r>
        </a:p>
        <a:p xmlns:a="http://schemas.openxmlformats.org/drawingml/2006/main">
          <a:pPr algn="l"/>
          <a:endParaRPr lang="en-US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0.96896</cdr:x>
      <cdr:y>0</cdr:y>
    </cdr:from>
    <cdr:to>
      <cdr:x>1</cdr:x>
      <cdr:y>1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F712CE86-567E-48C3-BDA0-959AC0B25690}"/>
            </a:ext>
          </a:extLst>
        </cdr:cNvPr>
        <cdr:cNvSpPr txBox="1"/>
      </cdr:nvSpPr>
      <cdr:spPr>
        <a:xfrm xmlns:a="http://schemas.openxmlformats.org/drawingml/2006/main" rot="16200000">
          <a:off x="8316997" y="2866883"/>
          <a:ext cx="5987143" cy="3549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360363" algn="l"/>
          <a:r>
            <a:rPr lang="en-US" dirty="0"/>
            <a:t>Source: </a:t>
          </a:r>
          <a:r>
            <a:rPr lang="en-US" i="1" dirty="0"/>
            <a:t>Statistics Azerbaijan </a:t>
          </a:r>
          <a:r>
            <a:rPr lang="en-US" dirty="0"/>
            <a:t>(excludes 2007 and 2008 atypical imports from Chile</a:t>
          </a:r>
          <a:r>
            <a:rPr lang="en-US" baseline="0" dirty="0"/>
            <a:t>)</a:t>
          </a:r>
        </a:p>
        <a:p xmlns:a="http://schemas.openxmlformats.org/drawingml/2006/main">
          <a:pPr marL="360363" algn="l"/>
          <a:r>
            <a:rPr lang="en-US" dirty="0"/>
            <a:t>*= projection</a:t>
          </a:r>
        </a:p>
        <a:p xmlns:a="http://schemas.openxmlformats.org/drawingml/2006/main">
          <a:pPr algn="l"/>
          <a:endParaRPr lang="en-US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0.96896</cdr:x>
      <cdr:y>0</cdr:y>
    </cdr:from>
    <cdr:to>
      <cdr:x>1</cdr:x>
      <cdr:y>1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F712CE86-567E-48C3-BDA0-959AC0B25690}"/>
            </a:ext>
          </a:extLst>
        </cdr:cNvPr>
        <cdr:cNvSpPr txBox="1"/>
      </cdr:nvSpPr>
      <cdr:spPr>
        <a:xfrm xmlns:a="http://schemas.openxmlformats.org/drawingml/2006/main" rot="16200000">
          <a:off x="8316997" y="2866883"/>
          <a:ext cx="5987143" cy="3549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360363" algn="l"/>
          <a:r>
            <a:rPr lang="en-US" dirty="0"/>
            <a:t>Source: </a:t>
          </a:r>
          <a:r>
            <a:rPr lang="en-US" i="1" dirty="0"/>
            <a:t>Statistics Azerbaijan </a:t>
          </a:r>
          <a:r>
            <a:rPr lang="en-US" dirty="0"/>
            <a:t>(excludes 2007 and 2008 atypical imports from Chile</a:t>
          </a:r>
          <a:r>
            <a:rPr lang="en-US" baseline="0" dirty="0"/>
            <a:t>)</a:t>
          </a:r>
        </a:p>
        <a:p xmlns:a="http://schemas.openxmlformats.org/drawingml/2006/main">
          <a:pPr marL="360363" algn="l"/>
          <a:r>
            <a:rPr lang="en-US" dirty="0"/>
            <a:t>*= projection</a:t>
          </a:r>
        </a:p>
        <a:p xmlns:a="http://schemas.openxmlformats.org/drawingml/2006/main">
          <a:pPr algn="l"/>
          <a:endParaRPr lang="en-US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0.96896</cdr:x>
      <cdr:y>0</cdr:y>
    </cdr:from>
    <cdr:to>
      <cdr:x>1</cdr:x>
      <cdr:y>1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F712CE86-567E-48C3-BDA0-959AC0B25690}"/>
            </a:ext>
          </a:extLst>
        </cdr:cNvPr>
        <cdr:cNvSpPr txBox="1"/>
      </cdr:nvSpPr>
      <cdr:spPr>
        <a:xfrm xmlns:a="http://schemas.openxmlformats.org/drawingml/2006/main" rot="16200000">
          <a:off x="8316997" y="2866883"/>
          <a:ext cx="5987143" cy="3549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360363" algn="l"/>
          <a:r>
            <a:rPr lang="en-US" dirty="0"/>
            <a:t>Source: </a:t>
          </a:r>
          <a:r>
            <a:rPr lang="en-US" i="1" dirty="0"/>
            <a:t>Statistics Azerbaijan </a:t>
          </a:r>
          <a:r>
            <a:rPr lang="en-US" dirty="0"/>
            <a:t>(excludes 2007 and 2008 atypical imports from Chile</a:t>
          </a:r>
          <a:r>
            <a:rPr lang="en-US" baseline="0" dirty="0"/>
            <a:t>)</a:t>
          </a:r>
        </a:p>
        <a:p xmlns:a="http://schemas.openxmlformats.org/drawingml/2006/main">
          <a:pPr marL="360363" algn="l"/>
          <a:r>
            <a:rPr lang="en-US" dirty="0"/>
            <a:t>*= projection</a:t>
          </a:r>
        </a:p>
        <a:p xmlns:a="http://schemas.openxmlformats.org/drawingml/2006/main">
          <a:pPr algn="l"/>
          <a:endParaRPr lang="en-US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0.91668</cdr:y>
    </cdr:from>
    <cdr:to>
      <cdr:x>0.42916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29E4E56-45B5-4FAE-BEC7-B7161C839410}"/>
            </a:ext>
          </a:extLst>
        </cdr:cNvPr>
        <cdr:cNvSpPr txBox="1"/>
      </cdr:nvSpPr>
      <cdr:spPr>
        <a:xfrm xmlns:a="http://schemas.openxmlformats.org/drawingml/2006/main">
          <a:off x="0" y="4969954"/>
          <a:ext cx="4852352" cy="4504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050" dirty="0"/>
            <a:t>*= projection</a:t>
          </a:r>
        </a:p>
        <a:p xmlns:a="http://schemas.openxmlformats.org/drawingml/2006/main">
          <a:r>
            <a:rPr lang="en-GB" sz="1050" dirty="0"/>
            <a:t>Source: </a:t>
          </a:r>
          <a:r>
            <a:rPr lang="en-GB" sz="1050" i="1" dirty="0"/>
            <a:t>Statistics Azerbaijan</a:t>
          </a:r>
          <a:endParaRPr lang="en-GB" sz="105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0.97187</cdr:x>
      <cdr:y>0.06256</cdr:y>
    </cdr:from>
    <cdr:to>
      <cdr:x>1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E48411D0-1A17-44E8-9A1F-5C99574AB41B}"/>
            </a:ext>
          </a:extLst>
        </cdr:cNvPr>
        <cdr:cNvSpPr txBox="1"/>
      </cdr:nvSpPr>
      <cdr:spPr>
        <a:xfrm xmlns:a="http://schemas.openxmlformats.org/drawingml/2006/main" rot="16200000">
          <a:off x="8754995" y="2600936"/>
          <a:ext cx="4871040" cy="3193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050" dirty="0"/>
            <a:t>*= projection</a:t>
          </a:r>
        </a:p>
        <a:p xmlns:a="http://schemas.openxmlformats.org/drawingml/2006/main">
          <a:r>
            <a:rPr lang="en-GB" sz="1050" dirty="0"/>
            <a:t>Source: </a:t>
          </a:r>
          <a:r>
            <a:rPr lang="en-GB" sz="1050" i="1" dirty="0"/>
            <a:t>Statistics Azerbaijan</a:t>
          </a:r>
          <a:endParaRPr lang="en-GB" sz="105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0.96981</cdr:x>
      <cdr:y>0.18014</cdr:y>
    </cdr:from>
    <cdr:to>
      <cdr:x>0.9863</cdr:x>
      <cdr:y>0.33233</cdr:y>
    </cdr:to>
    <cdr:sp macro="" textlink="">
      <cdr:nvSpPr>
        <cdr:cNvPr id="2" name="Arrow: Down 1">
          <a:extLst xmlns:a="http://schemas.openxmlformats.org/drawingml/2006/main">
            <a:ext uri="{FF2B5EF4-FFF2-40B4-BE49-F238E27FC236}">
              <a16:creationId xmlns:a16="http://schemas.microsoft.com/office/drawing/2014/main" id="{4E89CEB6-7606-46FE-9F70-968B512F96C2}"/>
            </a:ext>
          </a:extLst>
        </cdr:cNvPr>
        <cdr:cNvSpPr/>
      </cdr:nvSpPr>
      <cdr:spPr>
        <a:xfrm xmlns:a="http://schemas.openxmlformats.org/drawingml/2006/main">
          <a:off x="11098411" y="897679"/>
          <a:ext cx="188686" cy="758371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GB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CFCA0-6A39-45E1-8B61-D73FD4F95E08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9D6C2-AA8C-42A4-889C-EC09CD0FE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20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459B8-692B-451E-8905-3CFC2304208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61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AA2B0-F08C-4774-B13A-C04DC82C479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i="1"/>
            </a:lvl1pPr>
          </a:lstStyle>
          <a:p>
            <a:r>
              <a:rPr lang="en-US" dirty="0"/>
              <a:t>Alliance of the Pacific and Azerbaijan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44D5BF-E901-4B66-86FA-E7708E8EB1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X Anniversary of the Alliance of the Pacific</a:t>
            </a:r>
          </a:p>
          <a:p>
            <a:endParaRPr lang="en-US" dirty="0"/>
          </a:p>
          <a:p>
            <a:r>
              <a:rPr lang="en-US" dirty="0"/>
              <a:t>ADA University</a:t>
            </a:r>
          </a:p>
          <a:p>
            <a:r>
              <a:rPr lang="en-US" dirty="0"/>
              <a:t>Baku, April 28, 2021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C2995-FD28-4A47-A77D-C9687C0CF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706D-7212-41BD-AB0E-6C1FBD1D71A1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D3CA6-44DB-4657-BE9B-2D18AD7F1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3F451-CE2C-42CB-85BD-D5209597B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577D-825A-4001-A937-98FB31B86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963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837F5-97A2-4408-B736-69AA6F7F1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A78049-C424-4443-92F8-FA7486D7AD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EAF13-06CA-497C-B7D4-834018E2D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706D-7212-41BD-AB0E-6C1FBD1D71A1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54535-71E6-43E5-88DA-E3568E9CE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93F3F-5E83-44B0-AB2B-DC200BE6D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577D-825A-4001-A937-98FB31B86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852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DF0BDF-8556-46BB-A832-A64B2230C4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9407D9-1C9F-49E3-8607-505CE16495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1FF7D-7FB4-4B84-8650-AB76E0EA5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706D-7212-41BD-AB0E-6C1FBD1D71A1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0C4C7-D967-4928-BA6B-F3A13F150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0D5BE-A203-4E61-8F63-3009B8026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577D-825A-4001-A937-98FB31B86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746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BAF2D-5FD1-4AE8-92B5-3C0186EE9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A361A-0FA7-4D8B-B039-94A83BBBB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420D8-5F4A-4335-B134-AC4C89345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706D-7212-41BD-AB0E-6C1FBD1D71A1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36F6C-F9C7-400D-86CF-6782CD3A8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9796F-43B7-498B-B3D6-676746EAC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577D-825A-4001-A937-98FB31B86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804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309C9-2350-4442-A681-0C4A827D5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53DAB1-F2BC-4F96-8046-312E2B5DBD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EF24F-AF0B-457E-9117-6007CDBF5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706D-7212-41BD-AB0E-6C1FBD1D71A1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C5E6C-9153-4502-9CDA-9806C0344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6E61F3-828C-4010-A7A8-D55B53D9C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577D-825A-4001-A937-98FB31B86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789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A6C33-D588-47F6-81F8-4C1AF8BD7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A03AE-541D-42A7-A25F-7C691CF725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C7A3B6-D437-448B-9FC2-00DE0B4C30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24F694-49E5-49E8-8F0C-20CA48BB7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706D-7212-41BD-AB0E-6C1FBD1D71A1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955BB5-DF32-4D35-B8ED-B1BDE446E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C81686-4CC7-4476-9CFC-B2A3B25DB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577D-825A-4001-A937-98FB31B86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687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1C7BD-02CD-443F-A30B-DEB3C7180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6D1B86-B5EE-438E-A83A-52BEBD216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C2DAB9-DC7C-4240-9DE5-ED1423BAAC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92E5E7-09DB-416A-9256-9E8878689E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3F692D-B239-4840-84A2-B012EC304C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D1A983-E881-4750-94EE-1FC4C4666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706D-7212-41BD-AB0E-6C1FBD1D71A1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45A0D7-1802-4675-868F-5B3E354CF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C49647-6CAD-43AD-A449-FFD5C9C2A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577D-825A-4001-A937-98FB31B86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390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95571-C89F-4493-80E3-64EE03D08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01BA51-751A-436C-B817-D640BB78F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706D-7212-41BD-AB0E-6C1FBD1D71A1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5A6E25-66F7-4588-8CBE-A57926DE1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B40162-B577-4CD3-96C0-195AC7891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577D-825A-4001-A937-98FB31B86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551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9480BB-284C-4DE4-971D-890269F8D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706D-7212-41BD-AB0E-6C1FBD1D71A1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644F8E-980C-4309-B2A4-F0C7C3F60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24AF5A-9E16-4F7E-9482-D874ED749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577D-825A-4001-A937-98FB31B86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532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FE809-038C-4209-8680-93B23BBB3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DB60A-8AB6-4E1E-8D5D-B20457624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CF3367-F16C-4C5C-8604-1FD65409B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C9ACCC-A7BE-4FD8-8A10-1243E0F30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706D-7212-41BD-AB0E-6C1FBD1D71A1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7A87B7-2C2E-4E8E-B293-128288BF8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23BBC1-6BA5-4351-8A11-DA0F1A586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577D-825A-4001-A937-98FB31B86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15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53315-D6DA-4524-9DA4-4FF54E088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D24BC5-3B16-4AC0-84AA-608828116C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BDF1BF-5A89-43DF-8368-15E74F9B8E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7B7CAA-3379-441D-9311-61AC19787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706D-7212-41BD-AB0E-6C1FBD1D71A1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A27E91-98A9-4B35-9524-678924227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47BEC3-232C-499E-9C8C-09E97A7E9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577D-825A-4001-A937-98FB31B86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598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7F08BC-EE8A-4142-83AF-648F6F5DC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3718"/>
            <a:ext cx="10515600" cy="1026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8ECF63-0281-4583-9EE1-CAE6879F4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5481B4-587D-4760-B69D-DD05E3FB93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C706D-7212-41BD-AB0E-6C1FBD1D71A1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32E49-EAE3-40B1-81D6-2DB6F23C3A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84A2F-A923-4177-9C39-8BD1660B79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6577D-825A-4001-A937-98FB31B86D90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Imagen 135">
            <a:extLst>
              <a:ext uri="{FF2B5EF4-FFF2-40B4-BE49-F238E27FC236}">
                <a16:creationId xmlns:a16="http://schemas.microsoft.com/office/drawing/2014/main" id="{04C010FD-565F-45B5-8EB8-B10B7E570BA1}"/>
              </a:ext>
            </a:extLst>
          </p:cNvPr>
          <p:cNvPicPr/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82"/>
          <a:stretch/>
        </p:blipFill>
        <p:spPr bwMode="auto">
          <a:xfrm>
            <a:off x="9165629" y="14698"/>
            <a:ext cx="3026371" cy="799909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2AE81F5-45CB-4C63-9F7E-38BCEFE48EFE}"/>
              </a:ext>
            </a:extLst>
          </p:cNvPr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74" y="66531"/>
            <a:ext cx="3287480" cy="6145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05896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rlabardini@sre.gob.m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rodrigo.Labardini@live.com.m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87AF9-7CFA-4515-A439-4C16ACE31B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419" dirty="0"/>
              <a:t>Alliance </a:t>
            </a:r>
            <a:r>
              <a:rPr lang="es-419" dirty="0" err="1"/>
              <a:t>of</a:t>
            </a:r>
            <a:r>
              <a:rPr lang="es-419" dirty="0"/>
              <a:t> </a:t>
            </a:r>
            <a:r>
              <a:rPr lang="es-419" dirty="0" err="1"/>
              <a:t>the</a:t>
            </a:r>
            <a:r>
              <a:rPr lang="es-419" dirty="0"/>
              <a:t> </a:t>
            </a:r>
            <a:r>
              <a:rPr lang="es-419" dirty="0" err="1"/>
              <a:t>Pacific</a:t>
            </a:r>
            <a:r>
              <a:rPr lang="es-419" dirty="0"/>
              <a:t> and </a:t>
            </a:r>
            <a:r>
              <a:rPr lang="es-419" dirty="0" err="1"/>
              <a:t>Azerbaijan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20DD98-309D-40E4-9743-2A4442733D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46362"/>
          </a:xfrm>
        </p:spPr>
        <p:txBody>
          <a:bodyPr>
            <a:normAutofit fontScale="77500" lnSpcReduction="20000"/>
          </a:bodyPr>
          <a:lstStyle/>
          <a:p>
            <a:endParaRPr lang="es-419" dirty="0"/>
          </a:p>
          <a:p>
            <a:r>
              <a:rPr lang="en-GB" sz="3600" dirty="0"/>
              <a:t>2021 – X Anniversary of the Alliance of the Pacific</a:t>
            </a:r>
          </a:p>
          <a:p>
            <a:endParaRPr lang="en-GB" dirty="0"/>
          </a:p>
          <a:p>
            <a:r>
              <a:rPr lang="en-GB" b="1" i="1" dirty="0"/>
              <a:t>Rodrigo Labardini, Ambassador of Mexico in Azerbaijan</a:t>
            </a:r>
          </a:p>
          <a:p>
            <a:endParaRPr lang="en-GB" dirty="0"/>
          </a:p>
          <a:p>
            <a:pPr algn="r"/>
            <a:r>
              <a:rPr lang="en-GB" sz="2000" dirty="0"/>
              <a:t>November 30</a:t>
            </a:r>
            <a:r>
              <a:rPr lang="en-GB" sz="2000"/>
              <a:t>, 2021</a:t>
            </a:r>
            <a:endParaRPr lang="en-GB" sz="2000" dirty="0"/>
          </a:p>
          <a:p>
            <a:pPr algn="r"/>
            <a:r>
              <a:rPr lang="en-GB" sz="2000" i="1" dirty="0"/>
              <a:t>Institute of Asia-Pacific and African Studies</a:t>
            </a:r>
          </a:p>
          <a:p>
            <a:pPr algn="r"/>
            <a:r>
              <a:rPr lang="en-GB" sz="2000" dirty="0" err="1"/>
              <a:t>Khazar</a:t>
            </a:r>
            <a:r>
              <a:rPr lang="en-GB" sz="2000" dirty="0"/>
              <a:t> University, Baku</a:t>
            </a:r>
          </a:p>
        </p:txBody>
      </p:sp>
    </p:spTree>
    <p:extLst>
      <p:ext uri="{BB962C8B-B14F-4D97-AF65-F5344CB8AC3E}">
        <p14:creationId xmlns:p14="http://schemas.microsoft.com/office/powerpoint/2010/main" val="3796611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8EAF5-3D17-42A3-B26D-20B84ADE1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i="1" dirty="0"/>
              <a:t>Alliance </a:t>
            </a:r>
            <a:r>
              <a:rPr lang="es-419" i="1" dirty="0" err="1"/>
              <a:t>of</a:t>
            </a:r>
            <a:r>
              <a:rPr lang="es-419" i="1" dirty="0"/>
              <a:t> </a:t>
            </a:r>
            <a:r>
              <a:rPr lang="es-419" i="1" dirty="0" err="1"/>
              <a:t>the</a:t>
            </a:r>
            <a:r>
              <a:rPr lang="es-419" i="1" dirty="0"/>
              <a:t> </a:t>
            </a:r>
            <a:r>
              <a:rPr lang="es-419" i="1" dirty="0" err="1"/>
              <a:t>Pacific</a:t>
            </a:r>
            <a:r>
              <a:rPr lang="es-419" i="1" dirty="0"/>
              <a:t> - </a:t>
            </a:r>
            <a:r>
              <a:rPr lang="es-419" i="1" dirty="0" err="1"/>
              <a:t>Potential</a:t>
            </a:r>
            <a:endParaRPr lang="en-GB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797A5-89E9-4DDA-89E8-86A85B7F6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38% Latin America &amp; Caribbean GDP</a:t>
            </a:r>
          </a:p>
          <a:p>
            <a:pPr lvl="1"/>
            <a:r>
              <a:rPr lang="en-GB" dirty="0"/>
              <a:t>Has grown from 31% (2010) to 38% (2020)</a:t>
            </a:r>
          </a:p>
          <a:p>
            <a:pPr lvl="8" algn="r"/>
            <a:r>
              <a:rPr lang="en-GB" i="1" dirty="0"/>
              <a:t>World Bank 2021, </a:t>
            </a:r>
            <a:r>
              <a:rPr lang="en-GB" dirty="0"/>
              <a:t>(Current USD$)</a:t>
            </a:r>
            <a:endParaRPr lang="en-GB" i="1" dirty="0"/>
          </a:p>
          <a:p>
            <a:endParaRPr lang="en-GB" dirty="0"/>
          </a:p>
          <a:p>
            <a:r>
              <a:rPr lang="en-GB" dirty="0"/>
              <a:t>Foreign Direct Investment</a:t>
            </a:r>
          </a:p>
          <a:p>
            <a:pPr lvl="1"/>
            <a:r>
              <a:rPr lang="en-GB" dirty="0"/>
              <a:t>38% of Latin America and the Caribbean (2018)</a:t>
            </a:r>
          </a:p>
          <a:p>
            <a:pPr lvl="8" algn="r"/>
            <a:r>
              <a:rPr lang="en-GB" i="1" dirty="0"/>
              <a:t>Alliance of the Pacific</a:t>
            </a:r>
          </a:p>
        </p:txBody>
      </p:sp>
    </p:spTree>
    <p:extLst>
      <p:ext uri="{BB962C8B-B14F-4D97-AF65-F5344CB8AC3E}">
        <p14:creationId xmlns:p14="http://schemas.microsoft.com/office/powerpoint/2010/main" val="3924737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8EAF5-3D17-42A3-B26D-20B84ADE1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i="1" dirty="0"/>
              <a:t>Alliance </a:t>
            </a:r>
            <a:r>
              <a:rPr lang="es-419" i="1" dirty="0" err="1"/>
              <a:t>of</a:t>
            </a:r>
            <a:r>
              <a:rPr lang="es-419" i="1" dirty="0"/>
              <a:t> </a:t>
            </a:r>
            <a:r>
              <a:rPr lang="es-419" i="1" dirty="0" err="1"/>
              <a:t>the</a:t>
            </a:r>
            <a:r>
              <a:rPr lang="es-419" i="1" dirty="0"/>
              <a:t> </a:t>
            </a:r>
            <a:r>
              <a:rPr lang="es-419" i="1" dirty="0" err="1"/>
              <a:t>Pacific</a:t>
            </a:r>
            <a:r>
              <a:rPr lang="es-419" i="1" dirty="0"/>
              <a:t> - </a:t>
            </a:r>
            <a:r>
              <a:rPr lang="es-419" i="1" dirty="0" err="1"/>
              <a:t>Potential</a:t>
            </a:r>
            <a:endParaRPr lang="en-GB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797A5-89E9-4DDA-89E8-86A85B7F6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419" dirty="0" err="1"/>
              <a:t>Exports</a:t>
            </a:r>
            <a:r>
              <a:rPr lang="es-419" dirty="0"/>
              <a:t>:	USD$ 677 </a:t>
            </a:r>
            <a:r>
              <a:rPr lang="es-419" dirty="0" err="1"/>
              <a:t>billion</a:t>
            </a:r>
            <a:r>
              <a:rPr lang="es-419" dirty="0"/>
              <a:t> (2019)  /  USD$ 593 (2020)</a:t>
            </a:r>
          </a:p>
          <a:p>
            <a:pPr lvl="1"/>
            <a:r>
              <a:rPr lang="es-419" dirty="0" err="1"/>
              <a:t>Have</a:t>
            </a:r>
            <a:r>
              <a:rPr lang="es-419" dirty="0"/>
              <a:t> </a:t>
            </a:r>
            <a:r>
              <a:rPr lang="es-419" dirty="0" err="1"/>
              <a:t>grown</a:t>
            </a:r>
            <a:r>
              <a:rPr lang="es-419" dirty="0"/>
              <a:t> </a:t>
            </a:r>
            <a:r>
              <a:rPr lang="es-419" dirty="0" err="1"/>
              <a:t>from</a:t>
            </a:r>
            <a:r>
              <a:rPr lang="es-419" dirty="0"/>
              <a:t> USD$485 </a:t>
            </a:r>
            <a:r>
              <a:rPr lang="es-419" dirty="0" err="1"/>
              <a:t>billion</a:t>
            </a:r>
            <a:r>
              <a:rPr lang="es-419" dirty="0"/>
              <a:t> (2010) </a:t>
            </a:r>
            <a:r>
              <a:rPr lang="es-419" dirty="0" err="1"/>
              <a:t>to</a:t>
            </a:r>
            <a:endParaRPr lang="es-419" dirty="0"/>
          </a:p>
          <a:p>
            <a:pPr lvl="2"/>
            <a:r>
              <a:rPr lang="es-419" sz="2400" dirty="0"/>
              <a:t>USD$ 677 </a:t>
            </a:r>
            <a:r>
              <a:rPr lang="es-419" sz="2400" dirty="0" err="1"/>
              <a:t>billion</a:t>
            </a:r>
            <a:r>
              <a:rPr lang="es-419" sz="2400" dirty="0"/>
              <a:t> (2019) / USD$ 593 </a:t>
            </a:r>
            <a:r>
              <a:rPr lang="es-419" sz="2400" dirty="0" err="1"/>
              <a:t>billion</a:t>
            </a:r>
            <a:r>
              <a:rPr lang="es-419" sz="2400" dirty="0"/>
              <a:t> (2020)</a:t>
            </a:r>
          </a:p>
          <a:p>
            <a:pPr lvl="1"/>
            <a:r>
              <a:rPr lang="es-419" dirty="0" err="1"/>
              <a:t>Were</a:t>
            </a:r>
            <a:r>
              <a:rPr lang="es-419" dirty="0"/>
              <a:t> 41.7% </a:t>
            </a:r>
            <a:r>
              <a:rPr lang="es-419" dirty="0" err="1"/>
              <a:t>of</a:t>
            </a:r>
            <a:r>
              <a:rPr lang="es-419" dirty="0"/>
              <a:t> LAC </a:t>
            </a:r>
            <a:r>
              <a:rPr lang="es-419" dirty="0" err="1"/>
              <a:t>exports</a:t>
            </a:r>
            <a:r>
              <a:rPr lang="es-419" dirty="0"/>
              <a:t> (2010)</a:t>
            </a:r>
          </a:p>
          <a:p>
            <a:pPr lvl="1"/>
            <a:r>
              <a:rPr lang="es-419" dirty="0" err="1"/>
              <a:t>Were</a:t>
            </a:r>
            <a:r>
              <a:rPr lang="es-419" dirty="0"/>
              <a:t> 49.6% </a:t>
            </a:r>
            <a:r>
              <a:rPr lang="es-419" dirty="0" err="1"/>
              <a:t>of</a:t>
            </a:r>
            <a:r>
              <a:rPr lang="es-419" dirty="0"/>
              <a:t> LAC </a:t>
            </a:r>
            <a:r>
              <a:rPr lang="es-419" dirty="0" err="1"/>
              <a:t>exports</a:t>
            </a:r>
            <a:r>
              <a:rPr lang="es-419" dirty="0"/>
              <a:t> (2020)</a:t>
            </a:r>
          </a:p>
          <a:p>
            <a:pPr lvl="8" algn="r"/>
            <a:r>
              <a:rPr lang="en-GB" i="1" dirty="0"/>
              <a:t>World Bank 2021, </a:t>
            </a:r>
            <a:r>
              <a:rPr lang="en-GB" dirty="0"/>
              <a:t>(Current USD$)</a:t>
            </a:r>
          </a:p>
          <a:p>
            <a:pPr lvl="1"/>
            <a:endParaRPr lang="es-419" dirty="0"/>
          </a:p>
          <a:p>
            <a:pPr lvl="1"/>
            <a:r>
              <a:rPr lang="es-419" dirty="0" err="1"/>
              <a:t>This</a:t>
            </a:r>
            <a:r>
              <a:rPr lang="es-419" dirty="0"/>
              <a:t> </a:t>
            </a:r>
            <a:r>
              <a:rPr lang="es-419" dirty="0" err="1"/>
              <a:t>represents</a:t>
            </a:r>
            <a:r>
              <a:rPr lang="es-419" dirty="0"/>
              <a:t> </a:t>
            </a:r>
            <a:r>
              <a:rPr lang="es-419" dirty="0" err="1"/>
              <a:t>the</a:t>
            </a:r>
            <a:r>
              <a:rPr lang="es-419" dirty="0"/>
              <a:t> Alliance </a:t>
            </a:r>
            <a:r>
              <a:rPr lang="es-419" dirty="0" err="1"/>
              <a:t>of</a:t>
            </a:r>
            <a:r>
              <a:rPr lang="es-419" dirty="0"/>
              <a:t> </a:t>
            </a:r>
            <a:r>
              <a:rPr lang="es-419" dirty="0" err="1"/>
              <a:t>the</a:t>
            </a:r>
            <a:r>
              <a:rPr lang="es-419" dirty="0"/>
              <a:t> </a:t>
            </a:r>
            <a:r>
              <a:rPr lang="es-419" dirty="0" err="1"/>
              <a:t>Pacific</a:t>
            </a:r>
            <a:r>
              <a:rPr lang="es-419" dirty="0"/>
              <a:t> </a:t>
            </a:r>
            <a:r>
              <a:rPr lang="es-419" dirty="0" err="1"/>
              <a:t>exports</a:t>
            </a:r>
            <a:r>
              <a:rPr lang="es-419" dirty="0"/>
              <a:t> USD$ 1.3 </a:t>
            </a:r>
            <a:r>
              <a:rPr lang="es-419" dirty="0" err="1"/>
              <a:t>million</a:t>
            </a:r>
            <a:r>
              <a:rPr lang="es-419" dirty="0"/>
              <a:t> per minute</a:t>
            </a:r>
          </a:p>
          <a:p>
            <a:endParaRPr lang="en-GB" dirty="0"/>
          </a:p>
          <a:p>
            <a:r>
              <a:rPr lang="en-GB" dirty="0"/>
              <a:t>8</a:t>
            </a:r>
            <a:r>
              <a:rPr lang="en-GB" baseline="30000" dirty="0"/>
              <a:t>th</a:t>
            </a:r>
            <a:r>
              <a:rPr lang="en-GB" dirty="0"/>
              <a:t> economy of the world</a:t>
            </a:r>
          </a:p>
          <a:p>
            <a:pPr lvl="8" algn="r"/>
            <a:r>
              <a:rPr lang="en-GB" i="1" dirty="0"/>
              <a:t>Alliance of the Pacific</a:t>
            </a:r>
          </a:p>
        </p:txBody>
      </p:sp>
    </p:spTree>
    <p:extLst>
      <p:ext uri="{BB962C8B-B14F-4D97-AF65-F5344CB8AC3E}">
        <p14:creationId xmlns:p14="http://schemas.microsoft.com/office/powerpoint/2010/main" val="326206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258E0-C56F-42DF-BDFD-B664BEC2D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i="1" dirty="0" err="1"/>
              <a:t>Observer</a:t>
            </a:r>
            <a:r>
              <a:rPr lang="es-419" i="1" dirty="0"/>
              <a:t> </a:t>
            </a:r>
            <a:r>
              <a:rPr lang="es-419" i="1" dirty="0" err="1"/>
              <a:t>states</a:t>
            </a:r>
            <a:endParaRPr lang="en-GB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A4023-EC8A-40EC-959F-11C96FBFE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s-419" dirty="0" err="1"/>
              <a:t>Americas</a:t>
            </a:r>
            <a:r>
              <a:rPr lang="es-419" dirty="0"/>
              <a:t>:		14 </a:t>
            </a:r>
            <a:r>
              <a:rPr lang="es-419" dirty="0" err="1"/>
              <a:t>states</a:t>
            </a:r>
            <a:endParaRPr lang="es-419" dirty="0"/>
          </a:p>
          <a:p>
            <a:r>
              <a:rPr lang="es-419" dirty="0" err="1"/>
              <a:t>Africa</a:t>
            </a:r>
            <a:r>
              <a:rPr lang="es-419" dirty="0"/>
              <a:t>:		  2 </a:t>
            </a:r>
            <a:r>
              <a:rPr lang="es-419" dirty="0" err="1"/>
              <a:t>states</a:t>
            </a:r>
            <a:endParaRPr lang="es-419" dirty="0"/>
          </a:p>
          <a:p>
            <a:r>
              <a:rPr lang="es-419" dirty="0"/>
              <a:t>Asia:		11 </a:t>
            </a:r>
            <a:r>
              <a:rPr lang="es-419" dirty="0" err="1"/>
              <a:t>states</a:t>
            </a:r>
            <a:endParaRPr lang="es-419" dirty="0"/>
          </a:p>
          <a:p>
            <a:r>
              <a:rPr lang="es-419" dirty="0" err="1"/>
              <a:t>Europe</a:t>
            </a:r>
            <a:r>
              <a:rPr lang="es-419" dirty="0"/>
              <a:t>:		30 </a:t>
            </a:r>
            <a:r>
              <a:rPr lang="es-419" dirty="0" err="1"/>
              <a:t>states</a:t>
            </a:r>
            <a:endParaRPr lang="es-419" dirty="0"/>
          </a:p>
          <a:p>
            <a:r>
              <a:rPr lang="es-419" dirty="0" err="1"/>
              <a:t>Oceania</a:t>
            </a:r>
            <a:r>
              <a:rPr lang="es-419" dirty="0"/>
              <a:t>:		  2 </a:t>
            </a:r>
            <a:r>
              <a:rPr lang="es-419" dirty="0" err="1"/>
              <a:t>states</a:t>
            </a:r>
            <a:endParaRPr lang="es-419" dirty="0"/>
          </a:p>
          <a:p>
            <a:endParaRPr lang="es-419" dirty="0"/>
          </a:p>
          <a:p>
            <a:r>
              <a:rPr lang="es-419" dirty="0"/>
              <a:t>Total:		59 </a:t>
            </a:r>
            <a:r>
              <a:rPr lang="es-419" dirty="0" err="1"/>
              <a:t>states</a:t>
            </a:r>
            <a:endParaRPr lang="es-419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Azerbaijan joined in 2019</a:t>
            </a:r>
          </a:p>
        </p:txBody>
      </p:sp>
    </p:spTree>
    <p:extLst>
      <p:ext uri="{BB962C8B-B14F-4D97-AF65-F5344CB8AC3E}">
        <p14:creationId xmlns:p14="http://schemas.microsoft.com/office/powerpoint/2010/main" val="216750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02966-0F84-49A6-991A-3905EFE4D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Associate members (candidates)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9A24B4D-0576-4D35-994B-C72943455E26}"/>
              </a:ext>
            </a:extLst>
          </p:cNvPr>
          <p:cNvSpPr txBox="1">
            <a:spLocks/>
          </p:cNvSpPr>
          <p:nvPr/>
        </p:nvSpPr>
        <p:spPr>
          <a:xfrm>
            <a:off x="838200" y="2225946"/>
            <a:ext cx="10515600" cy="5022345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419" dirty="0"/>
              <a:t>In </a:t>
            </a:r>
            <a:r>
              <a:rPr lang="es-419" dirty="0" err="1"/>
              <a:t>negotiations</a:t>
            </a:r>
            <a:r>
              <a:rPr lang="es-419" dirty="0"/>
              <a:t>:</a:t>
            </a:r>
          </a:p>
          <a:p>
            <a:pPr lvl="1"/>
            <a:r>
              <a:rPr lang="es-419" dirty="0"/>
              <a:t>Australia</a:t>
            </a:r>
          </a:p>
          <a:p>
            <a:pPr lvl="1"/>
            <a:r>
              <a:rPr lang="es-419" dirty="0" err="1"/>
              <a:t>Canada</a:t>
            </a:r>
            <a:endParaRPr lang="es-419" dirty="0"/>
          </a:p>
          <a:p>
            <a:pPr lvl="1"/>
            <a:r>
              <a:rPr lang="es-419" dirty="0"/>
              <a:t>New </a:t>
            </a:r>
            <a:r>
              <a:rPr lang="es-419" dirty="0" err="1"/>
              <a:t>Zealand</a:t>
            </a:r>
            <a:endParaRPr lang="es-419" dirty="0"/>
          </a:p>
          <a:p>
            <a:endParaRPr lang="es-419" dirty="0"/>
          </a:p>
          <a:p>
            <a:r>
              <a:rPr lang="es-419" dirty="0" err="1"/>
              <a:t>Requested</a:t>
            </a:r>
            <a:r>
              <a:rPr lang="es-419" dirty="0"/>
              <a:t> </a:t>
            </a:r>
            <a:r>
              <a:rPr lang="es-419" dirty="0" err="1"/>
              <a:t>negotiations</a:t>
            </a:r>
            <a:endParaRPr lang="es-419" dirty="0"/>
          </a:p>
          <a:p>
            <a:pPr lvl="1"/>
            <a:r>
              <a:rPr lang="es-419" dirty="0"/>
              <a:t>Ecuador – </a:t>
            </a:r>
            <a:r>
              <a:rPr lang="es-419" dirty="0" err="1"/>
              <a:t>seeks</a:t>
            </a:r>
            <a:r>
              <a:rPr lang="es-419" dirty="0"/>
              <a:t> full </a:t>
            </a:r>
            <a:r>
              <a:rPr lang="es-419" dirty="0" err="1"/>
              <a:t>integration</a:t>
            </a:r>
            <a:endParaRPr lang="es-419" dirty="0"/>
          </a:p>
          <a:p>
            <a:pPr lvl="1"/>
            <a:r>
              <a:rPr lang="es-419" dirty="0"/>
              <a:t>South </a:t>
            </a:r>
            <a:r>
              <a:rPr lang="es-419" dirty="0" err="1"/>
              <a:t>Korea</a:t>
            </a:r>
            <a:r>
              <a:rPr lang="es-419" dirty="0"/>
              <a:t> </a:t>
            </a:r>
          </a:p>
          <a:p>
            <a:pPr lvl="1"/>
            <a:endParaRPr lang="es-419" dirty="0"/>
          </a:p>
          <a:p>
            <a:pPr lvl="8" algn="r"/>
            <a:r>
              <a:rPr lang="es-419" i="1" dirty="0"/>
              <a:t>Alliance </a:t>
            </a:r>
            <a:r>
              <a:rPr lang="es-419" i="1" dirty="0" err="1"/>
              <a:t>of</a:t>
            </a:r>
            <a:r>
              <a:rPr lang="es-419" i="1" dirty="0"/>
              <a:t> </a:t>
            </a:r>
            <a:r>
              <a:rPr lang="es-419" i="1" dirty="0" err="1"/>
              <a:t>the</a:t>
            </a:r>
            <a:r>
              <a:rPr lang="es-419" i="1" dirty="0"/>
              <a:t> </a:t>
            </a:r>
            <a:r>
              <a:rPr lang="es-419" i="1" dirty="0" err="1"/>
              <a:t>Pacific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415446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02966-0F84-49A6-991A-3905EFE4D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Associate members (candidates)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9A24B4D-0576-4D35-994B-C72943455E26}"/>
              </a:ext>
            </a:extLst>
          </p:cNvPr>
          <p:cNvSpPr txBox="1">
            <a:spLocks/>
          </p:cNvSpPr>
          <p:nvPr/>
        </p:nvSpPr>
        <p:spPr>
          <a:xfrm>
            <a:off x="838200" y="2241395"/>
            <a:ext cx="10515600" cy="44716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419" dirty="0" err="1"/>
              <a:t>Singapore</a:t>
            </a:r>
            <a:endParaRPr lang="es-419" dirty="0"/>
          </a:p>
          <a:p>
            <a:pPr lvl="1"/>
            <a:r>
              <a:rPr lang="es-419" dirty="0" err="1"/>
              <a:t>Observer</a:t>
            </a:r>
            <a:r>
              <a:rPr lang="es-419" dirty="0"/>
              <a:t> in 2014</a:t>
            </a:r>
          </a:p>
          <a:p>
            <a:pPr lvl="1"/>
            <a:r>
              <a:rPr lang="es-419" dirty="0" err="1"/>
              <a:t>Associate</a:t>
            </a:r>
            <a:r>
              <a:rPr lang="es-419" dirty="0"/>
              <a:t> </a:t>
            </a:r>
            <a:r>
              <a:rPr lang="es-419" dirty="0" err="1"/>
              <a:t>Member</a:t>
            </a:r>
            <a:r>
              <a:rPr lang="es-419" dirty="0"/>
              <a:t> Candidate in 2017</a:t>
            </a:r>
          </a:p>
          <a:p>
            <a:pPr lvl="1"/>
            <a:endParaRPr lang="es-419" dirty="0"/>
          </a:p>
          <a:p>
            <a:pPr lvl="1"/>
            <a:r>
              <a:rPr lang="es-419" dirty="0"/>
              <a:t>ALCAPS </a:t>
            </a:r>
            <a:r>
              <a:rPr lang="es-419" dirty="0" err="1"/>
              <a:t>Negotiations</a:t>
            </a:r>
            <a:r>
              <a:rPr lang="es-419" dirty="0"/>
              <a:t> </a:t>
            </a:r>
            <a:r>
              <a:rPr lang="es-419" dirty="0" err="1"/>
              <a:t>concluded</a:t>
            </a:r>
            <a:r>
              <a:rPr lang="es-419" dirty="0"/>
              <a:t> 21JUL2021</a:t>
            </a:r>
          </a:p>
          <a:p>
            <a:pPr lvl="2"/>
            <a:r>
              <a:rPr lang="es-419" dirty="0"/>
              <a:t>Free </a:t>
            </a:r>
            <a:r>
              <a:rPr lang="es-419" dirty="0" err="1"/>
              <a:t>Trade</a:t>
            </a:r>
            <a:r>
              <a:rPr lang="es-419" dirty="0"/>
              <a:t> </a:t>
            </a:r>
            <a:r>
              <a:rPr lang="es-419" dirty="0" err="1"/>
              <a:t>Agreement</a:t>
            </a:r>
            <a:r>
              <a:rPr lang="es-419" dirty="0"/>
              <a:t> </a:t>
            </a:r>
            <a:r>
              <a:rPr lang="es-419" dirty="0" err="1"/>
              <a:t>between</a:t>
            </a:r>
            <a:r>
              <a:rPr lang="es-419" dirty="0"/>
              <a:t> </a:t>
            </a:r>
            <a:r>
              <a:rPr lang="es-419" dirty="0" err="1"/>
              <a:t>the</a:t>
            </a:r>
            <a:r>
              <a:rPr lang="es-419" dirty="0"/>
              <a:t> Alliance </a:t>
            </a:r>
            <a:r>
              <a:rPr lang="es-419" dirty="0" err="1"/>
              <a:t>of</a:t>
            </a:r>
            <a:r>
              <a:rPr lang="es-419" dirty="0"/>
              <a:t> </a:t>
            </a:r>
            <a:r>
              <a:rPr lang="es-419" dirty="0" err="1"/>
              <a:t>the</a:t>
            </a:r>
            <a:r>
              <a:rPr lang="es-419" dirty="0"/>
              <a:t> </a:t>
            </a:r>
            <a:r>
              <a:rPr lang="es-419" dirty="0" err="1"/>
              <a:t>Pacific</a:t>
            </a:r>
            <a:r>
              <a:rPr lang="es-419" dirty="0"/>
              <a:t> and </a:t>
            </a:r>
            <a:r>
              <a:rPr lang="es-419" dirty="0" err="1"/>
              <a:t>Singapore</a:t>
            </a:r>
            <a:endParaRPr lang="es-419" dirty="0"/>
          </a:p>
          <a:p>
            <a:pPr marL="1163638" lvl="3" indent="0">
              <a:buNone/>
            </a:pPr>
            <a:r>
              <a:rPr lang="es-419" dirty="0"/>
              <a:t>(</a:t>
            </a:r>
            <a:r>
              <a:rPr lang="es-419" i="1" dirty="0"/>
              <a:t>Acuerdo de Libre Comercio entre la Alianza del Pacífico y Singapur </a:t>
            </a:r>
            <a:r>
              <a:rPr lang="en-US" dirty="0"/>
              <a:t>[</a:t>
            </a:r>
            <a:r>
              <a:rPr lang="es-419" dirty="0"/>
              <a:t>ALCAPS</a:t>
            </a:r>
            <a:r>
              <a:rPr lang="en-US" dirty="0"/>
              <a:t>]</a:t>
            </a:r>
            <a:r>
              <a:rPr lang="es-419" dirty="0"/>
              <a:t>)</a:t>
            </a:r>
          </a:p>
          <a:p>
            <a:pPr marL="457200" lvl="1" indent="0">
              <a:buNone/>
            </a:pPr>
            <a:endParaRPr lang="es-419" dirty="0"/>
          </a:p>
          <a:p>
            <a:pPr lvl="8" algn="r"/>
            <a:r>
              <a:rPr lang="es-419" i="1" dirty="0"/>
              <a:t>Alliance </a:t>
            </a:r>
            <a:r>
              <a:rPr lang="es-419" i="1" dirty="0" err="1"/>
              <a:t>of</a:t>
            </a:r>
            <a:r>
              <a:rPr lang="es-419" i="1" dirty="0"/>
              <a:t> </a:t>
            </a:r>
            <a:r>
              <a:rPr lang="es-419" i="1" dirty="0" err="1"/>
              <a:t>the</a:t>
            </a:r>
            <a:r>
              <a:rPr lang="es-419" i="1" dirty="0"/>
              <a:t> </a:t>
            </a:r>
            <a:r>
              <a:rPr lang="es-419" i="1" dirty="0" err="1"/>
              <a:t>Pacific</a:t>
            </a:r>
            <a:endParaRPr lang="es-419" i="1" dirty="0"/>
          </a:p>
        </p:txBody>
      </p:sp>
    </p:spTree>
    <p:extLst>
      <p:ext uri="{BB962C8B-B14F-4D97-AF65-F5344CB8AC3E}">
        <p14:creationId xmlns:p14="http://schemas.microsoft.com/office/powerpoint/2010/main" val="132434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421C1-0960-4856-A665-051717C4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i="1" dirty="0" err="1"/>
              <a:t>Singapore</a:t>
            </a:r>
            <a:endParaRPr lang="en-US" i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6BECA9-9C73-41C8-9DF3-CC38E6BB1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9866"/>
          </a:xfrm>
        </p:spPr>
        <p:txBody>
          <a:bodyPr>
            <a:normAutofit/>
          </a:bodyPr>
          <a:lstStyle/>
          <a:p>
            <a:r>
              <a:rPr lang="es-MX" dirty="0" err="1"/>
              <a:t>Negotiations</a:t>
            </a:r>
            <a:r>
              <a:rPr lang="es-MX" dirty="0"/>
              <a:t> </a:t>
            </a:r>
            <a:r>
              <a:rPr lang="es-MX" dirty="0" err="1"/>
              <a:t>ended</a:t>
            </a:r>
            <a:r>
              <a:rPr lang="es-MX" dirty="0"/>
              <a:t> </a:t>
            </a:r>
            <a:r>
              <a:rPr lang="es-MX" dirty="0" err="1"/>
              <a:t>July</a:t>
            </a:r>
            <a:r>
              <a:rPr lang="es-MX" dirty="0"/>
              <a:t> 21st, 2021</a:t>
            </a:r>
          </a:p>
          <a:p>
            <a:pPr lvl="1"/>
            <a:r>
              <a:rPr lang="es-MX" dirty="0"/>
              <a:t>Formal </a:t>
            </a:r>
            <a:r>
              <a:rPr lang="es-MX" dirty="0" err="1"/>
              <a:t>signature</a:t>
            </a:r>
            <a:r>
              <a:rPr lang="es-MX" dirty="0"/>
              <a:t> </a:t>
            </a:r>
            <a:r>
              <a:rPr lang="es-MX" dirty="0" err="1"/>
              <a:t>to</a:t>
            </a:r>
            <a:r>
              <a:rPr lang="es-MX" dirty="0"/>
              <a:t> </a:t>
            </a:r>
            <a:r>
              <a:rPr lang="es-MX" dirty="0" err="1"/>
              <a:t>occure</a:t>
            </a:r>
            <a:r>
              <a:rPr lang="es-MX" dirty="0"/>
              <a:t> in </a:t>
            </a:r>
            <a:r>
              <a:rPr lang="es-MX" dirty="0" err="1"/>
              <a:t>December</a:t>
            </a:r>
            <a:r>
              <a:rPr lang="es-MX" dirty="0"/>
              <a:t> 2021, </a:t>
            </a:r>
            <a:r>
              <a:rPr lang="es-MX" dirty="0" err="1"/>
              <a:t>during</a:t>
            </a:r>
            <a:r>
              <a:rPr lang="es-MX" dirty="0"/>
              <a:t> </a:t>
            </a:r>
            <a:r>
              <a:rPr lang="es-MX" dirty="0" err="1"/>
              <a:t>Bogotá’s</a:t>
            </a:r>
            <a:r>
              <a:rPr lang="es-MX" dirty="0"/>
              <a:t> Summit</a:t>
            </a:r>
          </a:p>
          <a:p>
            <a:pPr lvl="1"/>
            <a:r>
              <a:rPr lang="es-MX" dirty="0"/>
              <a:t>New </a:t>
            </a:r>
            <a:r>
              <a:rPr lang="es-MX" dirty="0" err="1"/>
              <a:t>Associate</a:t>
            </a:r>
            <a:r>
              <a:rPr lang="es-MX" dirty="0"/>
              <a:t> </a:t>
            </a:r>
            <a:r>
              <a:rPr lang="es-MX" dirty="0" err="1"/>
              <a:t>Member</a:t>
            </a:r>
            <a:r>
              <a:rPr lang="es-MX" dirty="0"/>
              <a:t>, once </a:t>
            </a:r>
            <a:r>
              <a:rPr lang="es-MX" dirty="0" err="1"/>
              <a:t>agreement</a:t>
            </a:r>
            <a:r>
              <a:rPr lang="es-MX" dirty="0"/>
              <a:t> </a:t>
            </a:r>
            <a:r>
              <a:rPr lang="es-MX" dirty="0" err="1"/>
              <a:t>enters</a:t>
            </a:r>
            <a:r>
              <a:rPr lang="es-MX" dirty="0"/>
              <a:t> </a:t>
            </a:r>
            <a:r>
              <a:rPr lang="es-MX" dirty="0" err="1"/>
              <a:t>into</a:t>
            </a:r>
            <a:r>
              <a:rPr lang="es-MX" dirty="0"/>
              <a:t> </a:t>
            </a:r>
            <a:r>
              <a:rPr lang="es-MX" dirty="0" err="1"/>
              <a:t>force</a:t>
            </a:r>
            <a:r>
              <a:rPr lang="es-MX" dirty="0"/>
              <a:t> – </a:t>
            </a:r>
            <a:r>
              <a:rPr lang="es-MX" dirty="0" err="1"/>
              <a:t>likely</a:t>
            </a:r>
            <a:r>
              <a:rPr lang="es-MX" dirty="0"/>
              <a:t> </a:t>
            </a:r>
            <a:r>
              <a:rPr lang="es-MX" dirty="0" err="1"/>
              <a:t>during</a:t>
            </a:r>
            <a:r>
              <a:rPr lang="es-MX" dirty="0"/>
              <a:t> 2022</a:t>
            </a:r>
          </a:p>
          <a:p>
            <a:endParaRPr lang="es-MX" dirty="0"/>
          </a:p>
          <a:p>
            <a:r>
              <a:rPr lang="es-MX" dirty="0" err="1"/>
              <a:t>Important</a:t>
            </a:r>
            <a:r>
              <a:rPr lang="es-MX" dirty="0"/>
              <a:t> </a:t>
            </a:r>
            <a:r>
              <a:rPr lang="es-MX" dirty="0" err="1"/>
              <a:t>orientation</a:t>
            </a:r>
            <a:r>
              <a:rPr lang="es-MX" dirty="0"/>
              <a:t>:</a:t>
            </a:r>
          </a:p>
          <a:p>
            <a:pPr lvl="1"/>
            <a:r>
              <a:rPr lang="es-ES" b="0" i="0" dirty="0">
                <a:solidFill>
                  <a:srgbClr val="272727"/>
                </a:solidFill>
                <a:effectLst/>
                <a:latin typeface="gobCL"/>
              </a:rPr>
              <a:t>Energy</a:t>
            </a:r>
          </a:p>
          <a:p>
            <a:pPr lvl="1"/>
            <a:r>
              <a:rPr lang="es-ES" dirty="0" err="1">
                <a:solidFill>
                  <a:srgbClr val="272727"/>
                </a:solidFill>
                <a:latin typeface="gobCL"/>
              </a:rPr>
              <a:t>Food</a:t>
            </a:r>
            <a:endParaRPr lang="es-ES" dirty="0">
              <a:solidFill>
                <a:srgbClr val="272727"/>
              </a:solidFill>
              <a:latin typeface="gobCL"/>
            </a:endParaRPr>
          </a:p>
          <a:p>
            <a:pPr lvl="1"/>
            <a:r>
              <a:rPr lang="es-ES" b="0" i="0" dirty="0">
                <a:solidFill>
                  <a:srgbClr val="272727"/>
                </a:solidFill>
                <a:effectLst/>
                <a:latin typeface="gobCL"/>
              </a:rPr>
              <a:t>Digital </a:t>
            </a:r>
            <a:r>
              <a:rPr lang="es-ES" b="0" i="0" dirty="0" err="1">
                <a:solidFill>
                  <a:srgbClr val="272727"/>
                </a:solidFill>
                <a:effectLst/>
                <a:latin typeface="gobCL"/>
              </a:rPr>
              <a:t>economy</a:t>
            </a:r>
            <a:endParaRPr lang="es-ES" b="0" i="0" dirty="0">
              <a:solidFill>
                <a:srgbClr val="272727"/>
              </a:solidFill>
              <a:effectLst/>
              <a:latin typeface="gobCL"/>
            </a:endParaRPr>
          </a:p>
          <a:p>
            <a:pPr lvl="1"/>
            <a:r>
              <a:rPr lang="es-ES" dirty="0" err="1">
                <a:solidFill>
                  <a:srgbClr val="272727"/>
                </a:solidFill>
                <a:latin typeface="gobCL"/>
              </a:rPr>
              <a:t>Infrastructure</a:t>
            </a:r>
            <a:r>
              <a:rPr lang="es-ES" dirty="0">
                <a:solidFill>
                  <a:srgbClr val="272727"/>
                </a:solidFill>
                <a:latin typeface="gobCL"/>
              </a:rPr>
              <a:t> and </a:t>
            </a:r>
            <a:r>
              <a:rPr lang="es-ES" dirty="0" err="1">
                <a:solidFill>
                  <a:srgbClr val="272727"/>
                </a:solidFill>
                <a:latin typeface="gobCL"/>
              </a:rPr>
              <a:t>urban</a:t>
            </a:r>
            <a:r>
              <a:rPr lang="es-ES" dirty="0">
                <a:solidFill>
                  <a:srgbClr val="272727"/>
                </a:solidFill>
                <a:latin typeface="gobCL"/>
              </a:rPr>
              <a:t> </a:t>
            </a:r>
            <a:r>
              <a:rPr lang="es-ES" dirty="0" err="1">
                <a:solidFill>
                  <a:srgbClr val="272727"/>
                </a:solidFill>
                <a:latin typeface="gobCL"/>
              </a:rPr>
              <a:t>solutions</a:t>
            </a:r>
            <a:endParaRPr lang="es-ES" dirty="0">
              <a:solidFill>
                <a:srgbClr val="272727"/>
              </a:solidFill>
              <a:latin typeface="gobCL"/>
            </a:endParaRPr>
          </a:p>
          <a:p>
            <a:pPr lvl="1"/>
            <a:r>
              <a:rPr lang="es-ES" b="0" i="0" dirty="0" err="1">
                <a:solidFill>
                  <a:srgbClr val="272727"/>
                </a:solidFill>
                <a:effectLst/>
                <a:latin typeface="gobCL"/>
              </a:rPr>
              <a:t>Administration</a:t>
            </a:r>
            <a:r>
              <a:rPr lang="es-ES" b="0" i="0" dirty="0">
                <a:solidFill>
                  <a:srgbClr val="272727"/>
                </a:solidFill>
                <a:effectLst/>
                <a:latin typeface="gobCL"/>
              </a:rPr>
              <a:t> and </a:t>
            </a:r>
            <a:r>
              <a:rPr lang="es-ES" b="0" i="0" dirty="0" err="1">
                <a:solidFill>
                  <a:srgbClr val="272727"/>
                </a:solidFill>
                <a:effectLst/>
                <a:latin typeface="gobCL"/>
              </a:rPr>
              <a:t>logistics</a:t>
            </a:r>
            <a:r>
              <a:rPr lang="es-ES" b="0" i="0" dirty="0">
                <a:solidFill>
                  <a:srgbClr val="272727"/>
                </a:solidFill>
                <a:effectLst/>
                <a:latin typeface="gobCL"/>
              </a:rPr>
              <a:t> </a:t>
            </a:r>
            <a:r>
              <a:rPr lang="es-ES" b="0" i="0" dirty="0" err="1">
                <a:solidFill>
                  <a:srgbClr val="272727"/>
                </a:solidFill>
                <a:effectLst/>
                <a:latin typeface="gobCL"/>
              </a:rPr>
              <a:t>of</a:t>
            </a:r>
            <a:r>
              <a:rPr lang="es-ES" b="0" i="0" dirty="0">
                <a:solidFill>
                  <a:srgbClr val="272727"/>
                </a:solidFill>
                <a:effectLst/>
                <a:latin typeface="gobCL"/>
              </a:rPr>
              <a:t> </a:t>
            </a:r>
            <a:r>
              <a:rPr lang="es-ES" b="0" i="0" dirty="0" err="1">
                <a:solidFill>
                  <a:srgbClr val="272727"/>
                </a:solidFill>
                <a:effectLst/>
                <a:latin typeface="gobCL"/>
              </a:rPr>
              <a:t>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00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6CFA8-0A39-41C3-A4D5-33DB799EA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i="1" dirty="0" err="1"/>
              <a:t>Expansion</a:t>
            </a:r>
            <a:r>
              <a:rPr lang="es-419" i="1" dirty="0"/>
              <a:t> </a:t>
            </a:r>
            <a:r>
              <a:rPr lang="es-419" sz="2800" i="1" dirty="0"/>
              <a:t>– data </a:t>
            </a:r>
            <a:r>
              <a:rPr lang="es-419" sz="2800" i="1" dirty="0" err="1"/>
              <a:t>before</a:t>
            </a:r>
            <a:r>
              <a:rPr lang="es-419" sz="2800" i="1" dirty="0"/>
              <a:t> </a:t>
            </a:r>
            <a:r>
              <a:rPr lang="es-419" sz="2800" i="1" dirty="0" err="1"/>
              <a:t>expansion</a:t>
            </a:r>
            <a:endParaRPr lang="en-US" i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6D6739-2D70-4353-B697-AC707E892E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1790801"/>
              </p:ext>
            </p:extLst>
          </p:nvPr>
        </p:nvGraphicFramePr>
        <p:xfrm>
          <a:off x="488516" y="1813099"/>
          <a:ext cx="1086528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2470">
                  <a:extLst>
                    <a:ext uri="{9D8B030D-6E8A-4147-A177-3AD203B41FA5}">
                      <a16:colId xmlns:a16="http://schemas.microsoft.com/office/drawing/2014/main" val="969103594"/>
                    </a:ext>
                  </a:extLst>
                </a:gridCol>
                <a:gridCol w="1528176">
                  <a:extLst>
                    <a:ext uri="{9D8B030D-6E8A-4147-A177-3AD203B41FA5}">
                      <a16:colId xmlns:a16="http://schemas.microsoft.com/office/drawing/2014/main" val="395739577"/>
                    </a:ext>
                  </a:extLst>
                </a:gridCol>
                <a:gridCol w="1503123">
                  <a:extLst>
                    <a:ext uri="{9D8B030D-6E8A-4147-A177-3AD203B41FA5}">
                      <a16:colId xmlns:a16="http://schemas.microsoft.com/office/drawing/2014/main" val="1462640039"/>
                    </a:ext>
                  </a:extLst>
                </a:gridCol>
                <a:gridCol w="1440493">
                  <a:extLst>
                    <a:ext uri="{9D8B030D-6E8A-4147-A177-3AD203B41FA5}">
                      <a16:colId xmlns:a16="http://schemas.microsoft.com/office/drawing/2014/main" val="2048119102"/>
                    </a:ext>
                  </a:extLst>
                </a:gridCol>
                <a:gridCol w="1340285">
                  <a:extLst>
                    <a:ext uri="{9D8B030D-6E8A-4147-A177-3AD203B41FA5}">
                      <a16:colId xmlns:a16="http://schemas.microsoft.com/office/drawing/2014/main" val="300092041"/>
                    </a:ext>
                  </a:extLst>
                </a:gridCol>
                <a:gridCol w="1352811">
                  <a:extLst>
                    <a:ext uri="{9D8B030D-6E8A-4147-A177-3AD203B41FA5}">
                      <a16:colId xmlns:a16="http://schemas.microsoft.com/office/drawing/2014/main" val="4152837973"/>
                    </a:ext>
                  </a:extLst>
                </a:gridCol>
                <a:gridCol w="1307930">
                  <a:extLst>
                    <a:ext uri="{9D8B030D-6E8A-4147-A177-3AD203B41FA5}">
                      <a16:colId xmlns:a16="http://schemas.microsoft.com/office/drawing/2014/main" val="39722239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419" dirty="0" err="1"/>
                        <a:t>Indicator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dirty="0" err="1"/>
                        <a:t>Mexico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dirty="0"/>
                        <a:t>Chile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dirty="0"/>
                        <a:t>Colombia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dirty="0" err="1"/>
                        <a:t>Peru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dirty="0"/>
                        <a:t>Ecuador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Singapore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110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419" dirty="0"/>
                        <a:t>GDP (USD$ </a:t>
                      </a:r>
                      <a:r>
                        <a:rPr lang="es-419" dirty="0" err="1"/>
                        <a:t>billion</a:t>
                      </a:r>
                      <a:r>
                        <a:rPr lang="es-419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1,269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279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323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228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374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168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419" dirty="0" err="1"/>
                        <a:t>Exports</a:t>
                      </a:r>
                      <a:r>
                        <a:rPr lang="es-419" dirty="0"/>
                        <a:t> (USD$ </a:t>
                      </a:r>
                      <a:r>
                        <a:rPr lang="es-419" dirty="0" err="1"/>
                        <a:t>million</a:t>
                      </a:r>
                      <a:r>
                        <a:rPr lang="es-419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492,731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78,292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51,271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54,595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24,917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658,516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657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419" dirty="0" err="1"/>
                        <a:t>Imports</a:t>
                      </a:r>
                      <a:r>
                        <a:rPr lang="es-419" dirty="0"/>
                        <a:t> (USD$ </a:t>
                      </a:r>
                      <a:r>
                        <a:rPr lang="es-419" dirty="0" err="1"/>
                        <a:t>million</a:t>
                      </a:r>
                      <a:r>
                        <a:rPr lang="es-419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dirty="0"/>
                        <a:t>495,912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80,606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70,084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52,304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24,895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552,689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551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419" dirty="0"/>
                        <a:t>Tot X+M (USD$ </a:t>
                      </a:r>
                      <a:r>
                        <a:rPr lang="es-419" dirty="0" err="1"/>
                        <a:t>million</a:t>
                      </a:r>
                      <a:r>
                        <a:rPr lang="es-419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988,643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dirty="0"/>
                        <a:t>158,898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121,355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106,899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49,812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1’211,205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651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dirty="0" err="1"/>
                        <a:t>Population</a:t>
                      </a:r>
                      <a:r>
                        <a:rPr lang="es-419" dirty="0"/>
                        <a:t> (</a:t>
                      </a:r>
                      <a:r>
                        <a:rPr lang="es-419" dirty="0" err="1"/>
                        <a:t>million</a:t>
                      </a:r>
                      <a:r>
                        <a:rPr lang="es-419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127.575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18.952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50.339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32.510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17.373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5.703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26344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9FC1C7A-9226-4A5C-87B5-84F097FBF944}"/>
              </a:ext>
            </a:extLst>
          </p:cNvPr>
          <p:cNvSpPr txBox="1"/>
          <p:nvPr/>
        </p:nvSpPr>
        <p:spPr>
          <a:xfrm>
            <a:off x="587680" y="6451974"/>
            <a:ext cx="29866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400" dirty="0" err="1"/>
              <a:t>Sources</a:t>
            </a:r>
            <a:r>
              <a:rPr lang="es-419" sz="1400" dirty="0"/>
              <a:t>: WB, WTO, IMD, IMF </a:t>
            </a:r>
            <a:endParaRPr lang="en-US" sz="1400" dirty="0"/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E0AED393-B349-4D2F-AA35-A55356A762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5275751"/>
              </p:ext>
            </p:extLst>
          </p:nvPr>
        </p:nvGraphicFramePr>
        <p:xfrm>
          <a:off x="528182" y="4195127"/>
          <a:ext cx="1086528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2470">
                  <a:extLst>
                    <a:ext uri="{9D8B030D-6E8A-4147-A177-3AD203B41FA5}">
                      <a16:colId xmlns:a16="http://schemas.microsoft.com/office/drawing/2014/main" val="969103594"/>
                    </a:ext>
                  </a:extLst>
                </a:gridCol>
                <a:gridCol w="1528176">
                  <a:extLst>
                    <a:ext uri="{9D8B030D-6E8A-4147-A177-3AD203B41FA5}">
                      <a16:colId xmlns:a16="http://schemas.microsoft.com/office/drawing/2014/main" val="395739577"/>
                    </a:ext>
                  </a:extLst>
                </a:gridCol>
                <a:gridCol w="1503123">
                  <a:extLst>
                    <a:ext uri="{9D8B030D-6E8A-4147-A177-3AD203B41FA5}">
                      <a16:colId xmlns:a16="http://schemas.microsoft.com/office/drawing/2014/main" val="1462640039"/>
                    </a:ext>
                  </a:extLst>
                </a:gridCol>
                <a:gridCol w="1440493">
                  <a:extLst>
                    <a:ext uri="{9D8B030D-6E8A-4147-A177-3AD203B41FA5}">
                      <a16:colId xmlns:a16="http://schemas.microsoft.com/office/drawing/2014/main" val="2048119102"/>
                    </a:ext>
                  </a:extLst>
                </a:gridCol>
                <a:gridCol w="1340285">
                  <a:extLst>
                    <a:ext uri="{9D8B030D-6E8A-4147-A177-3AD203B41FA5}">
                      <a16:colId xmlns:a16="http://schemas.microsoft.com/office/drawing/2014/main" val="300092041"/>
                    </a:ext>
                  </a:extLst>
                </a:gridCol>
                <a:gridCol w="1352811">
                  <a:extLst>
                    <a:ext uri="{9D8B030D-6E8A-4147-A177-3AD203B41FA5}">
                      <a16:colId xmlns:a16="http://schemas.microsoft.com/office/drawing/2014/main" val="4152837973"/>
                    </a:ext>
                  </a:extLst>
                </a:gridCol>
                <a:gridCol w="1307930">
                  <a:extLst>
                    <a:ext uri="{9D8B030D-6E8A-4147-A177-3AD203B41FA5}">
                      <a16:colId xmlns:a16="http://schemas.microsoft.com/office/drawing/2014/main" val="39722239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419" dirty="0" err="1"/>
                        <a:t>Indicator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dirty="0" err="1"/>
                        <a:t>Mexico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dirty="0"/>
                        <a:t>Chile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dirty="0"/>
                        <a:t>Colombia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dirty="0" err="1"/>
                        <a:t>Peru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dirty="0"/>
                        <a:t>Ecuador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dirty="0" err="1"/>
                        <a:t>Singapore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110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419" dirty="0"/>
                        <a:t>GDP (USD$ </a:t>
                      </a:r>
                      <a:r>
                        <a:rPr lang="es-419" dirty="0" err="1"/>
                        <a:t>billion</a:t>
                      </a:r>
                      <a:r>
                        <a:rPr lang="es-419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1,076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253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271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202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339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168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419" dirty="0" err="1"/>
                        <a:t>Exports</a:t>
                      </a:r>
                      <a:r>
                        <a:rPr lang="es-419" dirty="0"/>
                        <a:t> (USD$ </a:t>
                      </a:r>
                      <a:r>
                        <a:rPr lang="es-419" dirty="0" err="1"/>
                        <a:t>million</a:t>
                      </a:r>
                      <a:r>
                        <a:rPr lang="es-419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431,451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79,789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37,126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45,118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22,263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599,216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657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419" dirty="0" err="1"/>
                        <a:t>Imports</a:t>
                      </a:r>
                      <a:r>
                        <a:rPr lang="es-419" dirty="0"/>
                        <a:t> (USD$ </a:t>
                      </a:r>
                      <a:r>
                        <a:rPr lang="es-419" dirty="0" err="1"/>
                        <a:t>million</a:t>
                      </a:r>
                      <a:r>
                        <a:rPr lang="es-419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407,763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66,515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54,190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42,629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20,506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490,694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551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dirty="0"/>
                        <a:t>Tot X+M (USD$ </a:t>
                      </a:r>
                      <a:r>
                        <a:rPr lang="es-419" dirty="0" err="1"/>
                        <a:t>million</a:t>
                      </a:r>
                      <a:r>
                        <a:rPr lang="es-419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839,214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146,304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91,316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87,747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42,769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1’089,910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651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419" dirty="0" err="1"/>
                        <a:t>Population</a:t>
                      </a:r>
                      <a:r>
                        <a:rPr lang="es-419" dirty="0"/>
                        <a:t> (</a:t>
                      </a:r>
                      <a:r>
                        <a:rPr lang="es-419" dirty="0" err="1"/>
                        <a:t>million</a:t>
                      </a:r>
                      <a:r>
                        <a:rPr lang="es-419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128.932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19.116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50.882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32.971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17.643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5.685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81354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2B2DB65-6627-4690-B671-4853842E538E}"/>
              </a:ext>
            </a:extLst>
          </p:cNvPr>
          <p:cNvSpPr txBox="1"/>
          <p:nvPr/>
        </p:nvSpPr>
        <p:spPr>
          <a:xfrm rot="16200000">
            <a:off x="-493834" y="4022784"/>
            <a:ext cx="1563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800" b="1" i="1" u="sng" dirty="0"/>
              <a:t>2020</a:t>
            </a:r>
            <a:endParaRPr lang="en-US" sz="2800" b="1" i="1" u="sng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9169BE-55B2-4295-9569-25EE49CC7A25}"/>
              </a:ext>
            </a:extLst>
          </p:cNvPr>
          <p:cNvSpPr txBox="1"/>
          <p:nvPr/>
        </p:nvSpPr>
        <p:spPr>
          <a:xfrm rot="16200000">
            <a:off x="-554927" y="1620838"/>
            <a:ext cx="1563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800" b="1" i="1" u="sng" dirty="0"/>
              <a:t>2019</a:t>
            </a:r>
            <a:endParaRPr lang="en-US" sz="2800" b="1" i="1" u="sng" dirty="0"/>
          </a:p>
        </p:txBody>
      </p:sp>
    </p:spTree>
    <p:extLst>
      <p:ext uri="{BB962C8B-B14F-4D97-AF65-F5344CB8AC3E}">
        <p14:creationId xmlns:p14="http://schemas.microsoft.com/office/powerpoint/2010/main" val="3123063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6CFA8-0A39-41C3-A4D5-33DB799EA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i="1" dirty="0" err="1"/>
              <a:t>Expansion</a:t>
            </a:r>
            <a:r>
              <a:rPr lang="es-419" i="1" dirty="0"/>
              <a:t> </a:t>
            </a:r>
            <a:r>
              <a:rPr lang="es-419" sz="2800" i="1" dirty="0"/>
              <a:t>– data </a:t>
            </a:r>
            <a:r>
              <a:rPr lang="es-419" sz="2800" i="1" dirty="0" err="1"/>
              <a:t>before</a:t>
            </a:r>
            <a:r>
              <a:rPr lang="es-419" sz="2800" i="1" dirty="0"/>
              <a:t> </a:t>
            </a:r>
            <a:r>
              <a:rPr lang="es-419" sz="2800" i="1" dirty="0" err="1"/>
              <a:t>expansion</a:t>
            </a:r>
            <a:endParaRPr lang="en-US" i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6D6739-2D70-4353-B697-AC707E892E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193995"/>
              </p:ext>
            </p:extLst>
          </p:nvPr>
        </p:nvGraphicFramePr>
        <p:xfrm>
          <a:off x="488516" y="1813099"/>
          <a:ext cx="10667165" cy="413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0331">
                  <a:extLst>
                    <a:ext uri="{9D8B030D-6E8A-4147-A177-3AD203B41FA5}">
                      <a16:colId xmlns:a16="http://schemas.microsoft.com/office/drawing/2014/main" val="969103594"/>
                    </a:ext>
                  </a:extLst>
                </a:gridCol>
                <a:gridCol w="1843563">
                  <a:extLst>
                    <a:ext uri="{9D8B030D-6E8A-4147-A177-3AD203B41FA5}">
                      <a16:colId xmlns:a16="http://schemas.microsoft.com/office/drawing/2014/main" val="395739577"/>
                    </a:ext>
                  </a:extLst>
                </a:gridCol>
                <a:gridCol w="2033058">
                  <a:extLst>
                    <a:ext uri="{9D8B030D-6E8A-4147-A177-3AD203B41FA5}">
                      <a16:colId xmlns:a16="http://schemas.microsoft.com/office/drawing/2014/main" val="1462640039"/>
                    </a:ext>
                  </a:extLst>
                </a:gridCol>
                <a:gridCol w="1802505">
                  <a:extLst>
                    <a:ext uri="{9D8B030D-6E8A-4147-A177-3AD203B41FA5}">
                      <a16:colId xmlns:a16="http://schemas.microsoft.com/office/drawing/2014/main" val="2048119102"/>
                    </a:ext>
                  </a:extLst>
                </a:gridCol>
                <a:gridCol w="1697708">
                  <a:extLst>
                    <a:ext uri="{9D8B030D-6E8A-4147-A177-3AD203B41FA5}">
                      <a16:colId xmlns:a16="http://schemas.microsoft.com/office/drawing/2014/main" val="3000920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419" dirty="0" err="1"/>
                        <a:t>Indicator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dirty="0"/>
                        <a:t>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dirty="0"/>
                        <a:t>AP + </a:t>
                      </a:r>
                      <a:r>
                        <a:rPr lang="es-419" dirty="0" err="1"/>
                        <a:t>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dirty="0"/>
                        <a:t>AP +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dirty="0"/>
                        <a:t>AP + </a:t>
                      </a:r>
                      <a:r>
                        <a:rPr lang="es-419" dirty="0" err="1"/>
                        <a:t>Ec</a:t>
                      </a:r>
                      <a:r>
                        <a:rPr lang="es-419" dirty="0"/>
                        <a:t> + 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110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419" dirty="0"/>
                        <a:t>GDP (USD$ </a:t>
                      </a:r>
                      <a:r>
                        <a:rPr lang="es-419" dirty="0" err="1"/>
                        <a:t>billion</a:t>
                      </a:r>
                      <a:r>
                        <a:rPr lang="es-419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2,100</a:t>
                      </a:r>
                    </a:p>
                    <a:p>
                      <a:pPr algn="r"/>
                      <a:endParaRPr lang="es-419" dirty="0"/>
                    </a:p>
                    <a:p>
                      <a:pPr algn="r"/>
                      <a:r>
                        <a:rPr lang="es-419" dirty="0"/>
                        <a:t>37.37% </a:t>
                      </a:r>
                      <a:r>
                        <a:rPr lang="es-419" dirty="0" err="1"/>
                        <a:t>of</a:t>
                      </a:r>
                      <a:r>
                        <a:rPr lang="es-419" dirty="0"/>
                        <a:t> LAC</a:t>
                      </a:r>
                    </a:p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2,208</a:t>
                      </a:r>
                    </a:p>
                    <a:p>
                      <a:pPr algn="r"/>
                      <a:endParaRPr lang="es-419" dirty="0"/>
                    </a:p>
                    <a:p>
                      <a:pPr algn="r"/>
                      <a:r>
                        <a:rPr lang="es-419" dirty="0"/>
                        <a:t>39.30% </a:t>
                      </a:r>
                      <a:r>
                        <a:rPr lang="es-419" dirty="0" err="1"/>
                        <a:t>of</a:t>
                      </a:r>
                      <a:r>
                        <a:rPr lang="es-419" dirty="0"/>
                        <a:t> LAC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2,474</a:t>
                      </a:r>
                    </a:p>
                    <a:p>
                      <a:pPr algn="r"/>
                      <a:endParaRPr lang="es-419" dirty="0"/>
                    </a:p>
                    <a:p>
                      <a:pPr algn="r"/>
                      <a:r>
                        <a:rPr lang="es-419" dirty="0"/>
                        <a:t>2.83% </a:t>
                      </a:r>
                      <a:r>
                        <a:rPr lang="es-419" dirty="0" err="1"/>
                        <a:t>of</a:t>
                      </a:r>
                      <a:r>
                        <a:rPr lang="es-419" dirty="0"/>
                        <a:t> </a:t>
                      </a:r>
                      <a:r>
                        <a:rPr lang="es-419" dirty="0" err="1"/>
                        <a:t>World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2,587</a:t>
                      </a:r>
                    </a:p>
                    <a:p>
                      <a:pPr algn="r"/>
                      <a:endParaRPr lang="es-419" dirty="0"/>
                    </a:p>
                    <a:p>
                      <a:pPr algn="r"/>
                      <a:r>
                        <a:rPr lang="es-419" dirty="0"/>
                        <a:t>2.95% </a:t>
                      </a:r>
                      <a:r>
                        <a:rPr lang="es-419" dirty="0" err="1"/>
                        <a:t>of</a:t>
                      </a:r>
                      <a:r>
                        <a:rPr lang="es-419" dirty="0"/>
                        <a:t> </a:t>
                      </a:r>
                      <a:r>
                        <a:rPr lang="es-419" dirty="0" err="1"/>
                        <a:t>World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168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419" dirty="0" err="1"/>
                        <a:t>Exports</a:t>
                      </a:r>
                      <a:r>
                        <a:rPr lang="es-419" dirty="0"/>
                        <a:t> (USD$ </a:t>
                      </a:r>
                      <a:r>
                        <a:rPr lang="es-419" dirty="0" err="1"/>
                        <a:t>million</a:t>
                      </a:r>
                      <a:r>
                        <a:rPr lang="es-419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676,890</a:t>
                      </a:r>
                    </a:p>
                    <a:p>
                      <a:pPr algn="r"/>
                      <a:endParaRPr lang="es-419" dirty="0"/>
                    </a:p>
                    <a:p>
                      <a:pPr algn="r"/>
                      <a:r>
                        <a:rPr lang="es-419" dirty="0"/>
                        <a:t>49.75% </a:t>
                      </a:r>
                      <a:r>
                        <a:rPr lang="es-419" dirty="0" err="1"/>
                        <a:t>of</a:t>
                      </a:r>
                      <a:r>
                        <a:rPr lang="es-419" dirty="0"/>
                        <a:t> LAC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701,808</a:t>
                      </a:r>
                    </a:p>
                    <a:p>
                      <a:pPr algn="r"/>
                      <a:endParaRPr lang="es-419" dirty="0"/>
                    </a:p>
                    <a:p>
                      <a:pPr algn="r"/>
                      <a:r>
                        <a:rPr lang="es-419" dirty="0"/>
                        <a:t>51.58% </a:t>
                      </a:r>
                      <a:r>
                        <a:rPr lang="es-419" dirty="0" err="1"/>
                        <a:t>of</a:t>
                      </a:r>
                      <a:r>
                        <a:rPr lang="es-419" dirty="0"/>
                        <a:t> LAC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1,335,407</a:t>
                      </a:r>
                    </a:p>
                    <a:p>
                      <a:pPr algn="r"/>
                      <a:endParaRPr lang="es-419" dirty="0"/>
                    </a:p>
                    <a:p>
                      <a:pPr algn="r"/>
                      <a:r>
                        <a:rPr lang="es-419" dirty="0"/>
                        <a:t>5.39% </a:t>
                      </a:r>
                      <a:r>
                        <a:rPr lang="es-419" dirty="0" err="1"/>
                        <a:t>of</a:t>
                      </a:r>
                      <a:r>
                        <a:rPr lang="es-419" dirty="0"/>
                        <a:t> </a:t>
                      </a:r>
                      <a:r>
                        <a:rPr lang="es-419" dirty="0" err="1"/>
                        <a:t>World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1’360,324</a:t>
                      </a:r>
                    </a:p>
                    <a:p>
                      <a:pPr algn="r"/>
                      <a:endParaRPr lang="es-419" dirty="0"/>
                    </a:p>
                    <a:p>
                      <a:pPr algn="r"/>
                      <a:r>
                        <a:rPr lang="en-US" dirty="0"/>
                        <a:t>5.49% of World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657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419" dirty="0" err="1"/>
                        <a:t>Imports</a:t>
                      </a:r>
                      <a:r>
                        <a:rPr lang="es-419" dirty="0"/>
                        <a:t> (USD$ </a:t>
                      </a:r>
                      <a:r>
                        <a:rPr lang="es-419" dirty="0" err="1"/>
                        <a:t>million</a:t>
                      </a:r>
                      <a:r>
                        <a:rPr lang="es-419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dirty="0"/>
                        <a:t>495,912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80,606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70,084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52,304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551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419" dirty="0"/>
                        <a:t>Tot X+M (USD$ </a:t>
                      </a:r>
                      <a:r>
                        <a:rPr lang="es-419" dirty="0" err="1"/>
                        <a:t>million</a:t>
                      </a:r>
                      <a:r>
                        <a:rPr lang="es-419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1’375,798</a:t>
                      </a:r>
                    </a:p>
                    <a:p>
                      <a:pPr algn="r"/>
                      <a:endParaRPr lang="es-419" dirty="0"/>
                    </a:p>
                    <a:p>
                      <a:pPr algn="r"/>
                      <a:r>
                        <a:rPr lang="es-419" b="1" dirty="0"/>
                        <a:t>50.13% </a:t>
                      </a:r>
                      <a:r>
                        <a:rPr lang="es-419" b="1" dirty="0" err="1"/>
                        <a:t>of</a:t>
                      </a:r>
                      <a:r>
                        <a:rPr lang="es-419" b="1" dirty="0"/>
                        <a:t> LAC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dirty="0"/>
                        <a:t>1’425,611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419" dirty="0"/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b="1" dirty="0"/>
                        <a:t>51.95% </a:t>
                      </a:r>
                      <a:r>
                        <a:rPr lang="es-419" b="1" dirty="0" err="1"/>
                        <a:t>of</a:t>
                      </a:r>
                      <a:r>
                        <a:rPr lang="es-419" b="1" dirty="0"/>
                        <a:t> LAC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2’587,003</a:t>
                      </a:r>
                    </a:p>
                    <a:p>
                      <a:pPr algn="r"/>
                      <a:endParaRPr lang="es-419" dirty="0"/>
                    </a:p>
                    <a:p>
                      <a:pPr algn="r"/>
                      <a:r>
                        <a:rPr lang="es-419" b="1" dirty="0"/>
                        <a:t>5.27% </a:t>
                      </a:r>
                      <a:r>
                        <a:rPr lang="es-419" b="1" dirty="0" err="1"/>
                        <a:t>of</a:t>
                      </a:r>
                      <a:r>
                        <a:rPr lang="es-419" b="1" dirty="0"/>
                        <a:t> </a:t>
                      </a:r>
                      <a:r>
                        <a:rPr lang="es-419" b="1" dirty="0" err="1"/>
                        <a:t>World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2’636,816</a:t>
                      </a:r>
                    </a:p>
                    <a:p>
                      <a:pPr algn="r"/>
                      <a:endParaRPr lang="es-419" dirty="0"/>
                    </a:p>
                    <a:p>
                      <a:pPr algn="r"/>
                      <a:r>
                        <a:rPr lang="es-419" b="1" dirty="0"/>
                        <a:t>5.37% </a:t>
                      </a:r>
                      <a:r>
                        <a:rPr lang="es-419" b="1" dirty="0" err="1"/>
                        <a:t>of</a:t>
                      </a:r>
                      <a:r>
                        <a:rPr lang="es-419" b="1" dirty="0"/>
                        <a:t> </a:t>
                      </a:r>
                      <a:r>
                        <a:rPr lang="es-419" b="1" dirty="0" err="1"/>
                        <a:t>World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651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dirty="0" err="1"/>
                        <a:t>Population</a:t>
                      </a:r>
                      <a:r>
                        <a:rPr lang="es-419" dirty="0"/>
                        <a:t> (</a:t>
                      </a:r>
                      <a:r>
                        <a:rPr lang="es-419" dirty="0" err="1"/>
                        <a:t>million</a:t>
                      </a:r>
                      <a:r>
                        <a:rPr lang="es-419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229.375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246.749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235.079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dirty="0"/>
                        <a:t>252.452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26344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9FC1C7A-9226-4A5C-87B5-84F097FBF944}"/>
              </a:ext>
            </a:extLst>
          </p:cNvPr>
          <p:cNvSpPr txBox="1"/>
          <p:nvPr/>
        </p:nvSpPr>
        <p:spPr>
          <a:xfrm>
            <a:off x="587680" y="6451974"/>
            <a:ext cx="29866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400" dirty="0" err="1"/>
              <a:t>Source</a:t>
            </a:r>
            <a:r>
              <a:rPr lang="es-419" sz="1400" dirty="0"/>
              <a:t>: </a:t>
            </a:r>
            <a:r>
              <a:rPr lang="es-419" sz="1400" i="1" dirty="0" err="1"/>
              <a:t>World</a:t>
            </a:r>
            <a:r>
              <a:rPr lang="es-419" sz="1400" i="1" dirty="0"/>
              <a:t> Bank</a:t>
            </a:r>
            <a:endParaRPr lang="en-US" sz="1400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9169BE-55B2-4295-9569-25EE49CC7A25}"/>
              </a:ext>
            </a:extLst>
          </p:cNvPr>
          <p:cNvSpPr txBox="1"/>
          <p:nvPr/>
        </p:nvSpPr>
        <p:spPr>
          <a:xfrm rot="16200000">
            <a:off x="-554927" y="1620838"/>
            <a:ext cx="1563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800" b="1" i="1" u="sng" dirty="0"/>
              <a:t>2019</a:t>
            </a:r>
            <a:endParaRPr lang="en-US" sz="2800" b="1" i="1" u="sng" dirty="0"/>
          </a:p>
        </p:txBody>
      </p:sp>
    </p:spTree>
    <p:extLst>
      <p:ext uri="{BB962C8B-B14F-4D97-AF65-F5344CB8AC3E}">
        <p14:creationId xmlns:p14="http://schemas.microsoft.com/office/powerpoint/2010/main" val="39793596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A733A-0B6C-453F-997A-5E1291FDA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419" dirty="0" err="1"/>
              <a:t>Trade</a:t>
            </a:r>
            <a:r>
              <a:rPr lang="es-419" dirty="0"/>
              <a:t> –	</a:t>
            </a:r>
            <a:r>
              <a:rPr lang="es-419" i="1" dirty="0"/>
              <a:t>Alliance </a:t>
            </a:r>
            <a:r>
              <a:rPr lang="es-419" i="1" dirty="0" err="1"/>
              <a:t>of</a:t>
            </a:r>
            <a:r>
              <a:rPr lang="es-419" i="1" dirty="0"/>
              <a:t> </a:t>
            </a:r>
            <a:r>
              <a:rPr lang="es-419" i="1" dirty="0" err="1"/>
              <a:t>the</a:t>
            </a:r>
            <a:r>
              <a:rPr lang="es-419" i="1" dirty="0"/>
              <a:t> </a:t>
            </a:r>
            <a:r>
              <a:rPr lang="es-419" i="1" dirty="0" err="1"/>
              <a:t>Pacific</a:t>
            </a:r>
            <a:r>
              <a:rPr lang="es-419" i="1" dirty="0"/>
              <a:t> </a:t>
            </a:r>
            <a:br>
              <a:rPr lang="es-419" i="1" dirty="0"/>
            </a:br>
            <a:r>
              <a:rPr lang="es-419" i="1" dirty="0"/>
              <a:t>		and </a:t>
            </a:r>
            <a:r>
              <a:rPr lang="es-419" i="1" dirty="0" err="1"/>
              <a:t>Azerbaijan</a:t>
            </a:r>
            <a:r>
              <a:rPr lang="es-419" i="1" dirty="0"/>
              <a:t> </a:t>
            </a:r>
            <a:r>
              <a:rPr lang="es-419" sz="2400" dirty="0"/>
              <a:t>(000s USD)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B4017A8-C61D-47A1-AF1E-3588557D86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3753421"/>
              </p:ext>
            </p:extLst>
          </p:nvPr>
        </p:nvGraphicFramePr>
        <p:xfrm>
          <a:off x="377371" y="1690688"/>
          <a:ext cx="11437258" cy="516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46480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A733A-0B6C-453F-997A-5E1291FDA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419" dirty="0" err="1"/>
              <a:t>Trade</a:t>
            </a:r>
            <a:r>
              <a:rPr lang="es-419" dirty="0"/>
              <a:t> –	</a:t>
            </a:r>
            <a:r>
              <a:rPr lang="es-419" i="1" dirty="0"/>
              <a:t>Alliance </a:t>
            </a:r>
            <a:r>
              <a:rPr lang="es-419" i="1" dirty="0" err="1"/>
              <a:t>of</a:t>
            </a:r>
            <a:r>
              <a:rPr lang="es-419" i="1" dirty="0"/>
              <a:t> </a:t>
            </a:r>
            <a:r>
              <a:rPr lang="es-419" i="1" dirty="0" err="1"/>
              <a:t>the</a:t>
            </a:r>
            <a:r>
              <a:rPr lang="es-419" i="1" dirty="0"/>
              <a:t> </a:t>
            </a:r>
            <a:r>
              <a:rPr lang="es-419" i="1" dirty="0" err="1"/>
              <a:t>Pacific</a:t>
            </a:r>
            <a:r>
              <a:rPr lang="es-419" i="1" dirty="0"/>
              <a:t> </a:t>
            </a:r>
            <a:br>
              <a:rPr lang="es-419" i="1" dirty="0"/>
            </a:br>
            <a:r>
              <a:rPr lang="es-419" i="1" dirty="0"/>
              <a:t>		and </a:t>
            </a:r>
            <a:r>
              <a:rPr lang="es-419" i="1" dirty="0" err="1"/>
              <a:t>Azerbaijan</a:t>
            </a:r>
            <a:r>
              <a:rPr lang="es-419" i="1" dirty="0"/>
              <a:t> </a:t>
            </a:r>
            <a:r>
              <a:rPr lang="es-419" sz="2400" dirty="0"/>
              <a:t>(000s USD)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B4017A8-C61D-47A1-AF1E-3588557D86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7434277"/>
              </p:ext>
            </p:extLst>
          </p:nvPr>
        </p:nvGraphicFramePr>
        <p:xfrm>
          <a:off x="377371" y="870857"/>
          <a:ext cx="11437258" cy="5987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A0E2A819-7202-4A67-91DF-AD6C98F3E89E}"/>
              </a:ext>
            </a:extLst>
          </p:cNvPr>
          <p:cNvSpPr/>
          <p:nvPr/>
        </p:nvSpPr>
        <p:spPr>
          <a:xfrm>
            <a:off x="1698172" y="3291761"/>
            <a:ext cx="4397828" cy="369332"/>
          </a:xfrm>
          <a:prstGeom prst="wedgeRectCallout">
            <a:avLst>
              <a:gd name="adj1" fmla="val 47949"/>
              <a:gd name="adj2" fmla="val 66930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419" dirty="0" err="1"/>
              <a:t>Azerbaijan</a:t>
            </a:r>
            <a:r>
              <a:rPr lang="es-419" dirty="0"/>
              <a:t> opens Embassy in </a:t>
            </a:r>
            <a:r>
              <a:rPr lang="es-419" dirty="0" err="1"/>
              <a:t>Latin</a:t>
            </a:r>
            <a:r>
              <a:rPr lang="es-419" dirty="0"/>
              <a:t> America</a:t>
            </a:r>
            <a:endParaRPr lang="en-GB" dirty="0"/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BE927D5C-3CD6-44D2-A5BD-D9F5DE783477}"/>
              </a:ext>
            </a:extLst>
          </p:cNvPr>
          <p:cNvSpPr/>
          <p:nvPr/>
        </p:nvSpPr>
        <p:spPr>
          <a:xfrm>
            <a:off x="2798610" y="2214779"/>
            <a:ext cx="5971310" cy="369362"/>
          </a:xfrm>
          <a:prstGeom prst="wedgeRectCallout">
            <a:avLst>
              <a:gd name="adj1" fmla="val 46267"/>
              <a:gd name="adj2" fmla="val 94742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419" sz="1800" dirty="0"/>
              <a:t>Alliance </a:t>
            </a:r>
            <a:r>
              <a:rPr lang="es-419" sz="1800" dirty="0" err="1"/>
              <a:t>of</a:t>
            </a:r>
            <a:r>
              <a:rPr lang="es-419" sz="1800" dirty="0"/>
              <a:t> </a:t>
            </a:r>
            <a:r>
              <a:rPr lang="es-419" sz="1800" dirty="0" err="1"/>
              <a:t>the</a:t>
            </a:r>
            <a:r>
              <a:rPr lang="es-419" sz="1800" dirty="0"/>
              <a:t> </a:t>
            </a:r>
            <a:r>
              <a:rPr lang="es-419" sz="1800" dirty="0" err="1"/>
              <a:t>Pacific</a:t>
            </a:r>
            <a:r>
              <a:rPr lang="es-419" sz="1800" dirty="0"/>
              <a:t> </a:t>
            </a:r>
            <a:r>
              <a:rPr lang="es-419" sz="1800" dirty="0" err="1"/>
              <a:t>ostarts</a:t>
            </a:r>
            <a:r>
              <a:rPr lang="es-419" sz="1800" dirty="0"/>
              <a:t> </a:t>
            </a:r>
            <a:r>
              <a:rPr lang="es-419" sz="1800" dirty="0" err="1"/>
              <a:t>opening</a:t>
            </a:r>
            <a:r>
              <a:rPr lang="es-419" sz="1800" dirty="0"/>
              <a:t> </a:t>
            </a:r>
            <a:r>
              <a:rPr lang="es-419" sz="1800" dirty="0" err="1"/>
              <a:t>Embassies</a:t>
            </a:r>
            <a:r>
              <a:rPr lang="es-419" sz="1800" dirty="0"/>
              <a:t> in </a:t>
            </a:r>
            <a:r>
              <a:rPr lang="es-419" sz="1800" dirty="0" err="1"/>
              <a:t>Azerbaijan</a:t>
            </a:r>
            <a:endParaRPr lang="en-GB" sz="1800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62CC7708-BB8E-483F-84B1-B2193CAB3872}"/>
              </a:ext>
            </a:extLst>
          </p:cNvPr>
          <p:cNvSpPr/>
          <p:nvPr/>
        </p:nvSpPr>
        <p:spPr>
          <a:xfrm>
            <a:off x="1698172" y="6194282"/>
            <a:ext cx="4397828" cy="39188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496F73EC-80C8-4592-BB41-755074879726}"/>
              </a:ext>
            </a:extLst>
          </p:cNvPr>
          <p:cNvSpPr/>
          <p:nvPr/>
        </p:nvSpPr>
        <p:spPr>
          <a:xfrm rot="20962503">
            <a:off x="6138017" y="5998338"/>
            <a:ext cx="2347339" cy="39188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2A580FB5-DB10-4010-BF6F-4DD9D23DBB32}"/>
              </a:ext>
            </a:extLst>
          </p:cNvPr>
          <p:cNvSpPr/>
          <p:nvPr/>
        </p:nvSpPr>
        <p:spPr>
          <a:xfrm rot="18440930">
            <a:off x="7755084" y="4078402"/>
            <a:ext cx="4266485" cy="39188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39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37858-1459-445B-903D-8D45DF301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340F5-DC30-4E28-90C1-E6717220A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B79AC9E-46FF-42E7-BEA1-DB51EC8E71C7}"/>
              </a:ext>
            </a:extLst>
          </p:cNvPr>
          <p:cNvSpPr/>
          <p:nvPr/>
        </p:nvSpPr>
        <p:spPr>
          <a:xfrm>
            <a:off x="4163528" y="2166890"/>
            <a:ext cx="3810001" cy="3695152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Imagen 195">
            <a:extLst>
              <a:ext uri="{FF2B5EF4-FFF2-40B4-BE49-F238E27FC236}">
                <a16:creationId xmlns:a16="http://schemas.microsoft.com/office/drawing/2014/main" id="{8EEDCA4C-211B-4A92-8182-511459D3799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3834" y="2166890"/>
            <a:ext cx="3289388" cy="3695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74404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A733A-0B6C-453F-997A-5E1291FDA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419" dirty="0" err="1"/>
              <a:t>Trade</a:t>
            </a:r>
            <a:r>
              <a:rPr lang="es-419" dirty="0"/>
              <a:t> –	</a:t>
            </a:r>
            <a:r>
              <a:rPr lang="es-419" i="1" dirty="0"/>
              <a:t>Alliance </a:t>
            </a:r>
            <a:r>
              <a:rPr lang="es-419" i="1" dirty="0" err="1"/>
              <a:t>of</a:t>
            </a:r>
            <a:r>
              <a:rPr lang="es-419" i="1" dirty="0"/>
              <a:t> </a:t>
            </a:r>
            <a:r>
              <a:rPr lang="es-419" i="1" dirty="0" err="1"/>
              <a:t>the</a:t>
            </a:r>
            <a:r>
              <a:rPr lang="es-419" i="1" dirty="0"/>
              <a:t> </a:t>
            </a:r>
            <a:r>
              <a:rPr lang="es-419" i="1" dirty="0" err="1"/>
              <a:t>Pacific</a:t>
            </a:r>
            <a:r>
              <a:rPr lang="es-419" i="1" dirty="0"/>
              <a:t> </a:t>
            </a:r>
            <a:br>
              <a:rPr lang="es-419" i="1" dirty="0"/>
            </a:br>
            <a:r>
              <a:rPr lang="es-419" i="1" dirty="0"/>
              <a:t>		and </a:t>
            </a:r>
            <a:r>
              <a:rPr lang="es-419" i="1" dirty="0" err="1"/>
              <a:t>Azerbaijan</a:t>
            </a:r>
            <a:r>
              <a:rPr lang="es-419" i="1" dirty="0"/>
              <a:t> </a:t>
            </a:r>
            <a:r>
              <a:rPr lang="es-419" sz="2400" dirty="0"/>
              <a:t>(000s USD)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B4017A8-C61D-47A1-AF1E-3588557D86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7940100"/>
              </p:ext>
            </p:extLst>
          </p:nvPr>
        </p:nvGraphicFramePr>
        <p:xfrm>
          <a:off x="377371" y="870857"/>
          <a:ext cx="11437258" cy="5987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DBFDF133-BAB3-4030-AEAB-F434B2604E36}"/>
              </a:ext>
            </a:extLst>
          </p:cNvPr>
          <p:cNvSpPr/>
          <p:nvPr/>
        </p:nvSpPr>
        <p:spPr>
          <a:xfrm>
            <a:off x="1712686" y="3770866"/>
            <a:ext cx="4862285" cy="641949"/>
          </a:xfrm>
          <a:prstGeom prst="wedgeRectCallout">
            <a:avLst>
              <a:gd name="adj1" fmla="val 127120"/>
              <a:gd name="adj2" fmla="val -7754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419" dirty="0"/>
              <a:t>2019:	</a:t>
            </a:r>
            <a:r>
              <a:rPr lang="es-419" dirty="0" err="1"/>
              <a:t>Record</a:t>
            </a:r>
            <a:r>
              <a:rPr lang="es-419" dirty="0"/>
              <a:t> set:	USD$ 60.043 </a:t>
            </a:r>
            <a:r>
              <a:rPr lang="es-419" dirty="0" err="1"/>
              <a:t>million</a:t>
            </a:r>
            <a:endParaRPr lang="es-419" dirty="0"/>
          </a:p>
          <a:p>
            <a:pPr algn="ctr"/>
            <a:r>
              <a:rPr lang="en-GB" b="1" dirty="0"/>
              <a:t>92.3% growth from 2018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1FC1E133-7A54-42EF-AAE6-2177F5D56DB0}"/>
              </a:ext>
            </a:extLst>
          </p:cNvPr>
          <p:cNvSpPr/>
          <p:nvPr/>
        </p:nvSpPr>
        <p:spPr>
          <a:xfrm>
            <a:off x="1712687" y="2807633"/>
            <a:ext cx="4862284" cy="641950"/>
          </a:xfrm>
          <a:prstGeom prst="wedgeRectCallout">
            <a:avLst>
              <a:gd name="adj1" fmla="val 133544"/>
              <a:gd name="adj2" fmla="val 2313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419" dirty="0"/>
              <a:t>2020:	</a:t>
            </a:r>
            <a:r>
              <a:rPr lang="es-419" dirty="0" err="1"/>
              <a:t>With</a:t>
            </a:r>
            <a:r>
              <a:rPr lang="es-419" dirty="0"/>
              <a:t> COVID-19:	USD$ 59.165 </a:t>
            </a:r>
            <a:r>
              <a:rPr lang="es-419" dirty="0" err="1"/>
              <a:t>million</a:t>
            </a:r>
            <a:endParaRPr lang="es-419" dirty="0"/>
          </a:p>
          <a:p>
            <a:pPr algn="ctr"/>
            <a:r>
              <a:rPr lang="es-419" b="1" dirty="0"/>
              <a:t>-1.4% </a:t>
            </a:r>
            <a:r>
              <a:rPr lang="en-GB" b="1" dirty="0"/>
              <a:t>growth from 2019</a:t>
            </a:r>
            <a:endParaRPr lang="es-419" b="1" dirty="0"/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2B9B7553-81A6-48CC-9327-908C76140349}"/>
              </a:ext>
            </a:extLst>
          </p:cNvPr>
          <p:cNvSpPr/>
          <p:nvPr/>
        </p:nvSpPr>
        <p:spPr>
          <a:xfrm>
            <a:off x="1712687" y="1897827"/>
            <a:ext cx="4862284" cy="641950"/>
          </a:xfrm>
          <a:prstGeom prst="wedgeRectCallout">
            <a:avLst>
              <a:gd name="adj1" fmla="val 139514"/>
              <a:gd name="adj2" fmla="val 5930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419" dirty="0"/>
              <a:t>2021:	Post-COVID-19:	USD$ 77.723 </a:t>
            </a:r>
            <a:r>
              <a:rPr lang="es-419" dirty="0" err="1"/>
              <a:t>million</a:t>
            </a:r>
            <a:endParaRPr lang="es-419" dirty="0"/>
          </a:p>
          <a:p>
            <a:pPr algn="ctr"/>
            <a:r>
              <a:rPr lang="es-419" b="1" dirty="0"/>
              <a:t>31.36%</a:t>
            </a:r>
            <a:r>
              <a:rPr lang="en-GB" b="1" dirty="0"/>
              <a:t> growth from 20120</a:t>
            </a:r>
          </a:p>
        </p:txBody>
      </p:sp>
    </p:spTree>
    <p:extLst>
      <p:ext uri="{BB962C8B-B14F-4D97-AF65-F5344CB8AC3E}">
        <p14:creationId xmlns:p14="http://schemas.microsoft.com/office/powerpoint/2010/main" val="401128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A733A-0B6C-453F-997A-5E1291FDA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419" dirty="0" err="1"/>
              <a:t>Trade</a:t>
            </a:r>
            <a:r>
              <a:rPr lang="es-419" dirty="0"/>
              <a:t> –	</a:t>
            </a:r>
            <a:r>
              <a:rPr lang="es-419" i="1" dirty="0"/>
              <a:t>Alliance </a:t>
            </a:r>
            <a:r>
              <a:rPr lang="es-419" i="1" dirty="0" err="1"/>
              <a:t>of</a:t>
            </a:r>
            <a:r>
              <a:rPr lang="es-419" i="1" dirty="0"/>
              <a:t> </a:t>
            </a:r>
            <a:r>
              <a:rPr lang="es-419" i="1" dirty="0" err="1"/>
              <a:t>the</a:t>
            </a:r>
            <a:r>
              <a:rPr lang="es-419" i="1" dirty="0"/>
              <a:t> </a:t>
            </a:r>
            <a:r>
              <a:rPr lang="es-419" i="1" dirty="0" err="1"/>
              <a:t>Pacific</a:t>
            </a:r>
            <a:r>
              <a:rPr lang="es-419" i="1" dirty="0"/>
              <a:t> and</a:t>
            </a:r>
            <a:br>
              <a:rPr lang="es-419" i="1" dirty="0"/>
            </a:br>
            <a:r>
              <a:rPr lang="es-419" i="1" dirty="0" err="1"/>
              <a:t>Azerbaijan</a:t>
            </a:r>
            <a:r>
              <a:rPr lang="es-419" i="1" dirty="0"/>
              <a:t> </a:t>
            </a:r>
            <a:r>
              <a:rPr lang="es-419" sz="2400" dirty="0"/>
              <a:t>(000s USD)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B4017A8-C61D-47A1-AF1E-3588557D86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1752777"/>
              </p:ext>
            </p:extLst>
          </p:nvPr>
        </p:nvGraphicFramePr>
        <p:xfrm>
          <a:off x="377371" y="870857"/>
          <a:ext cx="11437258" cy="5987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AE24186B-E135-4826-92AB-BCE81ABAF61B}"/>
              </a:ext>
            </a:extLst>
          </p:cNvPr>
          <p:cNvSpPr/>
          <p:nvPr/>
        </p:nvSpPr>
        <p:spPr>
          <a:xfrm>
            <a:off x="1233055" y="4821382"/>
            <a:ext cx="7758545" cy="42949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Annual average 1995-2014:	USD$ 3.3 million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9094F17-5BFF-446A-99F9-C10257C62CE6}"/>
              </a:ext>
            </a:extLst>
          </p:cNvPr>
          <p:cNvSpPr/>
          <p:nvPr/>
        </p:nvSpPr>
        <p:spPr>
          <a:xfrm>
            <a:off x="8991600" y="4821381"/>
            <a:ext cx="2362200" cy="928255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Annual average</a:t>
            </a:r>
          </a:p>
          <a:p>
            <a:pPr algn="ctr"/>
            <a:r>
              <a:rPr lang="en-US" dirty="0"/>
              <a:t>2015-2020:</a:t>
            </a:r>
          </a:p>
          <a:p>
            <a:pPr algn="ctr"/>
            <a:r>
              <a:rPr lang="en-US" b="1" dirty="0"/>
              <a:t>USD$ 36.8 million</a:t>
            </a:r>
            <a:endParaRPr lang="en-GB" b="1" dirty="0"/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0B902E25-7227-481B-A99F-78004F41E8C6}"/>
              </a:ext>
            </a:extLst>
          </p:cNvPr>
          <p:cNvSpPr/>
          <p:nvPr/>
        </p:nvSpPr>
        <p:spPr>
          <a:xfrm>
            <a:off x="3089562" y="1917335"/>
            <a:ext cx="3616035" cy="1438370"/>
          </a:xfrm>
          <a:prstGeom prst="wedgeRectCallout">
            <a:avLst>
              <a:gd name="adj1" fmla="val 146570"/>
              <a:gd name="adj2" fmla="val 152388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419" dirty="0"/>
              <a:t>2015-2020 </a:t>
            </a:r>
            <a:r>
              <a:rPr lang="es-419" dirty="0" err="1"/>
              <a:t>represents</a:t>
            </a:r>
            <a:endParaRPr lang="es-419" dirty="0"/>
          </a:p>
          <a:p>
            <a:pPr algn="ctr"/>
            <a:endParaRPr lang="es-419" dirty="0"/>
          </a:p>
          <a:p>
            <a:pPr algn="ctr"/>
            <a:r>
              <a:rPr lang="es-419" b="1" dirty="0"/>
              <a:t>77% </a:t>
            </a:r>
            <a:r>
              <a:rPr lang="es-419" b="1" dirty="0" err="1"/>
              <a:t>of</a:t>
            </a:r>
            <a:r>
              <a:rPr lang="es-419" b="1" dirty="0"/>
              <a:t> </a:t>
            </a:r>
            <a:r>
              <a:rPr lang="es-419" b="1" dirty="0" err="1"/>
              <a:t>all</a:t>
            </a:r>
            <a:r>
              <a:rPr lang="es-419" b="1" dirty="0"/>
              <a:t> </a:t>
            </a:r>
            <a:r>
              <a:rPr lang="es-419" b="1" dirty="0" err="1"/>
              <a:t>historical</a:t>
            </a:r>
            <a:r>
              <a:rPr lang="es-419" b="1" dirty="0"/>
              <a:t> </a:t>
            </a:r>
            <a:r>
              <a:rPr lang="es-419" b="1" dirty="0" err="1"/>
              <a:t>trade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89317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A733A-0B6C-453F-997A-5E1291FDA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419" dirty="0" err="1"/>
              <a:t>Trade</a:t>
            </a:r>
            <a:r>
              <a:rPr lang="es-419" dirty="0"/>
              <a:t> –	</a:t>
            </a:r>
            <a:r>
              <a:rPr lang="es-419" i="1" dirty="0"/>
              <a:t>Alliance </a:t>
            </a:r>
            <a:r>
              <a:rPr lang="es-419" i="1" dirty="0" err="1"/>
              <a:t>of</a:t>
            </a:r>
            <a:r>
              <a:rPr lang="es-419" i="1" dirty="0"/>
              <a:t> </a:t>
            </a:r>
            <a:r>
              <a:rPr lang="es-419" i="1" dirty="0" err="1"/>
              <a:t>the</a:t>
            </a:r>
            <a:r>
              <a:rPr lang="es-419" i="1" dirty="0"/>
              <a:t> </a:t>
            </a:r>
            <a:r>
              <a:rPr lang="es-419" i="1" dirty="0" err="1"/>
              <a:t>Pacific</a:t>
            </a:r>
            <a:r>
              <a:rPr lang="es-419" i="1" dirty="0"/>
              <a:t> and</a:t>
            </a:r>
            <a:br>
              <a:rPr lang="es-419" i="1" dirty="0"/>
            </a:br>
            <a:r>
              <a:rPr lang="es-419" i="1" dirty="0" err="1"/>
              <a:t>Azerbaijan</a:t>
            </a:r>
            <a:r>
              <a:rPr lang="es-419" i="1" dirty="0"/>
              <a:t> / </a:t>
            </a:r>
            <a:r>
              <a:rPr lang="es-419" dirty="0" err="1"/>
              <a:t>Projection</a:t>
            </a:r>
            <a:r>
              <a:rPr lang="es-419" dirty="0"/>
              <a:t> </a:t>
            </a:r>
            <a:r>
              <a:rPr lang="es-419" dirty="0" err="1"/>
              <a:t>with</a:t>
            </a:r>
            <a:r>
              <a:rPr lang="es-419" dirty="0"/>
              <a:t> 2021</a:t>
            </a:r>
            <a:r>
              <a:rPr lang="es-419" i="1" dirty="0"/>
              <a:t> </a:t>
            </a:r>
            <a:r>
              <a:rPr lang="es-419" sz="2400" dirty="0"/>
              <a:t>(000s USD)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B4017A8-C61D-47A1-AF1E-3588557D86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1872201"/>
              </p:ext>
            </p:extLst>
          </p:nvPr>
        </p:nvGraphicFramePr>
        <p:xfrm>
          <a:off x="377371" y="870857"/>
          <a:ext cx="11437258" cy="5987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AE24186B-E135-4826-92AB-BCE81ABAF61B}"/>
              </a:ext>
            </a:extLst>
          </p:cNvPr>
          <p:cNvSpPr/>
          <p:nvPr/>
        </p:nvSpPr>
        <p:spPr>
          <a:xfrm>
            <a:off x="1233055" y="4821382"/>
            <a:ext cx="7758545" cy="42949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Annual average 1995-2014:	USD$ 3.3 million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9094F17-5BFF-446A-99F9-C10257C62CE6}"/>
              </a:ext>
            </a:extLst>
          </p:cNvPr>
          <p:cNvSpPr/>
          <p:nvPr/>
        </p:nvSpPr>
        <p:spPr>
          <a:xfrm>
            <a:off x="8991600" y="4821381"/>
            <a:ext cx="2362200" cy="928255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Annual average</a:t>
            </a:r>
          </a:p>
          <a:p>
            <a:pPr algn="ctr"/>
            <a:r>
              <a:rPr lang="en-US" dirty="0"/>
              <a:t>2015-2021:</a:t>
            </a:r>
          </a:p>
          <a:p>
            <a:pPr algn="ctr"/>
            <a:r>
              <a:rPr lang="en-US" b="1" dirty="0"/>
              <a:t>USD$ 42.6 million</a:t>
            </a:r>
            <a:endParaRPr lang="en-GB" b="1" dirty="0"/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0B902E25-7227-481B-A99F-78004F41E8C6}"/>
              </a:ext>
            </a:extLst>
          </p:cNvPr>
          <p:cNvSpPr/>
          <p:nvPr/>
        </p:nvSpPr>
        <p:spPr>
          <a:xfrm>
            <a:off x="3089562" y="1917335"/>
            <a:ext cx="3616035" cy="1438370"/>
          </a:xfrm>
          <a:prstGeom prst="wedgeRectCallout">
            <a:avLst>
              <a:gd name="adj1" fmla="val 146570"/>
              <a:gd name="adj2" fmla="val 152388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419" dirty="0"/>
              <a:t>2015-2021 </a:t>
            </a:r>
            <a:r>
              <a:rPr lang="es-419" dirty="0" err="1"/>
              <a:t>will</a:t>
            </a:r>
            <a:r>
              <a:rPr lang="es-419" dirty="0"/>
              <a:t> </a:t>
            </a:r>
            <a:r>
              <a:rPr lang="es-419" dirty="0" err="1"/>
              <a:t>represent</a:t>
            </a:r>
            <a:endParaRPr lang="es-419" dirty="0"/>
          </a:p>
          <a:p>
            <a:pPr algn="ctr"/>
            <a:endParaRPr lang="es-419" dirty="0"/>
          </a:p>
          <a:p>
            <a:pPr algn="ctr"/>
            <a:r>
              <a:rPr lang="es-419" b="1" dirty="0"/>
              <a:t>82% </a:t>
            </a:r>
            <a:r>
              <a:rPr lang="es-419" b="1" dirty="0" err="1"/>
              <a:t>of</a:t>
            </a:r>
            <a:r>
              <a:rPr lang="es-419" b="1" dirty="0"/>
              <a:t> </a:t>
            </a:r>
            <a:r>
              <a:rPr lang="es-419" b="1" dirty="0" err="1"/>
              <a:t>all</a:t>
            </a:r>
            <a:r>
              <a:rPr lang="es-419" b="1" dirty="0"/>
              <a:t> </a:t>
            </a:r>
            <a:r>
              <a:rPr lang="es-419" b="1" dirty="0" err="1"/>
              <a:t>historical</a:t>
            </a:r>
            <a:r>
              <a:rPr lang="es-419" b="1" dirty="0"/>
              <a:t> </a:t>
            </a:r>
            <a:r>
              <a:rPr lang="es-419" b="1" dirty="0" err="1"/>
              <a:t>trade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791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2A78D-F824-47D3-A67E-EAEF7FE9D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Mexico-Azerbaijan Trade</a:t>
            </a:r>
            <a:endParaRPr lang="en-GB" i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000000-0008-0000-0000-000005000000}"/>
              </a:ext>
              <a:ext uri="{147F2762-F138-4A5C-976F-8EAC2B608ADB}">
                <a16:predDERef xmlns:a16="http://schemas.microsoft.com/office/drawing/2014/main" pred="{40F08958-5B9B-4D3A-B828-B3FB0DAD5C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3097274"/>
              </p:ext>
            </p:extLst>
          </p:nvPr>
        </p:nvGraphicFramePr>
        <p:xfrm>
          <a:off x="406400" y="1355045"/>
          <a:ext cx="11379200" cy="5292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>
            <a:extLst>
              <a:ext uri="{FF2B5EF4-FFF2-40B4-BE49-F238E27FC236}">
                <a16:creationId xmlns:a16="http://schemas.microsoft.com/office/drawing/2014/main" id="{F712CE86-567E-48C3-BDA0-959AC0B25690}"/>
              </a:ext>
            </a:extLst>
          </p:cNvPr>
          <p:cNvSpPr txBox="1"/>
          <p:nvPr/>
        </p:nvSpPr>
        <p:spPr>
          <a:xfrm>
            <a:off x="108857" y="6417260"/>
            <a:ext cx="5987143" cy="35497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360363" algn="l"/>
            <a:r>
              <a:rPr lang="en-US" dirty="0"/>
              <a:t>Source: </a:t>
            </a:r>
            <a:r>
              <a:rPr lang="en-US" i="1" dirty="0"/>
              <a:t>Statistics Azerbaijan</a:t>
            </a:r>
            <a:endParaRPr lang="en-US" baseline="0" dirty="0"/>
          </a:p>
          <a:p>
            <a:pPr marL="360363" algn="l"/>
            <a:r>
              <a:rPr lang="en-US" dirty="0"/>
              <a:t>*= projection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9048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58640-8D0A-47EE-9F2F-4716D7F80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Vehicles – Mexico </a:t>
            </a:r>
            <a:r>
              <a:rPr lang="en-US" sz="2800" dirty="0"/>
              <a:t>(units)</a:t>
            </a:r>
            <a:endParaRPr lang="en-GB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F166BBF-9BF1-4E8F-8F16-BDCB8FBB7F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5735708"/>
              </p:ext>
            </p:extLst>
          </p:nvPr>
        </p:nvGraphicFramePr>
        <p:xfrm>
          <a:off x="365760" y="1556068"/>
          <a:ext cx="11460480" cy="4890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>
            <a:extLst>
              <a:ext uri="{FF2B5EF4-FFF2-40B4-BE49-F238E27FC236}">
                <a16:creationId xmlns:a16="http://schemas.microsoft.com/office/drawing/2014/main" id="{B9EB4307-47F3-4036-8AF7-61B3656FE863}"/>
              </a:ext>
            </a:extLst>
          </p:cNvPr>
          <p:cNvSpPr txBox="1"/>
          <p:nvPr/>
        </p:nvSpPr>
        <p:spPr>
          <a:xfrm>
            <a:off x="108857" y="6417260"/>
            <a:ext cx="5987143" cy="35497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Source: </a:t>
            </a:r>
            <a:r>
              <a:rPr lang="en-US" i="1" dirty="0"/>
              <a:t>Statistics Azerbaijan</a:t>
            </a:r>
            <a:endParaRPr lang="en-US" baseline="0" dirty="0"/>
          </a:p>
          <a:p>
            <a:pPr algn="l"/>
            <a:r>
              <a:rPr lang="en-US" dirty="0"/>
              <a:t>*= projection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035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92E34-C3B3-4080-B037-EBE736FAF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Vehicles – Mexico </a:t>
            </a:r>
            <a:r>
              <a:rPr lang="en-US" sz="2800" dirty="0"/>
              <a:t>(000’s and % of total trade MEX-AZE)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C0E3BE2-0297-462D-8901-1B27634B00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923476"/>
              </p:ext>
            </p:extLst>
          </p:nvPr>
        </p:nvGraphicFramePr>
        <p:xfrm>
          <a:off x="551543" y="1451425"/>
          <a:ext cx="11306628" cy="5406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36715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D4775-98B5-4ECF-8EE0-C7776F048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Vehicles – Mexico </a:t>
            </a:r>
            <a:r>
              <a:rPr lang="en-US" sz="2400" dirty="0"/>
              <a:t>– Average price</a:t>
            </a:r>
            <a:endParaRPr lang="en-GB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D0EDC31-1FF1-4B22-BAD7-C108A43F33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1126611"/>
              </p:ext>
            </p:extLst>
          </p:nvPr>
        </p:nvGraphicFramePr>
        <p:xfrm>
          <a:off x="420914" y="1465943"/>
          <a:ext cx="11350172" cy="5196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93915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2E8E-7034-4D9F-9042-F62DF914B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Avocado</a:t>
            </a:r>
            <a:r>
              <a:rPr lang="en-US" dirty="0"/>
              <a:t> – Mexico</a:t>
            </a:r>
            <a:br>
              <a:rPr lang="en-US" dirty="0"/>
            </a:br>
            <a:r>
              <a:rPr lang="en-US" sz="2800" dirty="0"/>
              <a:t>(kilograms)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854F059-8DF6-43A9-8A5D-FA67FC524C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598851"/>
              </p:ext>
            </p:extLst>
          </p:nvPr>
        </p:nvGraphicFramePr>
        <p:xfrm>
          <a:off x="581891" y="1823469"/>
          <a:ext cx="11028218" cy="488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>
            <a:extLst>
              <a:ext uri="{FF2B5EF4-FFF2-40B4-BE49-F238E27FC236}">
                <a16:creationId xmlns:a16="http://schemas.microsoft.com/office/drawing/2014/main" id="{EA7A73C1-DA0C-4B2C-A147-C71E3EC0A02A}"/>
              </a:ext>
            </a:extLst>
          </p:cNvPr>
          <p:cNvSpPr txBox="1"/>
          <p:nvPr/>
        </p:nvSpPr>
        <p:spPr>
          <a:xfrm>
            <a:off x="317024" y="6436595"/>
            <a:ext cx="4852352" cy="26900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50" dirty="0"/>
              <a:t>Source: </a:t>
            </a:r>
            <a:r>
              <a:rPr lang="en-GB" sz="1050" i="1" dirty="0"/>
              <a:t>Statistics Azerbaijan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7668063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F6F7D-FD44-442E-8CE8-D16848DC0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Avocado </a:t>
            </a:r>
            <a:r>
              <a:rPr lang="en-US" dirty="0"/>
              <a:t>– Alliance of the Pacific</a:t>
            </a:r>
            <a:br>
              <a:rPr lang="en-US" dirty="0"/>
            </a:br>
            <a:r>
              <a:rPr lang="en-US" sz="2800" dirty="0"/>
              <a:t>(tons)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20AF3BA-4643-4277-A8BA-5E2090F76D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522574"/>
              </p:ext>
            </p:extLst>
          </p:nvPr>
        </p:nvGraphicFramePr>
        <p:xfrm>
          <a:off x="496263" y="1731393"/>
          <a:ext cx="11199474" cy="4983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>
            <a:extLst>
              <a:ext uri="{FF2B5EF4-FFF2-40B4-BE49-F238E27FC236}">
                <a16:creationId xmlns:a16="http://schemas.microsoft.com/office/drawing/2014/main" id="{21AAC556-7699-44B4-95E6-7CDB927A8AA3}"/>
              </a:ext>
            </a:extLst>
          </p:cNvPr>
          <p:cNvSpPr txBox="1"/>
          <p:nvPr/>
        </p:nvSpPr>
        <p:spPr>
          <a:xfrm>
            <a:off x="496263" y="6492875"/>
            <a:ext cx="6876855" cy="33050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00" dirty="0"/>
              <a:t>Source: </a:t>
            </a:r>
            <a:r>
              <a:rPr lang="en-US" sz="1000" i="1" dirty="0"/>
              <a:t>Statistics Azerbaijan</a:t>
            </a:r>
          </a:p>
        </p:txBody>
      </p:sp>
    </p:spTree>
    <p:extLst>
      <p:ext uri="{BB962C8B-B14F-4D97-AF65-F5344CB8AC3E}">
        <p14:creationId xmlns:p14="http://schemas.microsoft.com/office/powerpoint/2010/main" val="30065055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03E33-8631-4422-B53A-5B1AA1560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Avocado </a:t>
            </a:r>
            <a:r>
              <a:rPr lang="en-US" dirty="0"/>
              <a:t>– Alliance of the Pacific</a:t>
            </a:r>
            <a:br>
              <a:rPr lang="en-US" dirty="0"/>
            </a:br>
            <a:r>
              <a:rPr lang="en-US" sz="2800" dirty="0"/>
              <a:t>(tons)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75EDABB-7C83-48BD-B614-AAE68B3AB0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3639835"/>
              </p:ext>
            </p:extLst>
          </p:nvPr>
        </p:nvGraphicFramePr>
        <p:xfrm>
          <a:off x="496263" y="1786813"/>
          <a:ext cx="11199474" cy="4983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>
            <a:extLst>
              <a:ext uri="{FF2B5EF4-FFF2-40B4-BE49-F238E27FC236}">
                <a16:creationId xmlns:a16="http://schemas.microsoft.com/office/drawing/2014/main" id="{0DFECEDC-BB20-44E4-B2C0-1A6CEC8E008C}"/>
              </a:ext>
            </a:extLst>
          </p:cNvPr>
          <p:cNvSpPr txBox="1"/>
          <p:nvPr/>
        </p:nvSpPr>
        <p:spPr>
          <a:xfrm>
            <a:off x="496263" y="6492875"/>
            <a:ext cx="6876855" cy="33050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Source: </a:t>
            </a:r>
            <a:r>
              <a:rPr lang="en-US" i="1" dirty="0"/>
              <a:t>Statistics Azerbaijan</a:t>
            </a: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D57EA7C0-CECF-44F1-9613-77F46A564158}"/>
              </a:ext>
            </a:extLst>
          </p:cNvPr>
          <p:cNvSpPr/>
          <p:nvPr/>
        </p:nvSpPr>
        <p:spPr>
          <a:xfrm>
            <a:off x="4484914" y="3614053"/>
            <a:ext cx="188686" cy="7583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C5DB95EA-5A78-4D38-BCF7-22AE9BF83B80}"/>
              </a:ext>
            </a:extLst>
          </p:cNvPr>
          <p:cNvSpPr/>
          <p:nvPr/>
        </p:nvSpPr>
        <p:spPr>
          <a:xfrm>
            <a:off x="6306457" y="3614053"/>
            <a:ext cx="188686" cy="7583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8DA6021A-D68A-4549-93FE-71AD55E7A5BC}"/>
              </a:ext>
            </a:extLst>
          </p:cNvPr>
          <p:cNvSpPr/>
          <p:nvPr/>
        </p:nvSpPr>
        <p:spPr>
          <a:xfrm>
            <a:off x="8906754" y="3592593"/>
            <a:ext cx="188686" cy="7583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4E89CEB6-7606-46FE-9F70-968B512F96C2}"/>
              </a:ext>
            </a:extLst>
          </p:cNvPr>
          <p:cNvSpPr/>
          <p:nvPr/>
        </p:nvSpPr>
        <p:spPr>
          <a:xfrm>
            <a:off x="9900982" y="3588654"/>
            <a:ext cx="188686" cy="7583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820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F403E-373E-465F-BAC7-BC25029F9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i="1" dirty="0"/>
              <a:t>Alliance </a:t>
            </a:r>
            <a:r>
              <a:rPr lang="es-419" i="1" dirty="0" err="1"/>
              <a:t>of</a:t>
            </a:r>
            <a:r>
              <a:rPr lang="es-419" i="1" dirty="0"/>
              <a:t> </a:t>
            </a:r>
            <a:r>
              <a:rPr lang="es-419" i="1" dirty="0" err="1"/>
              <a:t>the</a:t>
            </a:r>
            <a:r>
              <a:rPr lang="es-419" i="1" dirty="0"/>
              <a:t> </a:t>
            </a:r>
            <a:r>
              <a:rPr lang="es-419" i="1" dirty="0" err="1"/>
              <a:t>Pacific</a:t>
            </a:r>
            <a:endParaRPr lang="en-GB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85910-CAF8-4F31-BD4C-04E6FDE0D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419" dirty="0" err="1"/>
              <a:t>Created</a:t>
            </a:r>
            <a:r>
              <a:rPr lang="es-419" dirty="0"/>
              <a:t> April 28, 2011</a:t>
            </a:r>
          </a:p>
          <a:p>
            <a:pPr lvl="1"/>
            <a:r>
              <a:rPr lang="es-419" dirty="0" err="1"/>
              <a:t>Concertation</a:t>
            </a:r>
            <a:endParaRPr lang="es-419" dirty="0"/>
          </a:p>
          <a:p>
            <a:pPr lvl="1"/>
            <a:r>
              <a:rPr lang="es-419" dirty="0" err="1"/>
              <a:t>Integration</a:t>
            </a:r>
            <a:endParaRPr lang="es-419" dirty="0"/>
          </a:p>
          <a:p>
            <a:pPr lvl="1"/>
            <a:r>
              <a:rPr lang="es-419" dirty="0" err="1"/>
              <a:t>Commercial</a:t>
            </a:r>
            <a:r>
              <a:rPr lang="es-419" dirty="0"/>
              <a:t> </a:t>
            </a:r>
            <a:r>
              <a:rPr lang="es-419" dirty="0" err="1"/>
              <a:t>Protocol</a:t>
            </a:r>
            <a:r>
              <a:rPr lang="es-419" dirty="0"/>
              <a:t> </a:t>
            </a:r>
            <a:r>
              <a:rPr lang="es-419" dirty="0" err="1"/>
              <a:t>started</a:t>
            </a:r>
            <a:r>
              <a:rPr lang="es-419" dirty="0"/>
              <a:t> May 1st, 2016</a:t>
            </a:r>
          </a:p>
          <a:p>
            <a:endParaRPr lang="es-419" dirty="0"/>
          </a:p>
          <a:p>
            <a:r>
              <a:rPr lang="es-419" dirty="0" err="1"/>
              <a:t>To</a:t>
            </a:r>
            <a:r>
              <a:rPr lang="es-419" dirty="0"/>
              <a:t> </a:t>
            </a:r>
            <a:r>
              <a:rPr lang="es-419" dirty="0" err="1"/>
              <a:t>build</a:t>
            </a:r>
            <a:r>
              <a:rPr lang="es-419" dirty="0"/>
              <a:t> </a:t>
            </a:r>
            <a:r>
              <a:rPr lang="es-419" dirty="0" err="1"/>
              <a:t>an</a:t>
            </a:r>
            <a:r>
              <a:rPr lang="es-419" dirty="0"/>
              <a:t> </a:t>
            </a:r>
            <a:r>
              <a:rPr lang="es-419" dirty="0" err="1"/>
              <a:t>area</a:t>
            </a:r>
            <a:r>
              <a:rPr lang="es-419" dirty="0"/>
              <a:t> </a:t>
            </a:r>
            <a:r>
              <a:rPr lang="es-419" dirty="0" err="1"/>
              <a:t>of</a:t>
            </a:r>
            <a:r>
              <a:rPr lang="es-419" dirty="0"/>
              <a:t> </a:t>
            </a:r>
            <a:r>
              <a:rPr lang="es-419" dirty="0" err="1"/>
              <a:t>deep</a:t>
            </a:r>
            <a:r>
              <a:rPr lang="es-419" dirty="0"/>
              <a:t> </a:t>
            </a:r>
            <a:r>
              <a:rPr lang="es-419" dirty="0" err="1"/>
              <a:t>integration</a:t>
            </a:r>
            <a:r>
              <a:rPr lang="es-419" dirty="0"/>
              <a:t> </a:t>
            </a:r>
            <a:r>
              <a:rPr lang="es-419" dirty="0" err="1"/>
              <a:t>to</a:t>
            </a:r>
            <a:r>
              <a:rPr lang="es-419" dirty="0"/>
              <a:t> </a:t>
            </a:r>
            <a:r>
              <a:rPr lang="es-419" dirty="0" err="1"/>
              <a:t>achieve</a:t>
            </a:r>
            <a:endParaRPr lang="es-419" dirty="0"/>
          </a:p>
          <a:p>
            <a:pPr lvl="1"/>
            <a:r>
              <a:rPr lang="es-419" dirty="0"/>
              <a:t>Free </a:t>
            </a:r>
            <a:r>
              <a:rPr lang="es-419" dirty="0" err="1"/>
              <a:t>circulation</a:t>
            </a:r>
            <a:r>
              <a:rPr lang="es-419" dirty="0"/>
              <a:t> </a:t>
            </a:r>
            <a:r>
              <a:rPr lang="es-419" dirty="0" err="1"/>
              <a:t>of</a:t>
            </a:r>
            <a:r>
              <a:rPr lang="es-419" dirty="0"/>
              <a:t> </a:t>
            </a:r>
            <a:r>
              <a:rPr lang="es-419" dirty="0" err="1"/>
              <a:t>goods</a:t>
            </a:r>
            <a:r>
              <a:rPr lang="es-419" dirty="0"/>
              <a:t>, </a:t>
            </a:r>
            <a:r>
              <a:rPr lang="es-419" dirty="0" err="1"/>
              <a:t>services</a:t>
            </a:r>
            <a:r>
              <a:rPr lang="es-419" dirty="0"/>
              <a:t>, capital and </a:t>
            </a:r>
            <a:r>
              <a:rPr lang="es-419" dirty="0" err="1"/>
              <a:t>persons</a:t>
            </a:r>
            <a:endParaRPr lang="es-419" dirty="0"/>
          </a:p>
          <a:p>
            <a:endParaRPr lang="es-419" dirty="0"/>
          </a:p>
          <a:p>
            <a:r>
              <a:rPr lang="es-419" dirty="0" err="1"/>
              <a:t>Innovative</a:t>
            </a:r>
            <a:r>
              <a:rPr lang="es-419" dirty="0"/>
              <a:t>, flexible, </a:t>
            </a:r>
            <a:r>
              <a:rPr lang="es-419" dirty="0" err="1"/>
              <a:t>with</a:t>
            </a:r>
            <a:r>
              <a:rPr lang="es-419" dirty="0"/>
              <a:t> </a:t>
            </a:r>
            <a:r>
              <a:rPr lang="es-419" dirty="0" err="1"/>
              <a:t>world</a:t>
            </a:r>
            <a:r>
              <a:rPr lang="es-419" dirty="0"/>
              <a:t> </a:t>
            </a:r>
            <a:r>
              <a:rPr lang="es-419" dirty="0" err="1"/>
              <a:t>projection</a:t>
            </a:r>
            <a:endParaRPr lang="es-419" dirty="0"/>
          </a:p>
          <a:p>
            <a:endParaRPr lang="es-419" dirty="0"/>
          </a:p>
          <a:p>
            <a:r>
              <a:rPr lang="es-419" dirty="0"/>
              <a:t>Clear and </a:t>
            </a:r>
            <a:r>
              <a:rPr lang="es-419" dirty="0" err="1"/>
              <a:t>pragmatic</a:t>
            </a:r>
            <a:r>
              <a:rPr lang="es-419" dirty="0"/>
              <a:t> </a:t>
            </a:r>
            <a:r>
              <a:rPr lang="es-419" dirty="0" err="1"/>
              <a:t>goals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53629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6C06E-6E11-4FC9-91E7-3B3668249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Avocado </a:t>
            </a:r>
            <a:r>
              <a:rPr lang="en-US" dirty="0"/>
              <a:t>– Alliance of the Pacific</a:t>
            </a:r>
            <a:br>
              <a:rPr lang="en-US" dirty="0"/>
            </a:br>
            <a:r>
              <a:rPr lang="en-US" sz="2800" dirty="0"/>
              <a:t>(tons)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A6FEE9E-632B-47EC-91E0-BB85ED63BE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096846"/>
              </p:ext>
            </p:extLst>
          </p:nvPr>
        </p:nvGraphicFramePr>
        <p:xfrm>
          <a:off x="374073" y="1772950"/>
          <a:ext cx="11443854" cy="4983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>
            <a:extLst>
              <a:ext uri="{FF2B5EF4-FFF2-40B4-BE49-F238E27FC236}">
                <a16:creationId xmlns:a16="http://schemas.microsoft.com/office/drawing/2014/main" id="{7484A1DF-AC0F-48B9-AA92-6D56D0AA89FE}"/>
              </a:ext>
            </a:extLst>
          </p:cNvPr>
          <p:cNvSpPr txBox="1"/>
          <p:nvPr/>
        </p:nvSpPr>
        <p:spPr>
          <a:xfrm>
            <a:off x="496263" y="6492875"/>
            <a:ext cx="6876855" cy="33050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Source: </a:t>
            </a:r>
            <a:r>
              <a:rPr lang="en-US" i="1" dirty="0"/>
              <a:t>Statistics Azerbaijan</a:t>
            </a: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F867F095-CDB8-4138-9FC0-4D5EB67E23C3}"/>
              </a:ext>
            </a:extLst>
          </p:cNvPr>
          <p:cNvSpPr/>
          <p:nvPr/>
        </p:nvSpPr>
        <p:spPr>
          <a:xfrm>
            <a:off x="7649029" y="1690688"/>
            <a:ext cx="3381828" cy="689655"/>
          </a:xfrm>
          <a:prstGeom prst="wedgeRectCallout">
            <a:avLst>
              <a:gd name="adj1" fmla="val 65670"/>
              <a:gd name="adj2" fmla="val 14036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419" dirty="0"/>
              <a:t>As a </a:t>
            </a:r>
            <a:r>
              <a:rPr lang="es-419" dirty="0" err="1"/>
              <a:t>group</a:t>
            </a:r>
            <a:r>
              <a:rPr lang="es-419" dirty="0"/>
              <a:t> </a:t>
            </a:r>
            <a:r>
              <a:rPr lang="es-419" dirty="0" err="1"/>
              <a:t>the</a:t>
            </a:r>
            <a:r>
              <a:rPr lang="es-419" dirty="0"/>
              <a:t> </a:t>
            </a:r>
            <a:r>
              <a:rPr lang="es-419" dirty="0" err="1"/>
              <a:t>Pacific</a:t>
            </a:r>
            <a:r>
              <a:rPr lang="es-419" dirty="0"/>
              <a:t> Alliance </a:t>
            </a:r>
            <a:r>
              <a:rPr lang="es-419" dirty="0" err="1"/>
              <a:t>improves</a:t>
            </a:r>
            <a:r>
              <a:rPr lang="es-419" dirty="0"/>
              <a:t> position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36374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2BE00-EFDB-4869-9EA8-CA7343E97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Alliance of the Pacific – Expansion w/ Singapore*</a:t>
            </a:r>
            <a:endParaRPr lang="en-GB" i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B3D9F9F-83AA-4314-B394-1CD55F4B5A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4445263"/>
              </p:ext>
            </p:extLst>
          </p:nvPr>
        </p:nvGraphicFramePr>
        <p:xfrm>
          <a:off x="457200" y="1690687"/>
          <a:ext cx="11277600" cy="5333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>
            <a:extLst>
              <a:ext uri="{FF2B5EF4-FFF2-40B4-BE49-F238E27FC236}">
                <a16:creationId xmlns:a16="http://schemas.microsoft.com/office/drawing/2014/main" id="{C0283998-2A41-4E8D-AC27-CCCFA9F7AA83}"/>
              </a:ext>
            </a:extLst>
          </p:cNvPr>
          <p:cNvSpPr txBox="1"/>
          <p:nvPr/>
        </p:nvSpPr>
        <p:spPr>
          <a:xfrm>
            <a:off x="496263" y="6492875"/>
            <a:ext cx="6876855" cy="33050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Source: </a:t>
            </a:r>
            <a:r>
              <a:rPr lang="en-US" i="1" dirty="0" err="1"/>
              <a:t>Workd</a:t>
            </a:r>
            <a:r>
              <a:rPr lang="en-US" i="1" dirty="0"/>
              <a:t> Bank</a:t>
            </a:r>
          </a:p>
          <a:p>
            <a:pPr algn="l"/>
            <a:r>
              <a:rPr lang="en-US" i="1" dirty="0"/>
              <a:t>*= assuming Singapore had been an Associate Member of AP in 2020</a:t>
            </a:r>
          </a:p>
        </p:txBody>
      </p:sp>
    </p:spTree>
    <p:extLst>
      <p:ext uri="{BB962C8B-B14F-4D97-AF65-F5344CB8AC3E}">
        <p14:creationId xmlns:p14="http://schemas.microsoft.com/office/powerpoint/2010/main" val="9387314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B7CE5-B293-4CE8-8693-974803AB6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Alliance of the Pacific – Expansion Singapore*</a:t>
            </a:r>
            <a:endParaRPr lang="en-GB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CDEF6E8-F8E0-4502-9F5A-CD053962C0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709629"/>
              </p:ext>
            </p:extLst>
          </p:nvPr>
        </p:nvGraphicFramePr>
        <p:xfrm>
          <a:off x="496263" y="1574084"/>
          <a:ext cx="11199474" cy="5186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1">
            <a:extLst>
              <a:ext uri="{FF2B5EF4-FFF2-40B4-BE49-F238E27FC236}">
                <a16:creationId xmlns:a16="http://schemas.microsoft.com/office/drawing/2014/main" id="{9ACD99D8-8568-49D9-AF5B-9A706960AAA6}"/>
              </a:ext>
            </a:extLst>
          </p:cNvPr>
          <p:cNvSpPr txBox="1"/>
          <p:nvPr/>
        </p:nvSpPr>
        <p:spPr>
          <a:xfrm>
            <a:off x="496263" y="6492875"/>
            <a:ext cx="6876855" cy="33050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Source: </a:t>
            </a:r>
            <a:r>
              <a:rPr lang="en-US" i="1" dirty="0" err="1"/>
              <a:t>Workd</a:t>
            </a:r>
            <a:r>
              <a:rPr lang="en-US" i="1" dirty="0"/>
              <a:t> Bank</a:t>
            </a:r>
          </a:p>
          <a:p>
            <a:pPr algn="l"/>
            <a:r>
              <a:rPr lang="en-US" i="1" dirty="0"/>
              <a:t>*= assuming Singapore had been an Associate Member of AP in 2020</a:t>
            </a:r>
          </a:p>
        </p:txBody>
      </p:sp>
    </p:spTree>
    <p:extLst>
      <p:ext uri="{BB962C8B-B14F-4D97-AF65-F5344CB8AC3E}">
        <p14:creationId xmlns:p14="http://schemas.microsoft.com/office/powerpoint/2010/main" val="42006921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23151BC7-6022-46E0-BAF2-25F57B9F0289}"/>
              </a:ext>
            </a:extLst>
          </p:cNvPr>
          <p:cNvSpPr>
            <a:spLocks/>
          </p:cNvSpPr>
          <p:nvPr/>
        </p:nvSpPr>
        <p:spPr bwMode="auto">
          <a:xfrm>
            <a:off x="1695449" y="3384377"/>
            <a:ext cx="9157833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FBFB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eaLnBrk="1" hangingPunct="1">
              <a:defRPr/>
            </a:pPr>
            <a:r>
              <a:rPr lang="es-ES" altLang="es-MX" sz="2400" dirty="0" err="1">
                <a:solidFill>
                  <a:srgbClr val="404040"/>
                </a:solidFill>
                <a:latin typeface="Montserrat" panose="00000500000000000000" pitchFamily="2" charset="0"/>
                <a:cs typeface="Helvetica" panose="020B0604020202020204" pitchFamily="34" charset="0"/>
                <a:hlinkClick r:id="rId3"/>
              </a:rPr>
              <a:t>rlabardini</a:t>
            </a:r>
            <a:r>
              <a:rPr lang="en-US" altLang="es-MX" sz="2400" dirty="0">
                <a:solidFill>
                  <a:srgbClr val="404040"/>
                </a:solidFill>
                <a:latin typeface="Montserrat" panose="00000500000000000000" pitchFamily="2" charset="0"/>
                <a:cs typeface="Helvetica" panose="020B0604020202020204" pitchFamily="34" charset="0"/>
                <a:hlinkClick r:id="rId3"/>
              </a:rPr>
              <a:t>@sre.gob.mx</a:t>
            </a:r>
            <a:endParaRPr lang="en-US" altLang="es-MX" sz="2400" dirty="0">
              <a:solidFill>
                <a:srgbClr val="404040"/>
              </a:solidFill>
              <a:latin typeface="Montserrat" panose="00000500000000000000" pitchFamily="2" charset="0"/>
              <a:cs typeface="Helvetica" panose="020B0604020202020204" pitchFamily="34" charset="0"/>
            </a:endParaRPr>
          </a:p>
          <a:p>
            <a:pPr algn="ctr" eaLnBrk="1" hangingPunct="1">
              <a:defRPr/>
            </a:pPr>
            <a:endParaRPr lang="en-US" altLang="es-MX" sz="2400" dirty="0">
              <a:solidFill>
                <a:srgbClr val="404040"/>
              </a:solidFill>
              <a:latin typeface="Montserrat" panose="00000500000000000000" pitchFamily="2" charset="0"/>
              <a:cs typeface="Helvetica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altLang="es-MX" sz="2400" dirty="0">
                <a:solidFill>
                  <a:srgbClr val="404040"/>
                </a:solidFill>
                <a:latin typeface="Montserrat" panose="00000500000000000000" pitchFamily="2" charset="0"/>
                <a:cs typeface="Helvetica" panose="020B0604020202020204" pitchFamily="34" charset="0"/>
                <a:hlinkClick r:id="rId4"/>
              </a:rPr>
              <a:t>rodrigo.</a:t>
            </a:r>
            <a:r>
              <a:rPr lang="es-419" altLang="es-MX" sz="2400" dirty="0">
                <a:solidFill>
                  <a:srgbClr val="404040"/>
                </a:solidFill>
                <a:latin typeface="Montserrat" panose="00000500000000000000" pitchFamily="2" charset="0"/>
                <a:cs typeface="Helvetica" panose="020B0604020202020204" pitchFamily="34" charset="0"/>
                <a:hlinkClick r:id="rId4"/>
              </a:rPr>
              <a:t>l</a:t>
            </a:r>
            <a:r>
              <a:rPr lang="en-US" altLang="es-MX" sz="2400" dirty="0">
                <a:solidFill>
                  <a:srgbClr val="404040"/>
                </a:solidFill>
                <a:latin typeface="Montserrat" panose="00000500000000000000" pitchFamily="2" charset="0"/>
                <a:cs typeface="Helvetica" panose="020B0604020202020204" pitchFamily="34" charset="0"/>
                <a:hlinkClick r:id="rId4"/>
              </a:rPr>
              <a:t>abardini@live.com.mx</a:t>
            </a:r>
            <a:endParaRPr lang="en-US" altLang="es-MX" sz="2400" dirty="0">
              <a:solidFill>
                <a:srgbClr val="404040"/>
              </a:solidFill>
              <a:latin typeface="Montserrat" panose="00000500000000000000" pitchFamily="2" charset="0"/>
              <a:cs typeface="Helvetica" panose="020B0604020202020204" pitchFamily="34" charset="0"/>
            </a:endParaRPr>
          </a:p>
          <a:p>
            <a:pPr algn="ctr" eaLnBrk="1" hangingPunct="1">
              <a:defRPr/>
            </a:pPr>
            <a:endParaRPr lang="es-MX" altLang="es-MX" sz="2400" dirty="0">
              <a:solidFill>
                <a:srgbClr val="404040"/>
              </a:solidFill>
              <a:latin typeface="Montserrat" panose="00000500000000000000" pitchFamily="2" charset="0"/>
              <a:cs typeface="Helvetica" panose="020B0604020202020204" pitchFamily="34" charset="0"/>
            </a:endParaRPr>
          </a:p>
          <a:p>
            <a:pPr algn="ctr" eaLnBrk="1" hangingPunct="1">
              <a:defRPr/>
            </a:pPr>
            <a:r>
              <a:rPr lang="es-MX" altLang="es-MX" sz="2400" dirty="0">
                <a:solidFill>
                  <a:srgbClr val="404040"/>
                </a:solidFill>
                <a:latin typeface="Montserrat" panose="00000500000000000000" pitchFamily="2" charset="0"/>
                <a:cs typeface="Helvetica" panose="020B0604020202020204" pitchFamily="34" charset="0"/>
              </a:rPr>
              <a:t>Instagram: @rodrigolabardini</a:t>
            </a:r>
          </a:p>
          <a:p>
            <a:pPr eaLnBrk="1" hangingPunct="1">
              <a:defRPr/>
            </a:pPr>
            <a:endParaRPr lang="es-MX" altLang="es-MX" sz="2400" dirty="0">
              <a:solidFill>
                <a:srgbClr val="404040"/>
              </a:solidFill>
              <a:latin typeface="Montserrat" panose="00000500000000000000" pitchFamily="2" charset="0"/>
            </a:endParaRPr>
          </a:p>
          <a:p>
            <a:pPr algn="ctr" eaLnBrk="1" hangingPunct="1">
              <a:defRPr/>
            </a:pPr>
            <a:r>
              <a:rPr lang="es-MX" altLang="es-MX" sz="2400" dirty="0" err="1">
                <a:solidFill>
                  <a:srgbClr val="404040"/>
                </a:solidFill>
                <a:latin typeface="Montserrat" panose="00000500000000000000" pitchFamily="2" charset="0"/>
                <a:cs typeface="Helvetica" panose="020B0604020202020204" pitchFamily="34" charset="0"/>
              </a:rPr>
              <a:t>Khojali</a:t>
            </a:r>
            <a:r>
              <a:rPr lang="es-MX" altLang="es-MX" sz="2400" dirty="0">
                <a:solidFill>
                  <a:srgbClr val="404040"/>
                </a:solidFill>
                <a:latin typeface="Montserrat" panose="00000500000000000000" pitchFamily="2" charset="0"/>
                <a:cs typeface="Helvetica" panose="020B0604020202020204" pitchFamily="34" charset="0"/>
              </a:rPr>
              <a:t> </a:t>
            </a:r>
            <a:r>
              <a:rPr lang="es-MX" altLang="es-MX" sz="2400" dirty="0" err="1">
                <a:solidFill>
                  <a:srgbClr val="404040"/>
                </a:solidFill>
                <a:latin typeface="Montserrat" panose="00000500000000000000" pitchFamily="2" charset="0"/>
                <a:cs typeface="Helvetica" panose="020B0604020202020204" pitchFamily="34" charset="0"/>
              </a:rPr>
              <a:t>Prospekt</a:t>
            </a:r>
            <a:r>
              <a:rPr lang="es-MX" altLang="es-MX" sz="2400" dirty="0">
                <a:solidFill>
                  <a:srgbClr val="404040"/>
                </a:solidFill>
                <a:latin typeface="Montserrat" panose="00000500000000000000" pitchFamily="2" charset="0"/>
                <a:cs typeface="Helvetica" panose="020B0604020202020204" pitchFamily="34" charset="0"/>
              </a:rPr>
              <a:t> 37, </a:t>
            </a:r>
            <a:r>
              <a:rPr lang="es-MX" altLang="es-MX" sz="2400" dirty="0" err="1">
                <a:solidFill>
                  <a:srgbClr val="404040"/>
                </a:solidFill>
                <a:latin typeface="Montserrat" panose="00000500000000000000" pitchFamily="2" charset="0"/>
                <a:cs typeface="Helvetica" panose="020B0604020202020204" pitchFamily="34" charset="0"/>
              </a:rPr>
              <a:t>Demirchi</a:t>
            </a:r>
            <a:r>
              <a:rPr lang="es-MX" altLang="es-MX" sz="2400" dirty="0">
                <a:solidFill>
                  <a:srgbClr val="404040"/>
                </a:solidFill>
                <a:latin typeface="Montserrat" panose="00000500000000000000" pitchFamily="2" charset="0"/>
                <a:cs typeface="Helvetica" panose="020B0604020202020204" pitchFamily="34" charset="0"/>
              </a:rPr>
              <a:t> Tower, 24th </a:t>
            </a:r>
            <a:r>
              <a:rPr lang="es-MX" altLang="es-MX" sz="2400" dirty="0" err="1">
                <a:solidFill>
                  <a:srgbClr val="404040"/>
                </a:solidFill>
                <a:latin typeface="Montserrat" panose="00000500000000000000" pitchFamily="2" charset="0"/>
                <a:cs typeface="Helvetica" panose="020B0604020202020204" pitchFamily="34" charset="0"/>
              </a:rPr>
              <a:t>floor</a:t>
            </a:r>
            <a:endParaRPr lang="es-MX" altLang="es-MX" sz="2400" dirty="0">
              <a:latin typeface="Montserrat" panose="00000500000000000000" pitchFamily="2" charset="0"/>
              <a:cs typeface="Helvetica" panose="020B0604020202020204" pitchFamily="34" charset="0"/>
            </a:endParaRPr>
          </a:p>
          <a:p>
            <a:pPr algn="ctr" eaLnBrk="1" hangingPunct="1">
              <a:defRPr/>
            </a:pPr>
            <a:r>
              <a:rPr lang="es-ES" altLang="es-MX" sz="2400" dirty="0">
                <a:solidFill>
                  <a:srgbClr val="404040"/>
                </a:solidFill>
                <a:latin typeface="Montserrat" panose="00000500000000000000" pitchFamily="2" charset="0"/>
                <a:cs typeface="Helvetica" panose="020B0604020202020204" pitchFamily="34" charset="0"/>
              </a:rPr>
              <a:t>(+994) 12 310 3530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95033E1-9FAD-4A2A-A63B-7EA632EDCD20}"/>
              </a:ext>
            </a:extLst>
          </p:cNvPr>
          <p:cNvSpPr>
            <a:spLocks/>
          </p:cNvSpPr>
          <p:nvPr/>
        </p:nvSpPr>
        <p:spPr bwMode="auto">
          <a:xfrm>
            <a:off x="1695450" y="1280396"/>
            <a:ext cx="9157833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FBFB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eaLnBrk="1" hangingPunct="1">
              <a:defRPr/>
            </a:pPr>
            <a:r>
              <a:rPr lang="en-US" altLang="es-MX" sz="8800" dirty="0" err="1">
                <a:solidFill>
                  <a:schemeClr val="accent6">
                    <a:lumMod val="50000"/>
                  </a:schemeClr>
                </a:solidFill>
                <a:latin typeface="Montserrat" panose="00000500000000000000" pitchFamily="2" charset="0"/>
                <a:cs typeface="Helvetica" panose="020B0604020202020204" pitchFamily="34" charset="0"/>
              </a:rPr>
              <a:t>Muchas</a:t>
            </a:r>
            <a:r>
              <a:rPr lang="en-US" altLang="es-MX" sz="8800" dirty="0">
                <a:solidFill>
                  <a:schemeClr val="accent6">
                    <a:lumMod val="50000"/>
                  </a:schemeClr>
                </a:solidFill>
                <a:latin typeface="Montserrat" panose="00000500000000000000" pitchFamily="2" charset="0"/>
                <a:cs typeface="Helvetica" panose="020B0604020202020204" pitchFamily="34" charset="0"/>
              </a:rPr>
              <a:t> gracias.</a:t>
            </a:r>
            <a:endParaRPr lang="es-ES" altLang="es-MX" sz="8800" dirty="0">
              <a:solidFill>
                <a:schemeClr val="accent6">
                  <a:lumMod val="50000"/>
                </a:schemeClr>
              </a:solidFill>
              <a:latin typeface="Montserrat" panose="00000500000000000000" pitchFamily="2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87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749664F2-88E2-4DC8-8C58-6F39B9701276}"/>
              </a:ext>
            </a:extLst>
          </p:cNvPr>
          <p:cNvSpPr/>
          <p:nvPr/>
        </p:nvSpPr>
        <p:spPr>
          <a:xfrm>
            <a:off x="4163528" y="1341700"/>
            <a:ext cx="3810001" cy="3695152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302966-0F84-49A6-991A-3905EFE4D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4678-8CB6-4DAA-985D-7BB2661F1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8865"/>
            <a:ext cx="10515600" cy="3648995"/>
          </a:xfrm>
        </p:spPr>
        <p:txBody>
          <a:bodyPr numCol="2">
            <a:normAutofit/>
          </a:bodyPr>
          <a:lstStyle/>
          <a:p>
            <a:endParaRPr lang="es-419" i="1" dirty="0"/>
          </a:p>
          <a:p>
            <a:endParaRPr lang="es-419" i="1" dirty="0"/>
          </a:p>
          <a:p>
            <a:endParaRPr lang="es-419" i="1" dirty="0"/>
          </a:p>
          <a:p>
            <a:r>
              <a:rPr lang="es-419" i="1" dirty="0"/>
              <a:t>Chile</a:t>
            </a:r>
          </a:p>
          <a:p>
            <a:endParaRPr lang="es-419" i="1" dirty="0"/>
          </a:p>
          <a:p>
            <a:r>
              <a:rPr lang="es-419" i="1" dirty="0"/>
              <a:t>Colombia</a:t>
            </a:r>
          </a:p>
          <a:p>
            <a:pPr marL="1884363"/>
            <a:endParaRPr lang="es-419" i="1" dirty="0"/>
          </a:p>
          <a:p>
            <a:pPr marL="1884363"/>
            <a:endParaRPr lang="es-419" i="1" dirty="0"/>
          </a:p>
          <a:p>
            <a:pPr marL="1884363"/>
            <a:endParaRPr lang="es-419" i="1" dirty="0"/>
          </a:p>
          <a:p>
            <a:pPr marL="1884363"/>
            <a:endParaRPr lang="es-419" i="1" dirty="0"/>
          </a:p>
          <a:p>
            <a:pPr marL="2971800"/>
            <a:r>
              <a:rPr lang="es-419" i="1" dirty="0" err="1"/>
              <a:t>Mexico</a:t>
            </a:r>
            <a:endParaRPr lang="es-419" i="1" dirty="0"/>
          </a:p>
          <a:p>
            <a:pPr marL="2971800"/>
            <a:endParaRPr lang="es-419" i="1" dirty="0"/>
          </a:p>
          <a:p>
            <a:pPr marL="2971800"/>
            <a:r>
              <a:rPr lang="es-419" i="1" dirty="0" err="1"/>
              <a:t>Peru</a:t>
            </a:r>
            <a:endParaRPr lang="es-419" i="1" dirty="0"/>
          </a:p>
        </p:txBody>
      </p:sp>
      <p:pic>
        <p:nvPicPr>
          <p:cNvPr id="4" name="Imagen 195">
            <a:extLst>
              <a:ext uri="{FF2B5EF4-FFF2-40B4-BE49-F238E27FC236}">
                <a16:creationId xmlns:a16="http://schemas.microsoft.com/office/drawing/2014/main" id="{BEBDC120-075E-4616-A7A7-6590EF7391E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3834" y="1341698"/>
            <a:ext cx="3289388" cy="3695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9968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1FF68-1C33-4FDB-87F4-A40A70D43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i="1" dirty="0"/>
              <a:t>Alliance </a:t>
            </a:r>
            <a:r>
              <a:rPr lang="es-419" i="1" dirty="0" err="1"/>
              <a:t>of</a:t>
            </a:r>
            <a:r>
              <a:rPr lang="es-419" i="1" dirty="0"/>
              <a:t> </a:t>
            </a:r>
            <a:r>
              <a:rPr lang="es-419" i="1" dirty="0" err="1"/>
              <a:t>the</a:t>
            </a:r>
            <a:r>
              <a:rPr lang="es-419" i="1" dirty="0"/>
              <a:t> </a:t>
            </a:r>
            <a:r>
              <a:rPr lang="es-419" i="1" dirty="0" err="1"/>
              <a:t>Pacific</a:t>
            </a:r>
            <a:r>
              <a:rPr lang="es-419" i="1" dirty="0"/>
              <a:t> - </a:t>
            </a:r>
            <a:r>
              <a:rPr lang="es-419" i="1" dirty="0" err="1"/>
              <a:t>Potential</a:t>
            </a:r>
            <a:endParaRPr lang="en-GB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82873-B6C3-422E-95C3-A33C9507F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419" dirty="0"/>
          </a:p>
          <a:p>
            <a:r>
              <a:rPr lang="es-419" dirty="0"/>
              <a:t>230 </a:t>
            </a:r>
            <a:r>
              <a:rPr lang="es-419" dirty="0" err="1"/>
              <a:t>million</a:t>
            </a:r>
            <a:r>
              <a:rPr lang="es-419" dirty="0"/>
              <a:t> </a:t>
            </a:r>
            <a:r>
              <a:rPr lang="es-419" dirty="0" err="1"/>
              <a:t>persons</a:t>
            </a:r>
            <a:r>
              <a:rPr lang="es-419" dirty="0"/>
              <a:t> (2019)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GDP per capita: USD$ 19,050 (2019)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56 million tourists (2018)</a:t>
            </a:r>
          </a:p>
        </p:txBody>
      </p:sp>
      <p:grpSp>
        <p:nvGrpSpPr>
          <p:cNvPr id="4" name="Gráfico 43" descr="Usuarios">
            <a:extLst>
              <a:ext uri="{FF2B5EF4-FFF2-40B4-BE49-F238E27FC236}">
                <a16:creationId xmlns:a16="http://schemas.microsoft.com/office/drawing/2014/main" id="{36CA4304-25F1-417F-9CF9-DEEE561D6717}"/>
              </a:ext>
            </a:extLst>
          </p:cNvPr>
          <p:cNvGrpSpPr/>
          <p:nvPr/>
        </p:nvGrpSpPr>
        <p:grpSpPr>
          <a:xfrm>
            <a:off x="5264868" y="2079675"/>
            <a:ext cx="1662263" cy="1181770"/>
            <a:chOff x="1135323" y="930976"/>
            <a:chExt cx="800099" cy="499109"/>
          </a:xfrm>
          <a:solidFill>
            <a:srgbClr val="FFC000"/>
          </a:solidFill>
        </p:grpSpPr>
        <p:grpSp>
          <p:nvGrpSpPr>
            <p:cNvPr id="6" name="Gráfico 43" descr="Usuarios">
              <a:extLst>
                <a:ext uri="{FF2B5EF4-FFF2-40B4-BE49-F238E27FC236}">
                  <a16:creationId xmlns:a16="http://schemas.microsoft.com/office/drawing/2014/main" id="{D33CD77F-6CA7-4210-8922-646B0A139D64}"/>
                </a:ext>
              </a:extLst>
            </p:cNvPr>
            <p:cNvGrpSpPr/>
            <p:nvPr/>
          </p:nvGrpSpPr>
          <p:grpSpPr>
            <a:xfrm>
              <a:off x="1135323" y="930976"/>
              <a:ext cx="800099" cy="499109"/>
              <a:chOff x="1135323" y="930976"/>
              <a:chExt cx="800099" cy="499109"/>
            </a:xfrm>
            <a:grpFill/>
          </p:grpSpPr>
          <p:sp>
            <p:nvSpPr>
              <p:cNvPr id="7" name="Forma libre: forma 46">
                <a:extLst>
                  <a:ext uri="{FF2B5EF4-FFF2-40B4-BE49-F238E27FC236}">
                    <a16:creationId xmlns:a16="http://schemas.microsoft.com/office/drawing/2014/main" id="{F6FBCEF7-B9CB-45FD-A990-35F0A330900B}"/>
                  </a:ext>
                </a:extLst>
              </p:cNvPr>
              <p:cNvSpPr/>
              <p:nvPr/>
            </p:nvSpPr>
            <p:spPr>
              <a:xfrm>
                <a:off x="1221048" y="930976"/>
                <a:ext cx="171450" cy="171449"/>
              </a:xfrm>
              <a:custGeom>
                <a:avLst/>
                <a:gdLst>
                  <a:gd name="connsiteX0" fmla="*/ 171450 w 171450"/>
                  <a:gd name="connsiteY0" fmla="*/ 85725 h 171449"/>
                  <a:gd name="connsiteX1" fmla="*/ 85725 w 171450"/>
                  <a:gd name="connsiteY1" fmla="*/ 171450 h 171449"/>
                  <a:gd name="connsiteX2" fmla="*/ 0 w 171450"/>
                  <a:gd name="connsiteY2" fmla="*/ 85725 h 171449"/>
                  <a:gd name="connsiteX3" fmla="*/ 85725 w 171450"/>
                  <a:gd name="connsiteY3" fmla="*/ 0 h 171449"/>
                  <a:gd name="connsiteX4" fmla="*/ 171450 w 171450"/>
                  <a:gd name="connsiteY4" fmla="*/ 85725 h 1714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450" h="171449">
                    <a:moveTo>
                      <a:pt x="171450" y="85725"/>
                    </a:moveTo>
                    <a:cubicBezTo>
                      <a:pt x="171450" y="133070"/>
                      <a:pt x="133070" y="171450"/>
                      <a:pt x="85725" y="171450"/>
                    </a:cubicBezTo>
                    <a:cubicBezTo>
                      <a:pt x="38380" y="171450"/>
                      <a:pt x="0" y="133070"/>
                      <a:pt x="0" y="85725"/>
                    </a:cubicBezTo>
                    <a:cubicBezTo>
                      <a:pt x="0" y="38380"/>
                      <a:pt x="38380" y="0"/>
                      <a:pt x="85725" y="0"/>
                    </a:cubicBezTo>
                    <a:cubicBezTo>
                      <a:pt x="133070" y="0"/>
                      <a:pt x="171450" y="38380"/>
                      <a:pt x="171450" y="8572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8" name="Forma libre: forma 47">
                <a:extLst>
                  <a:ext uri="{FF2B5EF4-FFF2-40B4-BE49-F238E27FC236}">
                    <a16:creationId xmlns:a16="http://schemas.microsoft.com/office/drawing/2014/main" id="{F2D5498F-50B2-4CA9-92FF-34C5EF5144D3}"/>
                  </a:ext>
                </a:extLst>
              </p:cNvPr>
              <p:cNvSpPr/>
              <p:nvPr/>
            </p:nvSpPr>
            <p:spPr>
              <a:xfrm>
                <a:off x="1678248" y="930976"/>
                <a:ext cx="171450" cy="171449"/>
              </a:xfrm>
              <a:custGeom>
                <a:avLst/>
                <a:gdLst>
                  <a:gd name="connsiteX0" fmla="*/ 171450 w 171450"/>
                  <a:gd name="connsiteY0" fmla="*/ 85725 h 171449"/>
                  <a:gd name="connsiteX1" fmla="*/ 85725 w 171450"/>
                  <a:gd name="connsiteY1" fmla="*/ 171450 h 171449"/>
                  <a:gd name="connsiteX2" fmla="*/ 0 w 171450"/>
                  <a:gd name="connsiteY2" fmla="*/ 85725 h 171449"/>
                  <a:gd name="connsiteX3" fmla="*/ 85725 w 171450"/>
                  <a:gd name="connsiteY3" fmla="*/ 0 h 171449"/>
                  <a:gd name="connsiteX4" fmla="*/ 171450 w 171450"/>
                  <a:gd name="connsiteY4" fmla="*/ 85725 h 1714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450" h="171449">
                    <a:moveTo>
                      <a:pt x="171450" y="85725"/>
                    </a:moveTo>
                    <a:cubicBezTo>
                      <a:pt x="171450" y="133070"/>
                      <a:pt x="133070" y="171450"/>
                      <a:pt x="85725" y="171450"/>
                    </a:cubicBezTo>
                    <a:cubicBezTo>
                      <a:pt x="38380" y="171450"/>
                      <a:pt x="0" y="133070"/>
                      <a:pt x="0" y="85725"/>
                    </a:cubicBezTo>
                    <a:cubicBezTo>
                      <a:pt x="0" y="38380"/>
                      <a:pt x="38380" y="0"/>
                      <a:pt x="85725" y="0"/>
                    </a:cubicBezTo>
                    <a:cubicBezTo>
                      <a:pt x="133070" y="0"/>
                      <a:pt x="171450" y="38380"/>
                      <a:pt x="171450" y="8572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9" name="Forma libre: forma 48">
                <a:extLst>
                  <a:ext uri="{FF2B5EF4-FFF2-40B4-BE49-F238E27FC236}">
                    <a16:creationId xmlns:a16="http://schemas.microsoft.com/office/drawing/2014/main" id="{FDEA1DF9-0278-423B-BB7F-DB3435D2A58F}"/>
                  </a:ext>
                </a:extLst>
              </p:cNvPr>
              <p:cNvSpPr/>
              <p:nvPr/>
            </p:nvSpPr>
            <p:spPr>
              <a:xfrm>
                <a:off x="1363923" y="1258636"/>
                <a:ext cx="342900" cy="171449"/>
              </a:xfrm>
              <a:custGeom>
                <a:avLst/>
                <a:gdLst>
                  <a:gd name="connsiteX0" fmla="*/ 342900 w 342900"/>
                  <a:gd name="connsiteY0" fmla="*/ 171450 h 171449"/>
                  <a:gd name="connsiteX1" fmla="*/ 342900 w 342900"/>
                  <a:gd name="connsiteY1" fmla="*/ 85725 h 171449"/>
                  <a:gd name="connsiteX2" fmla="*/ 325755 w 342900"/>
                  <a:gd name="connsiteY2" fmla="*/ 51435 h 171449"/>
                  <a:gd name="connsiteX3" fmla="*/ 241935 w 342900"/>
                  <a:gd name="connsiteY3" fmla="*/ 11430 h 171449"/>
                  <a:gd name="connsiteX4" fmla="*/ 171450 w 342900"/>
                  <a:gd name="connsiteY4" fmla="*/ 0 h 171449"/>
                  <a:gd name="connsiteX5" fmla="*/ 100965 w 342900"/>
                  <a:gd name="connsiteY5" fmla="*/ 11430 h 171449"/>
                  <a:gd name="connsiteX6" fmla="*/ 17145 w 342900"/>
                  <a:gd name="connsiteY6" fmla="*/ 51435 h 171449"/>
                  <a:gd name="connsiteX7" fmla="*/ 0 w 342900"/>
                  <a:gd name="connsiteY7" fmla="*/ 85725 h 171449"/>
                  <a:gd name="connsiteX8" fmla="*/ 0 w 342900"/>
                  <a:gd name="connsiteY8" fmla="*/ 171450 h 171449"/>
                  <a:gd name="connsiteX9" fmla="*/ 342900 w 342900"/>
                  <a:gd name="connsiteY9" fmla="*/ 171450 h 1714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42900" h="171449">
                    <a:moveTo>
                      <a:pt x="342900" y="171450"/>
                    </a:moveTo>
                    <a:lnTo>
                      <a:pt x="342900" y="85725"/>
                    </a:lnTo>
                    <a:cubicBezTo>
                      <a:pt x="342900" y="72390"/>
                      <a:pt x="337185" y="59055"/>
                      <a:pt x="325755" y="51435"/>
                    </a:cubicBezTo>
                    <a:cubicBezTo>
                      <a:pt x="302895" y="32385"/>
                      <a:pt x="272415" y="19050"/>
                      <a:pt x="241935" y="11430"/>
                    </a:cubicBezTo>
                    <a:cubicBezTo>
                      <a:pt x="220980" y="5715"/>
                      <a:pt x="196215" y="0"/>
                      <a:pt x="171450" y="0"/>
                    </a:cubicBezTo>
                    <a:cubicBezTo>
                      <a:pt x="148590" y="0"/>
                      <a:pt x="123825" y="3810"/>
                      <a:pt x="100965" y="11430"/>
                    </a:cubicBezTo>
                    <a:cubicBezTo>
                      <a:pt x="70485" y="19050"/>
                      <a:pt x="41910" y="34290"/>
                      <a:pt x="17145" y="51435"/>
                    </a:cubicBezTo>
                    <a:cubicBezTo>
                      <a:pt x="5715" y="60960"/>
                      <a:pt x="0" y="72390"/>
                      <a:pt x="0" y="85725"/>
                    </a:cubicBezTo>
                    <a:lnTo>
                      <a:pt x="0" y="171450"/>
                    </a:lnTo>
                    <a:lnTo>
                      <a:pt x="342900" y="17145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10" name="Forma libre: forma 49">
                <a:extLst>
                  <a:ext uri="{FF2B5EF4-FFF2-40B4-BE49-F238E27FC236}">
                    <a16:creationId xmlns:a16="http://schemas.microsoft.com/office/drawing/2014/main" id="{FD657B87-B8F1-4B98-8DF1-02BEB867AF9D}"/>
                  </a:ext>
                </a:extLst>
              </p:cNvPr>
              <p:cNvSpPr/>
              <p:nvPr/>
            </p:nvSpPr>
            <p:spPr>
              <a:xfrm>
                <a:off x="1449648" y="1064326"/>
                <a:ext cx="171450" cy="171450"/>
              </a:xfrm>
              <a:custGeom>
                <a:avLst/>
                <a:gdLst>
                  <a:gd name="connsiteX0" fmla="*/ 171450 w 171450"/>
                  <a:gd name="connsiteY0" fmla="*/ 85725 h 171450"/>
                  <a:gd name="connsiteX1" fmla="*/ 85725 w 171450"/>
                  <a:gd name="connsiteY1" fmla="*/ 171450 h 171450"/>
                  <a:gd name="connsiteX2" fmla="*/ 0 w 171450"/>
                  <a:gd name="connsiteY2" fmla="*/ 85725 h 171450"/>
                  <a:gd name="connsiteX3" fmla="*/ 85725 w 171450"/>
                  <a:gd name="connsiteY3" fmla="*/ 0 h 171450"/>
                  <a:gd name="connsiteX4" fmla="*/ 171450 w 171450"/>
                  <a:gd name="connsiteY4" fmla="*/ 85725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450" h="171450">
                    <a:moveTo>
                      <a:pt x="171450" y="85725"/>
                    </a:moveTo>
                    <a:cubicBezTo>
                      <a:pt x="171450" y="133070"/>
                      <a:pt x="133070" y="171450"/>
                      <a:pt x="85725" y="171450"/>
                    </a:cubicBezTo>
                    <a:cubicBezTo>
                      <a:pt x="38380" y="171450"/>
                      <a:pt x="0" y="133070"/>
                      <a:pt x="0" y="85725"/>
                    </a:cubicBezTo>
                    <a:cubicBezTo>
                      <a:pt x="0" y="38380"/>
                      <a:pt x="38380" y="0"/>
                      <a:pt x="85725" y="0"/>
                    </a:cubicBezTo>
                    <a:cubicBezTo>
                      <a:pt x="133070" y="0"/>
                      <a:pt x="171450" y="38380"/>
                      <a:pt x="171450" y="8572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11" name="Forma libre: forma 50">
                <a:extLst>
                  <a:ext uri="{FF2B5EF4-FFF2-40B4-BE49-F238E27FC236}">
                    <a16:creationId xmlns:a16="http://schemas.microsoft.com/office/drawing/2014/main" id="{F8EA9824-1E95-44B6-BEB2-704936C81F49}"/>
                  </a:ext>
                </a:extLst>
              </p:cNvPr>
              <p:cNvSpPr/>
              <p:nvPr/>
            </p:nvSpPr>
            <p:spPr>
              <a:xfrm>
                <a:off x="1624908" y="1125286"/>
                <a:ext cx="310514" cy="171450"/>
              </a:xfrm>
              <a:custGeom>
                <a:avLst/>
                <a:gdLst>
                  <a:gd name="connsiteX0" fmla="*/ 293370 w 310514"/>
                  <a:gd name="connsiteY0" fmla="*/ 51435 h 171450"/>
                  <a:gd name="connsiteX1" fmla="*/ 209550 w 310514"/>
                  <a:gd name="connsiteY1" fmla="*/ 11430 h 171450"/>
                  <a:gd name="connsiteX2" fmla="*/ 139065 w 310514"/>
                  <a:gd name="connsiteY2" fmla="*/ 0 h 171450"/>
                  <a:gd name="connsiteX3" fmla="*/ 68580 w 310514"/>
                  <a:gd name="connsiteY3" fmla="*/ 11430 h 171450"/>
                  <a:gd name="connsiteX4" fmla="*/ 34290 w 310514"/>
                  <a:gd name="connsiteY4" fmla="*/ 24765 h 171450"/>
                  <a:gd name="connsiteX5" fmla="*/ 34290 w 310514"/>
                  <a:gd name="connsiteY5" fmla="*/ 26670 h 171450"/>
                  <a:gd name="connsiteX6" fmla="*/ 0 w 310514"/>
                  <a:gd name="connsiteY6" fmla="*/ 110490 h 171450"/>
                  <a:gd name="connsiteX7" fmla="*/ 87630 w 310514"/>
                  <a:gd name="connsiteY7" fmla="*/ 154305 h 171450"/>
                  <a:gd name="connsiteX8" fmla="*/ 102870 w 310514"/>
                  <a:gd name="connsiteY8" fmla="*/ 171450 h 171450"/>
                  <a:gd name="connsiteX9" fmla="*/ 310515 w 310514"/>
                  <a:gd name="connsiteY9" fmla="*/ 171450 h 171450"/>
                  <a:gd name="connsiteX10" fmla="*/ 310515 w 310514"/>
                  <a:gd name="connsiteY10" fmla="*/ 85725 h 171450"/>
                  <a:gd name="connsiteX11" fmla="*/ 293370 w 310514"/>
                  <a:gd name="connsiteY11" fmla="*/ 51435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0514" h="171450">
                    <a:moveTo>
                      <a:pt x="293370" y="51435"/>
                    </a:moveTo>
                    <a:cubicBezTo>
                      <a:pt x="270510" y="32385"/>
                      <a:pt x="240030" y="19050"/>
                      <a:pt x="209550" y="11430"/>
                    </a:cubicBezTo>
                    <a:cubicBezTo>
                      <a:pt x="188595" y="5715"/>
                      <a:pt x="163830" y="0"/>
                      <a:pt x="139065" y="0"/>
                    </a:cubicBezTo>
                    <a:cubicBezTo>
                      <a:pt x="116205" y="0"/>
                      <a:pt x="91440" y="3810"/>
                      <a:pt x="68580" y="11430"/>
                    </a:cubicBezTo>
                    <a:cubicBezTo>
                      <a:pt x="57150" y="15240"/>
                      <a:pt x="45720" y="19050"/>
                      <a:pt x="34290" y="24765"/>
                    </a:cubicBezTo>
                    <a:lnTo>
                      <a:pt x="34290" y="26670"/>
                    </a:lnTo>
                    <a:cubicBezTo>
                      <a:pt x="34290" y="59055"/>
                      <a:pt x="20955" y="89535"/>
                      <a:pt x="0" y="110490"/>
                    </a:cubicBezTo>
                    <a:cubicBezTo>
                      <a:pt x="36195" y="121920"/>
                      <a:pt x="64770" y="137160"/>
                      <a:pt x="87630" y="154305"/>
                    </a:cubicBezTo>
                    <a:cubicBezTo>
                      <a:pt x="93345" y="160020"/>
                      <a:pt x="99060" y="163830"/>
                      <a:pt x="102870" y="171450"/>
                    </a:cubicBezTo>
                    <a:lnTo>
                      <a:pt x="310515" y="171450"/>
                    </a:lnTo>
                    <a:lnTo>
                      <a:pt x="310515" y="85725"/>
                    </a:lnTo>
                    <a:cubicBezTo>
                      <a:pt x="310515" y="72390"/>
                      <a:pt x="304800" y="59055"/>
                      <a:pt x="293370" y="5143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12" name="Forma libre: forma 51">
                <a:extLst>
                  <a:ext uri="{FF2B5EF4-FFF2-40B4-BE49-F238E27FC236}">
                    <a16:creationId xmlns:a16="http://schemas.microsoft.com/office/drawing/2014/main" id="{C0406D54-732B-4296-BD00-4D683E48EE0D}"/>
                  </a:ext>
                </a:extLst>
              </p:cNvPr>
              <p:cNvSpPr/>
              <p:nvPr/>
            </p:nvSpPr>
            <p:spPr>
              <a:xfrm>
                <a:off x="1135323" y="1125286"/>
                <a:ext cx="310514" cy="171450"/>
              </a:xfrm>
              <a:custGeom>
                <a:avLst/>
                <a:gdLst>
                  <a:gd name="connsiteX0" fmla="*/ 222885 w 310514"/>
                  <a:gd name="connsiteY0" fmla="*/ 154305 h 171450"/>
                  <a:gd name="connsiteX1" fmla="*/ 222885 w 310514"/>
                  <a:gd name="connsiteY1" fmla="*/ 154305 h 171450"/>
                  <a:gd name="connsiteX2" fmla="*/ 310515 w 310514"/>
                  <a:gd name="connsiteY2" fmla="*/ 110490 h 171450"/>
                  <a:gd name="connsiteX3" fmla="*/ 276225 w 310514"/>
                  <a:gd name="connsiteY3" fmla="*/ 26670 h 171450"/>
                  <a:gd name="connsiteX4" fmla="*/ 276225 w 310514"/>
                  <a:gd name="connsiteY4" fmla="*/ 22860 h 171450"/>
                  <a:gd name="connsiteX5" fmla="*/ 241935 w 310514"/>
                  <a:gd name="connsiteY5" fmla="*/ 11430 h 171450"/>
                  <a:gd name="connsiteX6" fmla="*/ 171450 w 310514"/>
                  <a:gd name="connsiteY6" fmla="*/ 0 h 171450"/>
                  <a:gd name="connsiteX7" fmla="*/ 100965 w 310514"/>
                  <a:gd name="connsiteY7" fmla="*/ 11430 h 171450"/>
                  <a:gd name="connsiteX8" fmla="*/ 17145 w 310514"/>
                  <a:gd name="connsiteY8" fmla="*/ 51435 h 171450"/>
                  <a:gd name="connsiteX9" fmla="*/ 0 w 310514"/>
                  <a:gd name="connsiteY9" fmla="*/ 85725 h 171450"/>
                  <a:gd name="connsiteX10" fmla="*/ 0 w 310514"/>
                  <a:gd name="connsiteY10" fmla="*/ 171450 h 171450"/>
                  <a:gd name="connsiteX11" fmla="*/ 205740 w 310514"/>
                  <a:gd name="connsiteY11" fmla="*/ 171450 h 171450"/>
                  <a:gd name="connsiteX12" fmla="*/ 222885 w 310514"/>
                  <a:gd name="connsiteY12" fmla="*/ 154305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10514" h="171450">
                    <a:moveTo>
                      <a:pt x="222885" y="154305"/>
                    </a:moveTo>
                    <a:lnTo>
                      <a:pt x="222885" y="154305"/>
                    </a:lnTo>
                    <a:cubicBezTo>
                      <a:pt x="249555" y="135255"/>
                      <a:pt x="280035" y="120015"/>
                      <a:pt x="310515" y="110490"/>
                    </a:cubicBezTo>
                    <a:cubicBezTo>
                      <a:pt x="289560" y="87630"/>
                      <a:pt x="276225" y="59055"/>
                      <a:pt x="276225" y="26670"/>
                    </a:cubicBezTo>
                    <a:cubicBezTo>
                      <a:pt x="276225" y="24765"/>
                      <a:pt x="276225" y="24765"/>
                      <a:pt x="276225" y="22860"/>
                    </a:cubicBezTo>
                    <a:cubicBezTo>
                      <a:pt x="264795" y="19050"/>
                      <a:pt x="253365" y="13335"/>
                      <a:pt x="241935" y="11430"/>
                    </a:cubicBezTo>
                    <a:cubicBezTo>
                      <a:pt x="220980" y="5715"/>
                      <a:pt x="196215" y="0"/>
                      <a:pt x="171450" y="0"/>
                    </a:cubicBezTo>
                    <a:cubicBezTo>
                      <a:pt x="148590" y="0"/>
                      <a:pt x="123825" y="3810"/>
                      <a:pt x="100965" y="11430"/>
                    </a:cubicBezTo>
                    <a:cubicBezTo>
                      <a:pt x="70485" y="20955"/>
                      <a:pt x="41910" y="34290"/>
                      <a:pt x="17145" y="51435"/>
                    </a:cubicBezTo>
                    <a:cubicBezTo>
                      <a:pt x="5715" y="59055"/>
                      <a:pt x="0" y="72390"/>
                      <a:pt x="0" y="85725"/>
                    </a:cubicBezTo>
                    <a:lnTo>
                      <a:pt x="0" y="171450"/>
                    </a:lnTo>
                    <a:lnTo>
                      <a:pt x="205740" y="171450"/>
                    </a:lnTo>
                    <a:cubicBezTo>
                      <a:pt x="211455" y="163830"/>
                      <a:pt x="215265" y="160020"/>
                      <a:pt x="222885" y="1543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</p:grpSp>
      </p:grpSp>
      <p:sp>
        <p:nvSpPr>
          <p:cNvPr id="13" name="Gráfico 56" descr="Monedas">
            <a:extLst>
              <a:ext uri="{FF2B5EF4-FFF2-40B4-BE49-F238E27FC236}">
                <a16:creationId xmlns:a16="http://schemas.microsoft.com/office/drawing/2014/main" id="{26EDAA3F-6DFF-4C4D-99B5-AE9767E7313F}"/>
              </a:ext>
            </a:extLst>
          </p:cNvPr>
          <p:cNvSpPr/>
          <p:nvPr/>
        </p:nvSpPr>
        <p:spPr>
          <a:xfrm>
            <a:off x="7841674" y="3833739"/>
            <a:ext cx="1557107" cy="769721"/>
          </a:xfrm>
          <a:custGeom>
            <a:avLst/>
            <a:gdLst>
              <a:gd name="connsiteX0" fmla="*/ 386416 w 415634"/>
              <a:gd name="connsiteY0" fmla="*/ 296863 h 356235"/>
              <a:gd name="connsiteX1" fmla="*/ 366625 w 415634"/>
              <a:gd name="connsiteY1" fmla="*/ 313685 h 356235"/>
              <a:gd name="connsiteX2" fmla="*/ 366625 w 415634"/>
              <a:gd name="connsiteY2" fmla="*/ 295873 h 356235"/>
              <a:gd name="connsiteX3" fmla="*/ 386416 w 415634"/>
              <a:gd name="connsiteY3" fmla="*/ 287957 h 356235"/>
              <a:gd name="connsiteX4" fmla="*/ 386416 w 415634"/>
              <a:gd name="connsiteY4" fmla="*/ 296863 h 356235"/>
              <a:gd name="connsiteX5" fmla="*/ 346834 w 415634"/>
              <a:gd name="connsiteY5" fmla="*/ 264208 h 356235"/>
              <a:gd name="connsiteX6" fmla="*/ 346834 w 415634"/>
              <a:gd name="connsiteY6" fmla="*/ 246396 h 356235"/>
              <a:gd name="connsiteX7" fmla="*/ 366625 w 415634"/>
              <a:gd name="connsiteY7" fmla="*/ 238480 h 356235"/>
              <a:gd name="connsiteX8" fmla="*/ 366625 w 415634"/>
              <a:gd name="connsiteY8" fmla="*/ 247385 h 356235"/>
              <a:gd name="connsiteX9" fmla="*/ 346834 w 415634"/>
              <a:gd name="connsiteY9" fmla="*/ 264208 h 356235"/>
              <a:gd name="connsiteX10" fmla="*/ 346834 w 415634"/>
              <a:gd name="connsiteY10" fmla="*/ 319622 h 356235"/>
              <a:gd name="connsiteX11" fmla="*/ 327044 w 415634"/>
              <a:gd name="connsiteY11" fmla="*/ 323085 h 356235"/>
              <a:gd name="connsiteX12" fmla="*/ 327044 w 415634"/>
              <a:gd name="connsiteY12" fmla="*/ 303789 h 356235"/>
              <a:gd name="connsiteX13" fmla="*/ 346834 w 415634"/>
              <a:gd name="connsiteY13" fmla="*/ 300821 h 356235"/>
              <a:gd name="connsiteX14" fmla="*/ 346834 w 415634"/>
              <a:gd name="connsiteY14" fmla="*/ 319622 h 356235"/>
              <a:gd name="connsiteX15" fmla="*/ 307253 w 415634"/>
              <a:gd name="connsiteY15" fmla="*/ 254312 h 356235"/>
              <a:gd name="connsiteX16" fmla="*/ 327044 w 415634"/>
              <a:gd name="connsiteY16" fmla="*/ 251344 h 356235"/>
              <a:gd name="connsiteX17" fmla="*/ 327044 w 415634"/>
              <a:gd name="connsiteY17" fmla="*/ 270145 h 356235"/>
              <a:gd name="connsiteX18" fmla="*/ 307253 w 415634"/>
              <a:gd name="connsiteY18" fmla="*/ 273608 h 356235"/>
              <a:gd name="connsiteX19" fmla="*/ 307253 w 415634"/>
              <a:gd name="connsiteY19" fmla="*/ 254312 h 356235"/>
              <a:gd name="connsiteX20" fmla="*/ 307253 w 415634"/>
              <a:gd name="connsiteY20" fmla="*/ 325559 h 356235"/>
              <a:gd name="connsiteX21" fmla="*/ 287462 w 415634"/>
              <a:gd name="connsiteY21" fmla="*/ 326549 h 356235"/>
              <a:gd name="connsiteX22" fmla="*/ 287462 w 415634"/>
              <a:gd name="connsiteY22" fmla="*/ 306758 h 356235"/>
              <a:gd name="connsiteX23" fmla="*/ 307253 w 415634"/>
              <a:gd name="connsiteY23" fmla="*/ 305768 h 356235"/>
              <a:gd name="connsiteX24" fmla="*/ 307253 w 415634"/>
              <a:gd name="connsiteY24" fmla="*/ 325559 h 356235"/>
              <a:gd name="connsiteX25" fmla="*/ 267671 w 415634"/>
              <a:gd name="connsiteY25" fmla="*/ 277072 h 356235"/>
              <a:gd name="connsiteX26" fmla="*/ 267671 w 415634"/>
              <a:gd name="connsiteY26" fmla="*/ 257281 h 356235"/>
              <a:gd name="connsiteX27" fmla="*/ 287462 w 415634"/>
              <a:gd name="connsiteY27" fmla="*/ 256291 h 356235"/>
              <a:gd name="connsiteX28" fmla="*/ 287462 w 415634"/>
              <a:gd name="connsiteY28" fmla="*/ 276082 h 356235"/>
              <a:gd name="connsiteX29" fmla="*/ 267671 w 415634"/>
              <a:gd name="connsiteY29" fmla="*/ 277072 h 356235"/>
              <a:gd name="connsiteX30" fmla="*/ 267671 w 415634"/>
              <a:gd name="connsiteY30" fmla="*/ 326549 h 356235"/>
              <a:gd name="connsiteX31" fmla="*/ 247880 w 415634"/>
              <a:gd name="connsiteY31" fmla="*/ 325559 h 356235"/>
              <a:gd name="connsiteX32" fmla="*/ 247880 w 415634"/>
              <a:gd name="connsiteY32" fmla="*/ 306758 h 356235"/>
              <a:gd name="connsiteX33" fmla="*/ 257776 w 415634"/>
              <a:gd name="connsiteY33" fmla="*/ 306758 h 356235"/>
              <a:gd name="connsiteX34" fmla="*/ 267671 w 415634"/>
              <a:gd name="connsiteY34" fmla="*/ 306758 h 356235"/>
              <a:gd name="connsiteX35" fmla="*/ 267671 w 415634"/>
              <a:gd name="connsiteY35" fmla="*/ 326549 h 356235"/>
              <a:gd name="connsiteX36" fmla="*/ 228089 w 415634"/>
              <a:gd name="connsiteY36" fmla="*/ 256291 h 356235"/>
              <a:gd name="connsiteX37" fmla="*/ 247880 w 415634"/>
              <a:gd name="connsiteY37" fmla="*/ 257281 h 356235"/>
              <a:gd name="connsiteX38" fmla="*/ 247880 w 415634"/>
              <a:gd name="connsiteY38" fmla="*/ 277072 h 356235"/>
              <a:gd name="connsiteX39" fmla="*/ 228089 w 415634"/>
              <a:gd name="connsiteY39" fmla="*/ 276082 h 356235"/>
              <a:gd name="connsiteX40" fmla="*/ 228089 w 415634"/>
              <a:gd name="connsiteY40" fmla="*/ 256291 h 356235"/>
              <a:gd name="connsiteX41" fmla="*/ 228089 w 415634"/>
              <a:gd name="connsiteY41" fmla="*/ 323085 h 356235"/>
              <a:gd name="connsiteX42" fmla="*/ 208299 w 415634"/>
              <a:gd name="connsiteY42" fmla="*/ 319622 h 356235"/>
              <a:gd name="connsiteX43" fmla="*/ 208299 w 415634"/>
              <a:gd name="connsiteY43" fmla="*/ 303789 h 356235"/>
              <a:gd name="connsiteX44" fmla="*/ 228089 w 415634"/>
              <a:gd name="connsiteY44" fmla="*/ 305768 h 356235"/>
              <a:gd name="connsiteX45" fmla="*/ 228089 w 415634"/>
              <a:gd name="connsiteY45" fmla="*/ 323085 h 356235"/>
              <a:gd name="connsiteX46" fmla="*/ 188508 w 415634"/>
              <a:gd name="connsiteY46" fmla="*/ 270145 h 356235"/>
              <a:gd name="connsiteX47" fmla="*/ 188508 w 415634"/>
              <a:gd name="connsiteY47" fmla="*/ 250849 h 356235"/>
              <a:gd name="connsiteX48" fmla="*/ 208299 w 415634"/>
              <a:gd name="connsiteY48" fmla="*/ 253817 h 356235"/>
              <a:gd name="connsiteX49" fmla="*/ 208299 w 415634"/>
              <a:gd name="connsiteY49" fmla="*/ 273608 h 356235"/>
              <a:gd name="connsiteX50" fmla="*/ 188508 w 415634"/>
              <a:gd name="connsiteY50" fmla="*/ 270145 h 356235"/>
              <a:gd name="connsiteX51" fmla="*/ 188508 w 415634"/>
              <a:gd name="connsiteY51" fmla="*/ 313685 h 356235"/>
              <a:gd name="connsiteX52" fmla="*/ 168717 w 415634"/>
              <a:gd name="connsiteY52" fmla="*/ 296863 h 356235"/>
              <a:gd name="connsiteX53" fmla="*/ 168717 w 415634"/>
              <a:gd name="connsiteY53" fmla="*/ 295873 h 356235"/>
              <a:gd name="connsiteX54" fmla="*/ 169212 w 415634"/>
              <a:gd name="connsiteY54" fmla="*/ 295873 h 356235"/>
              <a:gd name="connsiteX55" fmla="*/ 173170 w 415634"/>
              <a:gd name="connsiteY55" fmla="*/ 296863 h 356235"/>
              <a:gd name="connsiteX56" fmla="*/ 188508 w 415634"/>
              <a:gd name="connsiteY56" fmla="*/ 300326 h 356235"/>
              <a:gd name="connsiteX57" fmla="*/ 188508 w 415634"/>
              <a:gd name="connsiteY57" fmla="*/ 313685 h 356235"/>
              <a:gd name="connsiteX58" fmla="*/ 109344 w 415634"/>
              <a:gd name="connsiteY58" fmla="*/ 246396 h 356235"/>
              <a:gd name="connsiteX59" fmla="*/ 119240 w 415634"/>
              <a:gd name="connsiteY59" fmla="*/ 246891 h 356235"/>
              <a:gd name="connsiteX60" fmla="*/ 119240 w 415634"/>
              <a:gd name="connsiteY60" fmla="*/ 247385 h 356235"/>
              <a:gd name="connsiteX61" fmla="*/ 124187 w 415634"/>
              <a:gd name="connsiteY61" fmla="*/ 266682 h 356235"/>
              <a:gd name="connsiteX62" fmla="*/ 109344 w 415634"/>
              <a:gd name="connsiteY62" fmla="*/ 265692 h 356235"/>
              <a:gd name="connsiteX63" fmla="*/ 109344 w 415634"/>
              <a:gd name="connsiteY63" fmla="*/ 246396 h 356235"/>
              <a:gd name="connsiteX64" fmla="*/ 89554 w 415634"/>
              <a:gd name="connsiteY64" fmla="*/ 187023 h 356235"/>
              <a:gd name="connsiteX65" fmla="*/ 109344 w 415634"/>
              <a:gd name="connsiteY65" fmla="*/ 189992 h 356235"/>
              <a:gd name="connsiteX66" fmla="*/ 109344 w 415634"/>
              <a:gd name="connsiteY66" fmla="*/ 209783 h 356235"/>
              <a:gd name="connsiteX67" fmla="*/ 89554 w 415634"/>
              <a:gd name="connsiteY67" fmla="*/ 206319 h 356235"/>
              <a:gd name="connsiteX68" fmla="*/ 89554 w 415634"/>
              <a:gd name="connsiteY68" fmla="*/ 187023 h 356235"/>
              <a:gd name="connsiteX69" fmla="*/ 89554 w 415634"/>
              <a:gd name="connsiteY69" fmla="*/ 263713 h 356235"/>
              <a:gd name="connsiteX70" fmla="*/ 69763 w 415634"/>
              <a:gd name="connsiteY70" fmla="*/ 260249 h 356235"/>
              <a:gd name="connsiteX71" fmla="*/ 69763 w 415634"/>
              <a:gd name="connsiteY71" fmla="*/ 240953 h 356235"/>
              <a:gd name="connsiteX72" fmla="*/ 89554 w 415634"/>
              <a:gd name="connsiteY72" fmla="*/ 243922 h 356235"/>
              <a:gd name="connsiteX73" fmla="*/ 89554 w 415634"/>
              <a:gd name="connsiteY73" fmla="*/ 263713 h 356235"/>
              <a:gd name="connsiteX74" fmla="*/ 49972 w 415634"/>
              <a:gd name="connsiteY74" fmla="*/ 183065 h 356235"/>
              <a:gd name="connsiteX75" fmla="*/ 49972 w 415634"/>
              <a:gd name="connsiteY75" fmla="*/ 174159 h 356235"/>
              <a:gd name="connsiteX76" fmla="*/ 69763 w 415634"/>
              <a:gd name="connsiteY76" fmla="*/ 181581 h 356235"/>
              <a:gd name="connsiteX77" fmla="*/ 69763 w 415634"/>
              <a:gd name="connsiteY77" fmla="*/ 199887 h 356235"/>
              <a:gd name="connsiteX78" fmla="*/ 49972 w 415634"/>
              <a:gd name="connsiteY78" fmla="*/ 183065 h 356235"/>
              <a:gd name="connsiteX79" fmla="*/ 49972 w 415634"/>
              <a:gd name="connsiteY79" fmla="*/ 254312 h 356235"/>
              <a:gd name="connsiteX80" fmla="*/ 30181 w 415634"/>
              <a:gd name="connsiteY80" fmla="*/ 237490 h 356235"/>
              <a:gd name="connsiteX81" fmla="*/ 30181 w 415634"/>
              <a:gd name="connsiteY81" fmla="*/ 228584 h 356235"/>
              <a:gd name="connsiteX82" fmla="*/ 49972 w 415634"/>
              <a:gd name="connsiteY82" fmla="*/ 236006 h 356235"/>
              <a:gd name="connsiteX83" fmla="*/ 49972 w 415634"/>
              <a:gd name="connsiteY83" fmla="*/ 254312 h 356235"/>
              <a:gd name="connsiteX84" fmla="*/ 30181 w 415634"/>
              <a:gd name="connsiteY84" fmla="*/ 99944 h 356235"/>
              <a:gd name="connsiteX85" fmla="*/ 49972 w 415634"/>
              <a:gd name="connsiteY85" fmla="*/ 107365 h 356235"/>
              <a:gd name="connsiteX86" fmla="*/ 49972 w 415634"/>
              <a:gd name="connsiteY86" fmla="*/ 125672 h 356235"/>
              <a:gd name="connsiteX87" fmla="*/ 30181 w 415634"/>
              <a:gd name="connsiteY87" fmla="*/ 108850 h 356235"/>
              <a:gd name="connsiteX88" fmla="*/ 30181 w 415634"/>
              <a:gd name="connsiteY88" fmla="*/ 99944 h 356235"/>
              <a:gd name="connsiteX89" fmla="*/ 89554 w 415634"/>
              <a:gd name="connsiteY89" fmla="*/ 115776 h 356235"/>
              <a:gd name="connsiteX90" fmla="*/ 89554 w 415634"/>
              <a:gd name="connsiteY90" fmla="*/ 135567 h 356235"/>
              <a:gd name="connsiteX91" fmla="*/ 69763 w 415634"/>
              <a:gd name="connsiteY91" fmla="*/ 132104 h 356235"/>
              <a:gd name="connsiteX92" fmla="*/ 69763 w 415634"/>
              <a:gd name="connsiteY92" fmla="*/ 112808 h 356235"/>
              <a:gd name="connsiteX93" fmla="*/ 89554 w 415634"/>
              <a:gd name="connsiteY93" fmla="*/ 115776 h 356235"/>
              <a:gd name="connsiteX94" fmla="*/ 139031 w 415634"/>
              <a:gd name="connsiteY94" fmla="*/ 29686 h 356235"/>
              <a:gd name="connsiteX95" fmla="*/ 247880 w 415634"/>
              <a:gd name="connsiteY95" fmla="*/ 59373 h 356235"/>
              <a:gd name="connsiteX96" fmla="*/ 139031 w 415634"/>
              <a:gd name="connsiteY96" fmla="*/ 89059 h 356235"/>
              <a:gd name="connsiteX97" fmla="*/ 30181 w 415634"/>
              <a:gd name="connsiteY97" fmla="*/ 59373 h 356235"/>
              <a:gd name="connsiteX98" fmla="*/ 139031 w 415634"/>
              <a:gd name="connsiteY98" fmla="*/ 29686 h 356235"/>
              <a:gd name="connsiteX99" fmla="*/ 168717 w 415634"/>
              <a:gd name="connsiteY99" fmla="*/ 264208 h 356235"/>
              <a:gd name="connsiteX100" fmla="*/ 148926 w 415634"/>
              <a:gd name="connsiteY100" fmla="*/ 247385 h 356235"/>
              <a:gd name="connsiteX101" fmla="*/ 148926 w 415634"/>
              <a:gd name="connsiteY101" fmla="*/ 238480 h 356235"/>
              <a:gd name="connsiteX102" fmla="*/ 168717 w 415634"/>
              <a:gd name="connsiteY102" fmla="*/ 245901 h 356235"/>
              <a:gd name="connsiteX103" fmla="*/ 168717 w 415634"/>
              <a:gd name="connsiteY103" fmla="*/ 264208 h 356235"/>
              <a:gd name="connsiteX104" fmla="*/ 228089 w 415634"/>
              <a:gd name="connsiteY104" fmla="*/ 125672 h 356235"/>
              <a:gd name="connsiteX105" fmla="*/ 228089 w 415634"/>
              <a:gd name="connsiteY105" fmla="*/ 107860 h 356235"/>
              <a:gd name="connsiteX106" fmla="*/ 247880 w 415634"/>
              <a:gd name="connsiteY106" fmla="*/ 99944 h 356235"/>
              <a:gd name="connsiteX107" fmla="*/ 247880 w 415634"/>
              <a:gd name="connsiteY107" fmla="*/ 108850 h 356235"/>
              <a:gd name="connsiteX108" fmla="*/ 228089 w 415634"/>
              <a:gd name="connsiteY108" fmla="*/ 125672 h 356235"/>
              <a:gd name="connsiteX109" fmla="*/ 188508 w 415634"/>
              <a:gd name="connsiteY109" fmla="*/ 135072 h 356235"/>
              <a:gd name="connsiteX110" fmla="*/ 188508 w 415634"/>
              <a:gd name="connsiteY110" fmla="*/ 115776 h 356235"/>
              <a:gd name="connsiteX111" fmla="*/ 208299 w 415634"/>
              <a:gd name="connsiteY111" fmla="*/ 112808 h 356235"/>
              <a:gd name="connsiteX112" fmla="*/ 208299 w 415634"/>
              <a:gd name="connsiteY112" fmla="*/ 131609 h 356235"/>
              <a:gd name="connsiteX113" fmla="*/ 188508 w 415634"/>
              <a:gd name="connsiteY113" fmla="*/ 135072 h 356235"/>
              <a:gd name="connsiteX114" fmla="*/ 148926 w 415634"/>
              <a:gd name="connsiteY114" fmla="*/ 138536 h 356235"/>
              <a:gd name="connsiteX115" fmla="*/ 148926 w 415634"/>
              <a:gd name="connsiteY115" fmla="*/ 118745 h 356235"/>
              <a:gd name="connsiteX116" fmla="*/ 168717 w 415634"/>
              <a:gd name="connsiteY116" fmla="*/ 117755 h 356235"/>
              <a:gd name="connsiteX117" fmla="*/ 168717 w 415634"/>
              <a:gd name="connsiteY117" fmla="*/ 137546 h 356235"/>
              <a:gd name="connsiteX118" fmla="*/ 148926 w 415634"/>
              <a:gd name="connsiteY118" fmla="*/ 138536 h 356235"/>
              <a:gd name="connsiteX119" fmla="*/ 109344 w 415634"/>
              <a:gd name="connsiteY119" fmla="*/ 137546 h 356235"/>
              <a:gd name="connsiteX120" fmla="*/ 109344 w 415634"/>
              <a:gd name="connsiteY120" fmla="*/ 117755 h 356235"/>
              <a:gd name="connsiteX121" fmla="*/ 129135 w 415634"/>
              <a:gd name="connsiteY121" fmla="*/ 118745 h 356235"/>
              <a:gd name="connsiteX122" fmla="*/ 129135 w 415634"/>
              <a:gd name="connsiteY122" fmla="*/ 138536 h 356235"/>
              <a:gd name="connsiteX123" fmla="*/ 109344 w 415634"/>
              <a:gd name="connsiteY123" fmla="*/ 137546 h 356235"/>
              <a:gd name="connsiteX124" fmla="*/ 366625 w 415634"/>
              <a:gd name="connsiteY124" fmla="*/ 197908 h 356235"/>
              <a:gd name="connsiteX125" fmla="*/ 257776 w 415634"/>
              <a:gd name="connsiteY125" fmla="*/ 227595 h 356235"/>
              <a:gd name="connsiteX126" fmla="*/ 148926 w 415634"/>
              <a:gd name="connsiteY126" fmla="*/ 197908 h 356235"/>
              <a:gd name="connsiteX127" fmla="*/ 257776 w 415634"/>
              <a:gd name="connsiteY127" fmla="*/ 168222 h 356235"/>
              <a:gd name="connsiteX128" fmla="*/ 366625 w 415634"/>
              <a:gd name="connsiteY128" fmla="*/ 197908 h 356235"/>
              <a:gd name="connsiteX129" fmla="*/ 396311 w 415634"/>
              <a:gd name="connsiteY129" fmla="*/ 212751 h 356235"/>
              <a:gd name="connsiteX130" fmla="*/ 396311 w 415634"/>
              <a:gd name="connsiteY130" fmla="*/ 197908 h 356235"/>
              <a:gd name="connsiteX131" fmla="*/ 342381 w 415634"/>
              <a:gd name="connsiteY131" fmla="*/ 148431 h 356235"/>
              <a:gd name="connsiteX132" fmla="*/ 296368 w 415634"/>
              <a:gd name="connsiteY132" fmla="*/ 140515 h 356235"/>
              <a:gd name="connsiteX133" fmla="*/ 296863 w 415634"/>
              <a:gd name="connsiteY133" fmla="*/ 133588 h 356235"/>
              <a:gd name="connsiteX134" fmla="*/ 277072 w 415634"/>
              <a:gd name="connsiteY134" fmla="*/ 98954 h 356235"/>
              <a:gd name="connsiteX135" fmla="*/ 277072 w 415634"/>
              <a:gd name="connsiteY135" fmla="*/ 59373 h 356235"/>
              <a:gd name="connsiteX136" fmla="*/ 223142 w 415634"/>
              <a:gd name="connsiteY136" fmla="*/ 9895 h 356235"/>
              <a:gd name="connsiteX137" fmla="*/ 138536 w 415634"/>
              <a:gd name="connsiteY137" fmla="*/ 0 h 356235"/>
              <a:gd name="connsiteX138" fmla="*/ 0 w 415634"/>
              <a:gd name="connsiteY138" fmla="*/ 59373 h 356235"/>
              <a:gd name="connsiteX139" fmla="*/ 0 w 415634"/>
              <a:gd name="connsiteY139" fmla="*/ 108850 h 356235"/>
              <a:gd name="connsiteX140" fmla="*/ 19791 w 415634"/>
              <a:gd name="connsiteY140" fmla="*/ 143484 h 356235"/>
              <a:gd name="connsiteX141" fmla="*/ 19791 w 415634"/>
              <a:gd name="connsiteY141" fmla="*/ 152884 h 356235"/>
              <a:gd name="connsiteX142" fmla="*/ 0 w 415634"/>
              <a:gd name="connsiteY142" fmla="*/ 188013 h 356235"/>
              <a:gd name="connsiteX143" fmla="*/ 0 w 415634"/>
              <a:gd name="connsiteY143" fmla="*/ 237490 h 356235"/>
              <a:gd name="connsiteX144" fmla="*/ 53930 w 415634"/>
              <a:gd name="connsiteY144" fmla="*/ 286967 h 356235"/>
              <a:gd name="connsiteX145" fmla="*/ 138536 w 415634"/>
              <a:gd name="connsiteY145" fmla="*/ 296863 h 356235"/>
              <a:gd name="connsiteX146" fmla="*/ 192466 w 415634"/>
              <a:gd name="connsiteY146" fmla="*/ 346340 h 356235"/>
              <a:gd name="connsiteX147" fmla="*/ 277072 w 415634"/>
              <a:gd name="connsiteY147" fmla="*/ 356235 h 356235"/>
              <a:gd name="connsiteX148" fmla="*/ 415608 w 415634"/>
              <a:gd name="connsiteY148" fmla="*/ 296863 h 356235"/>
              <a:gd name="connsiteX149" fmla="*/ 415608 w 415634"/>
              <a:gd name="connsiteY149" fmla="*/ 247385 h 356235"/>
              <a:gd name="connsiteX150" fmla="*/ 396311 w 415634"/>
              <a:gd name="connsiteY150" fmla="*/ 212751 h 356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415634" h="356235">
                <a:moveTo>
                  <a:pt x="386416" y="296863"/>
                </a:moveTo>
                <a:cubicBezTo>
                  <a:pt x="386416" y="303295"/>
                  <a:pt x="378994" y="309232"/>
                  <a:pt x="366625" y="313685"/>
                </a:cubicBezTo>
                <a:lnTo>
                  <a:pt x="366625" y="295873"/>
                </a:lnTo>
                <a:cubicBezTo>
                  <a:pt x="373552" y="293894"/>
                  <a:pt x="380479" y="290925"/>
                  <a:pt x="386416" y="287957"/>
                </a:cubicBezTo>
                <a:lnTo>
                  <a:pt x="386416" y="296863"/>
                </a:lnTo>
                <a:close/>
                <a:moveTo>
                  <a:pt x="346834" y="264208"/>
                </a:moveTo>
                <a:lnTo>
                  <a:pt x="346834" y="246396"/>
                </a:lnTo>
                <a:cubicBezTo>
                  <a:pt x="353761" y="244417"/>
                  <a:pt x="360688" y="241448"/>
                  <a:pt x="366625" y="238480"/>
                </a:cubicBezTo>
                <a:lnTo>
                  <a:pt x="366625" y="247385"/>
                </a:lnTo>
                <a:cubicBezTo>
                  <a:pt x="366625" y="253817"/>
                  <a:pt x="359204" y="259755"/>
                  <a:pt x="346834" y="264208"/>
                </a:cubicBezTo>
                <a:close/>
                <a:moveTo>
                  <a:pt x="346834" y="319622"/>
                </a:moveTo>
                <a:cubicBezTo>
                  <a:pt x="340897" y="321106"/>
                  <a:pt x="333970" y="322096"/>
                  <a:pt x="327044" y="323085"/>
                </a:cubicBezTo>
                <a:lnTo>
                  <a:pt x="327044" y="303789"/>
                </a:lnTo>
                <a:cubicBezTo>
                  <a:pt x="333476" y="302800"/>
                  <a:pt x="340402" y="301810"/>
                  <a:pt x="346834" y="300821"/>
                </a:cubicBezTo>
                <a:lnTo>
                  <a:pt x="346834" y="319622"/>
                </a:lnTo>
                <a:close/>
                <a:moveTo>
                  <a:pt x="307253" y="254312"/>
                </a:moveTo>
                <a:cubicBezTo>
                  <a:pt x="313685" y="253323"/>
                  <a:pt x="320612" y="252333"/>
                  <a:pt x="327044" y="251344"/>
                </a:cubicBezTo>
                <a:lnTo>
                  <a:pt x="327044" y="270145"/>
                </a:lnTo>
                <a:cubicBezTo>
                  <a:pt x="321106" y="271629"/>
                  <a:pt x="314180" y="272619"/>
                  <a:pt x="307253" y="273608"/>
                </a:cubicBezTo>
                <a:lnTo>
                  <a:pt x="307253" y="254312"/>
                </a:lnTo>
                <a:close/>
                <a:moveTo>
                  <a:pt x="307253" y="325559"/>
                </a:moveTo>
                <a:cubicBezTo>
                  <a:pt x="300821" y="326054"/>
                  <a:pt x="294389" y="326549"/>
                  <a:pt x="287462" y="326549"/>
                </a:cubicBezTo>
                <a:lnTo>
                  <a:pt x="287462" y="306758"/>
                </a:lnTo>
                <a:cubicBezTo>
                  <a:pt x="293399" y="306758"/>
                  <a:pt x="300326" y="306263"/>
                  <a:pt x="307253" y="305768"/>
                </a:cubicBezTo>
                <a:lnTo>
                  <a:pt x="307253" y="325559"/>
                </a:lnTo>
                <a:close/>
                <a:moveTo>
                  <a:pt x="267671" y="277072"/>
                </a:moveTo>
                <a:lnTo>
                  <a:pt x="267671" y="257281"/>
                </a:lnTo>
                <a:cubicBezTo>
                  <a:pt x="273608" y="257281"/>
                  <a:pt x="280535" y="256786"/>
                  <a:pt x="287462" y="256291"/>
                </a:cubicBezTo>
                <a:lnTo>
                  <a:pt x="287462" y="276082"/>
                </a:lnTo>
                <a:cubicBezTo>
                  <a:pt x="281030" y="276577"/>
                  <a:pt x="274598" y="276577"/>
                  <a:pt x="267671" y="277072"/>
                </a:cubicBezTo>
                <a:close/>
                <a:moveTo>
                  <a:pt x="267671" y="326549"/>
                </a:moveTo>
                <a:cubicBezTo>
                  <a:pt x="260744" y="326549"/>
                  <a:pt x="254312" y="326054"/>
                  <a:pt x="247880" y="325559"/>
                </a:cubicBezTo>
                <a:lnTo>
                  <a:pt x="247880" y="306758"/>
                </a:lnTo>
                <a:cubicBezTo>
                  <a:pt x="251344" y="306758"/>
                  <a:pt x="254312" y="306758"/>
                  <a:pt x="257776" y="306758"/>
                </a:cubicBezTo>
                <a:cubicBezTo>
                  <a:pt x="260744" y="306758"/>
                  <a:pt x="264208" y="306758"/>
                  <a:pt x="267671" y="306758"/>
                </a:cubicBezTo>
                <a:lnTo>
                  <a:pt x="267671" y="326549"/>
                </a:lnTo>
                <a:close/>
                <a:moveTo>
                  <a:pt x="228089" y="256291"/>
                </a:moveTo>
                <a:cubicBezTo>
                  <a:pt x="234521" y="256786"/>
                  <a:pt x="240953" y="257281"/>
                  <a:pt x="247880" y="257281"/>
                </a:cubicBezTo>
                <a:lnTo>
                  <a:pt x="247880" y="277072"/>
                </a:lnTo>
                <a:cubicBezTo>
                  <a:pt x="240953" y="277072"/>
                  <a:pt x="234521" y="276577"/>
                  <a:pt x="228089" y="276082"/>
                </a:cubicBezTo>
                <a:lnTo>
                  <a:pt x="228089" y="256291"/>
                </a:lnTo>
                <a:close/>
                <a:moveTo>
                  <a:pt x="228089" y="323085"/>
                </a:moveTo>
                <a:cubicBezTo>
                  <a:pt x="221163" y="322096"/>
                  <a:pt x="214236" y="321106"/>
                  <a:pt x="208299" y="319622"/>
                </a:cubicBezTo>
                <a:lnTo>
                  <a:pt x="208299" y="303789"/>
                </a:lnTo>
                <a:cubicBezTo>
                  <a:pt x="214731" y="304779"/>
                  <a:pt x="221163" y="305274"/>
                  <a:pt x="228089" y="305768"/>
                </a:cubicBezTo>
                <a:lnTo>
                  <a:pt x="228089" y="323085"/>
                </a:lnTo>
                <a:close/>
                <a:moveTo>
                  <a:pt x="188508" y="270145"/>
                </a:moveTo>
                <a:lnTo>
                  <a:pt x="188508" y="250849"/>
                </a:lnTo>
                <a:cubicBezTo>
                  <a:pt x="194940" y="251838"/>
                  <a:pt x="201372" y="253323"/>
                  <a:pt x="208299" y="253817"/>
                </a:cubicBezTo>
                <a:lnTo>
                  <a:pt x="208299" y="273608"/>
                </a:lnTo>
                <a:cubicBezTo>
                  <a:pt x="201372" y="272619"/>
                  <a:pt x="194445" y="271629"/>
                  <a:pt x="188508" y="270145"/>
                </a:cubicBezTo>
                <a:close/>
                <a:moveTo>
                  <a:pt x="188508" y="313685"/>
                </a:moveTo>
                <a:cubicBezTo>
                  <a:pt x="176138" y="308737"/>
                  <a:pt x="168717" y="302800"/>
                  <a:pt x="168717" y="296863"/>
                </a:cubicBezTo>
                <a:lnTo>
                  <a:pt x="168717" y="295873"/>
                </a:lnTo>
                <a:cubicBezTo>
                  <a:pt x="168717" y="295873"/>
                  <a:pt x="168717" y="295873"/>
                  <a:pt x="169212" y="295873"/>
                </a:cubicBezTo>
                <a:cubicBezTo>
                  <a:pt x="170696" y="296368"/>
                  <a:pt x="171685" y="296863"/>
                  <a:pt x="173170" y="296863"/>
                </a:cubicBezTo>
                <a:cubicBezTo>
                  <a:pt x="178118" y="298347"/>
                  <a:pt x="183065" y="299336"/>
                  <a:pt x="188508" y="300326"/>
                </a:cubicBezTo>
                <a:lnTo>
                  <a:pt x="188508" y="313685"/>
                </a:lnTo>
                <a:close/>
                <a:moveTo>
                  <a:pt x="109344" y="246396"/>
                </a:moveTo>
                <a:cubicBezTo>
                  <a:pt x="112808" y="246396"/>
                  <a:pt x="115776" y="246891"/>
                  <a:pt x="119240" y="246891"/>
                </a:cubicBezTo>
                <a:lnTo>
                  <a:pt x="119240" y="247385"/>
                </a:lnTo>
                <a:cubicBezTo>
                  <a:pt x="119240" y="254312"/>
                  <a:pt x="120724" y="261239"/>
                  <a:pt x="124187" y="266682"/>
                </a:cubicBezTo>
                <a:cubicBezTo>
                  <a:pt x="119240" y="266682"/>
                  <a:pt x="114292" y="266187"/>
                  <a:pt x="109344" y="265692"/>
                </a:cubicBezTo>
                <a:lnTo>
                  <a:pt x="109344" y="246396"/>
                </a:lnTo>
                <a:close/>
                <a:moveTo>
                  <a:pt x="89554" y="187023"/>
                </a:moveTo>
                <a:cubicBezTo>
                  <a:pt x="95986" y="188013"/>
                  <a:pt x="102418" y="189497"/>
                  <a:pt x="109344" y="189992"/>
                </a:cubicBezTo>
                <a:lnTo>
                  <a:pt x="109344" y="209783"/>
                </a:lnTo>
                <a:cubicBezTo>
                  <a:pt x="102418" y="208793"/>
                  <a:pt x="95491" y="207804"/>
                  <a:pt x="89554" y="206319"/>
                </a:cubicBezTo>
                <a:lnTo>
                  <a:pt x="89554" y="187023"/>
                </a:lnTo>
                <a:close/>
                <a:moveTo>
                  <a:pt x="89554" y="263713"/>
                </a:moveTo>
                <a:cubicBezTo>
                  <a:pt x="82627" y="262723"/>
                  <a:pt x="75700" y="261734"/>
                  <a:pt x="69763" y="260249"/>
                </a:cubicBezTo>
                <a:lnTo>
                  <a:pt x="69763" y="240953"/>
                </a:lnTo>
                <a:cubicBezTo>
                  <a:pt x="76195" y="241943"/>
                  <a:pt x="82627" y="243427"/>
                  <a:pt x="89554" y="243922"/>
                </a:cubicBezTo>
                <a:lnTo>
                  <a:pt x="89554" y="263713"/>
                </a:lnTo>
                <a:close/>
                <a:moveTo>
                  <a:pt x="49972" y="183065"/>
                </a:moveTo>
                <a:lnTo>
                  <a:pt x="49972" y="174159"/>
                </a:lnTo>
                <a:cubicBezTo>
                  <a:pt x="55909" y="177128"/>
                  <a:pt x="62341" y="179602"/>
                  <a:pt x="69763" y="181581"/>
                </a:cubicBezTo>
                <a:lnTo>
                  <a:pt x="69763" y="199887"/>
                </a:lnTo>
                <a:cubicBezTo>
                  <a:pt x="57393" y="195434"/>
                  <a:pt x="49972" y="189497"/>
                  <a:pt x="49972" y="183065"/>
                </a:cubicBezTo>
                <a:close/>
                <a:moveTo>
                  <a:pt x="49972" y="254312"/>
                </a:moveTo>
                <a:cubicBezTo>
                  <a:pt x="37603" y="249365"/>
                  <a:pt x="30181" y="243427"/>
                  <a:pt x="30181" y="237490"/>
                </a:cubicBezTo>
                <a:lnTo>
                  <a:pt x="30181" y="228584"/>
                </a:lnTo>
                <a:cubicBezTo>
                  <a:pt x="36118" y="231553"/>
                  <a:pt x="42550" y="234027"/>
                  <a:pt x="49972" y="236006"/>
                </a:cubicBezTo>
                <a:lnTo>
                  <a:pt x="49972" y="254312"/>
                </a:lnTo>
                <a:close/>
                <a:moveTo>
                  <a:pt x="30181" y="99944"/>
                </a:moveTo>
                <a:cubicBezTo>
                  <a:pt x="36118" y="102912"/>
                  <a:pt x="42550" y="105386"/>
                  <a:pt x="49972" y="107365"/>
                </a:cubicBezTo>
                <a:lnTo>
                  <a:pt x="49972" y="125672"/>
                </a:lnTo>
                <a:cubicBezTo>
                  <a:pt x="37603" y="120724"/>
                  <a:pt x="30181" y="114787"/>
                  <a:pt x="30181" y="108850"/>
                </a:cubicBezTo>
                <a:lnTo>
                  <a:pt x="30181" y="99944"/>
                </a:lnTo>
                <a:close/>
                <a:moveTo>
                  <a:pt x="89554" y="115776"/>
                </a:moveTo>
                <a:lnTo>
                  <a:pt x="89554" y="135567"/>
                </a:lnTo>
                <a:cubicBezTo>
                  <a:pt x="82627" y="134578"/>
                  <a:pt x="75700" y="133588"/>
                  <a:pt x="69763" y="132104"/>
                </a:cubicBezTo>
                <a:lnTo>
                  <a:pt x="69763" y="112808"/>
                </a:lnTo>
                <a:cubicBezTo>
                  <a:pt x="76195" y="113797"/>
                  <a:pt x="82627" y="114787"/>
                  <a:pt x="89554" y="115776"/>
                </a:cubicBezTo>
                <a:close/>
                <a:moveTo>
                  <a:pt x="139031" y="29686"/>
                </a:moveTo>
                <a:cubicBezTo>
                  <a:pt x="199393" y="29686"/>
                  <a:pt x="247880" y="43045"/>
                  <a:pt x="247880" y="59373"/>
                </a:cubicBezTo>
                <a:cubicBezTo>
                  <a:pt x="247880" y="75700"/>
                  <a:pt x="199393" y="89059"/>
                  <a:pt x="139031" y="89059"/>
                </a:cubicBezTo>
                <a:cubicBezTo>
                  <a:pt x="78669" y="89059"/>
                  <a:pt x="30181" y="75700"/>
                  <a:pt x="30181" y="59373"/>
                </a:cubicBezTo>
                <a:cubicBezTo>
                  <a:pt x="30181" y="43045"/>
                  <a:pt x="78669" y="29686"/>
                  <a:pt x="139031" y="29686"/>
                </a:cubicBezTo>
                <a:close/>
                <a:moveTo>
                  <a:pt x="168717" y="264208"/>
                </a:moveTo>
                <a:cubicBezTo>
                  <a:pt x="156348" y="259260"/>
                  <a:pt x="148926" y="253323"/>
                  <a:pt x="148926" y="247385"/>
                </a:cubicBezTo>
                <a:lnTo>
                  <a:pt x="148926" y="238480"/>
                </a:lnTo>
                <a:cubicBezTo>
                  <a:pt x="154863" y="241448"/>
                  <a:pt x="161295" y="243922"/>
                  <a:pt x="168717" y="245901"/>
                </a:cubicBezTo>
                <a:lnTo>
                  <a:pt x="168717" y="264208"/>
                </a:lnTo>
                <a:close/>
                <a:moveTo>
                  <a:pt x="228089" y="125672"/>
                </a:moveTo>
                <a:lnTo>
                  <a:pt x="228089" y="107860"/>
                </a:lnTo>
                <a:cubicBezTo>
                  <a:pt x="235016" y="105881"/>
                  <a:pt x="241943" y="102912"/>
                  <a:pt x="247880" y="99944"/>
                </a:cubicBezTo>
                <a:lnTo>
                  <a:pt x="247880" y="108850"/>
                </a:lnTo>
                <a:cubicBezTo>
                  <a:pt x="247880" y="115282"/>
                  <a:pt x="240459" y="121219"/>
                  <a:pt x="228089" y="125672"/>
                </a:cubicBezTo>
                <a:close/>
                <a:moveTo>
                  <a:pt x="188508" y="135072"/>
                </a:moveTo>
                <a:lnTo>
                  <a:pt x="188508" y="115776"/>
                </a:lnTo>
                <a:cubicBezTo>
                  <a:pt x="194940" y="114787"/>
                  <a:pt x="201867" y="113797"/>
                  <a:pt x="208299" y="112808"/>
                </a:cubicBezTo>
                <a:lnTo>
                  <a:pt x="208299" y="131609"/>
                </a:lnTo>
                <a:cubicBezTo>
                  <a:pt x="202361" y="133093"/>
                  <a:pt x="195434" y="134083"/>
                  <a:pt x="188508" y="135072"/>
                </a:cubicBezTo>
                <a:close/>
                <a:moveTo>
                  <a:pt x="148926" y="138536"/>
                </a:moveTo>
                <a:lnTo>
                  <a:pt x="148926" y="118745"/>
                </a:lnTo>
                <a:cubicBezTo>
                  <a:pt x="154863" y="118745"/>
                  <a:pt x="161790" y="118250"/>
                  <a:pt x="168717" y="117755"/>
                </a:cubicBezTo>
                <a:lnTo>
                  <a:pt x="168717" y="137546"/>
                </a:lnTo>
                <a:cubicBezTo>
                  <a:pt x="162285" y="138041"/>
                  <a:pt x="155853" y="138041"/>
                  <a:pt x="148926" y="138536"/>
                </a:cubicBezTo>
                <a:close/>
                <a:moveTo>
                  <a:pt x="109344" y="137546"/>
                </a:moveTo>
                <a:lnTo>
                  <a:pt x="109344" y="117755"/>
                </a:lnTo>
                <a:cubicBezTo>
                  <a:pt x="115776" y="118250"/>
                  <a:pt x="122208" y="118745"/>
                  <a:pt x="129135" y="118745"/>
                </a:cubicBezTo>
                <a:lnTo>
                  <a:pt x="129135" y="138536"/>
                </a:lnTo>
                <a:cubicBezTo>
                  <a:pt x="122208" y="138041"/>
                  <a:pt x="115776" y="138041"/>
                  <a:pt x="109344" y="137546"/>
                </a:cubicBezTo>
                <a:close/>
                <a:moveTo>
                  <a:pt x="366625" y="197908"/>
                </a:moveTo>
                <a:cubicBezTo>
                  <a:pt x="366625" y="214236"/>
                  <a:pt x="318138" y="227595"/>
                  <a:pt x="257776" y="227595"/>
                </a:cubicBezTo>
                <a:cubicBezTo>
                  <a:pt x="197414" y="227595"/>
                  <a:pt x="148926" y="214236"/>
                  <a:pt x="148926" y="197908"/>
                </a:cubicBezTo>
                <a:cubicBezTo>
                  <a:pt x="148926" y="181581"/>
                  <a:pt x="197414" y="168222"/>
                  <a:pt x="257776" y="168222"/>
                </a:cubicBezTo>
                <a:cubicBezTo>
                  <a:pt x="318138" y="168222"/>
                  <a:pt x="366625" y="181581"/>
                  <a:pt x="366625" y="197908"/>
                </a:cubicBezTo>
                <a:close/>
                <a:moveTo>
                  <a:pt x="396311" y="212751"/>
                </a:moveTo>
                <a:lnTo>
                  <a:pt x="396311" y="197908"/>
                </a:lnTo>
                <a:cubicBezTo>
                  <a:pt x="396311" y="174654"/>
                  <a:pt x="378005" y="157832"/>
                  <a:pt x="342381" y="148431"/>
                </a:cubicBezTo>
                <a:cubicBezTo>
                  <a:pt x="329023" y="144968"/>
                  <a:pt x="313685" y="141999"/>
                  <a:pt x="296368" y="140515"/>
                </a:cubicBezTo>
                <a:cubicBezTo>
                  <a:pt x="296863" y="138536"/>
                  <a:pt x="296863" y="136062"/>
                  <a:pt x="296863" y="133588"/>
                </a:cubicBezTo>
                <a:cubicBezTo>
                  <a:pt x="296863" y="119735"/>
                  <a:pt x="290430" y="107860"/>
                  <a:pt x="277072" y="98954"/>
                </a:cubicBezTo>
                <a:lnTo>
                  <a:pt x="277072" y="59373"/>
                </a:lnTo>
                <a:cubicBezTo>
                  <a:pt x="277072" y="36118"/>
                  <a:pt x="258765" y="19296"/>
                  <a:pt x="223142" y="9895"/>
                </a:cubicBezTo>
                <a:cubicBezTo>
                  <a:pt x="199887" y="3463"/>
                  <a:pt x="170201" y="0"/>
                  <a:pt x="138536" y="0"/>
                </a:cubicBezTo>
                <a:cubicBezTo>
                  <a:pt x="96975" y="0"/>
                  <a:pt x="0" y="5937"/>
                  <a:pt x="0" y="59373"/>
                </a:cubicBezTo>
                <a:lnTo>
                  <a:pt x="0" y="108850"/>
                </a:lnTo>
                <a:cubicBezTo>
                  <a:pt x="0" y="122703"/>
                  <a:pt x="6432" y="134578"/>
                  <a:pt x="19791" y="143484"/>
                </a:cubicBezTo>
                <a:lnTo>
                  <a:pt x="19791" y="152884"/>
                </a:lnTo>
                <a:cubicBezTo>
                  <a:pt x="7916" y="161295"/>
                  <a:pt x="0" y="172675"/>
                  <a:pt x="0" y="188013"/>
                </a:cubicBezTo>
                <a:lnTo>
                  <a:pt x="0" y="237490"/>
                </a:lnTo>
                <a:cubicBezTo>
                  <a:pt x="0" y="260744"/>
                  <a:pt x="18307" y="277566"/>
                  <a:pt x="53930" y="286967"/>
                </a:cubicBezTo>
                <a:cubicBezTo>
                  <a:pt x="77184" y="293399"/>
                  <a:pt x="106871" y="296863"/>
                  <a:pt x="138536" y="296863"/>
                </a:cubicBezTo>
                <a:cubicBezTo>
                  <a:pt x="138536" y="320117"/>
                  <a:pt x="156842" y="336939"/>
                  <a:pt x="192466" y="346340"/>
                </a:cubicBezTo>
                <a:cubicBezTo>
                  <a:pt x="215720" y="352772"/>
                  <a:pt x="245406" y="356235"/>
                  <a:pt x="277072" y="356235"/>
                </a:cubicBezTo>
                <a:cubicBezTo>
                  <a:pt x="318632" y="356235"/>
                  <a:pt x="415608" y="350298"/>
                  <a:pt x="415608" y="296863"/>
                </a:cubicBezTo>
                <a:lnTo>
                  <a:pt x="415608" y="247385"/>
                </a:lnTo>
                <a:cubicBezTo>
                  <a:pt x="416102" y="233532"/>
                  <a:pt x="409670" y="221657"/>
                  <a:pt x="396311" y="212751"/>
                </a:cubicBezTo>
                <a:close/>
              </a:path>
            </a:pathLst>
          </a:custGeom>
          <a:solidFill>
            <a:srgbClr val="FF0000"/>
          </a:solidFill>
          <a:ln w="4862" cap="flat">
            <a:noFill/>
            <a:prstDash val="solid"/>
            <a:miter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grpSp>
        <p:nvGrpSpPr>
          <p:cNvPr id="14" name="Gráfico 60" descr="Cámara">
            <a:extLst>
              <a:ext uri="{FF2B5EF4-FFF2-40B4-BE49-F238E27FC236}">
                <a16:creationId xmlns:a16="http://schemas.microsoft.com/office/drawing/2014/main" id="{EC4C271B-3B4D-49F2-A8AB-E3001C97865F}"/>
              </a:ext>
            </a:extLst>
          </p:cNvPr>
          <p:cNvGrpSpPr/>
          <p:nvPr/>
        </p:nvGrpSpPr>
        <p:grpSpPr>
          <a:xfrm>
            <a:off x="6013753" y="5167399"/>
            <a:ext cx="1717084" cy="1170550"/>
            <a:chOff x="1152525" y="866775"/>
            <a:chExt cx="762000" cy="628650"/>
          </a:xfrm>
        </p:grpSpPr>
        <p:sp>
          <p:nvSpPr>
            <p:cNvPr id="15" name="Forma libre: forma 62">
              <a:extLst>
                <a:ext uri="{FF2B5EF4-FFF2-40B4-BE49-F238E27FC236}">
                  <a16:creationId xmlns:a16="http://schemas.microsoft.com/office/drawing/2014/main" id="{E0F46ECD-AB64-484D-937A-0A752302F562}"/>
                </a:ext>
              </a:extLst>
            </p:cNvPr>
            <p:cNvSpPr/>
            <p:nvPr/>
          </p:nvSpPr>
          <p:spPr>
            <a:xfrm>
              <a:off x="1152525" y="866775"/>
              <a:ext cx="762000" cy="628650"/>
            </a:xfrm>
            <a:custGeom>
              <a:avLst/>
              <a:gdLst>
                <a:gd name="connsiteX0" fmla="*/ 381000 w 762000"/>
                <a:gd name="connsiteY0" fmla="*/ 552450 h 628650"/>
                <a:gd name="connsiteX1" fmla="*/ 209550 w 762000"/>
                <a:gd name="connsiteY1" fmla="*/ 381000 h 628650"/>
                <a:gd name="connsiteX2" fmla="*/ 381000 w 762000"/>
                <a:gd name="connsiteY2" fmla="*/ 209550 h 628650"/>
                <a:gd name="connsiteX3" fmla="*/ 552450 w 762000"/>
                <a:gd name="connsiteY3" fmla="*/ 381000 h 628650"/>
                <a:gd name="connsiteX4" fmla="*/ 381000 w 762000"/>
                <a:gd name="connsiteY4" fmla="*/ 552450 h 628650"/>
                <a:gd name="connsiteX5" fmla="*/ 190500 w 762000"/>
                <a:gd name="connsiteY5" fmla="*/ 247650 h 628650"/>
                <a:gd name="connsiteX6" fmla="*/ 76200 w 762000"/>
                <a:gd name="connsiteY6" fmla="*/ 247650 h 628650"/>
                <a:gd name="connsiteX7" fmla="*/ 76200 w 762000"/>
                <a:gd name="connsiteY7" fmla="*/ 171450 h 628650"/>
                <a:gd name="connsiteX8" fmla="*/ 190500 w 762000"/>
                <a:gd name="connsiteY8" fmla="*/ 171450 h 628650"/>
                <a:gd name="connsiteX9" fmla="*/ 190500 w 762000"/>
                <a:gd name="connsiteY9" fmla="*/ 247650 h 628650"/>
                <a:gd name="connsiteX10" fmla="*/ 723900 w 762000"/>
                <a:gd name="connsiteY10" fmla="*/ 95250 h 628650"/>
                <a:gd name="connsiteX11" fmla="*/ 533400 w 762000"/>
                <a:gd name="connsiteY11" fmla="*/ 95250 h 628650"/>
                <a:gd name="connsiteX12" fmla="*/ 476250 w 762000"/>
                <a:gd name="connsiteY12" fmla="*/ 0 h 628650"/>
                <a:gd name="connsiteX13" fmla="*/ 285750 w 762000"/>
                <a:gd name="connsiteY13" fmla="*/ 0 h 628650"/>
                <a:gd name="connsiteX14" fmla="*/ 228600 w 762000"/>
                <a:gd name="connsiteY14" fmla="*/ 95250 h 628650"/>
                <a:gd name="connsiteX15" fmla="*/ 38100 w 762000"/>
                <a:gd name="connsiteY15" fmla="*/ 95250 h 628650"/>
                <a:gd name="connsiteX16" fmla="*/ 0 w 762000"/>
                <a:gd name="connsiteY16" fmla="*/ 133350 h 628650"/>
                <a:gd name="connsiteX17" fmla="*/ 0 w 762000"/>
                <a:gd name="connsiteY17" fmla="*/ 590550 h 628650"/>
                <a:gd name="connsiteX18" fmla="*/ 38100 w 762000"/>
                <a:gd name="connsiteY18" fmla="*/ 628650 h 628650"/>
                <a:gd name="connsiteX19" fmla="*/ 723900 w 762000"/>
                <a:gd name="connsiteY19" fmla="*/ 628650 h 628650"/>
                <a:gd name="connsiteX20" fmla="*/ 762000 w 762000"/>
                <a:gd name="connsiteY20" fmla="*/ 590550 h 628650"/>
                <a:gd name="connsiteX21" fmla="*/ 762000 w 762000"/>
                <a:gd name="connsiteY21" fmla="*/ 133350 h 628650"/>
                <a:gd name="connsiteX22" fmla="*/ 723900 w 762000"/>
                <a:gd name="connsiteY22" fmla="*/ 95250 h 62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762000" h="628650">
                  <a:moveTo>
                    <a:pt x="381000" y="552450"/>
                  </a:moveTo>
                  <a:cubicBezTo>
                    <a:pt x="285750" y="552450"/>
                    <a:pt x="209550" y="476250"/>
                    <a:pt x="209550" y="381000"/>
                  </a:cubicBezTo>
                  <a:cubicBezTo>
                    <a:pt x="209550" y="285750"/>
                    <a:pt x="285750" y="209550"/>
                    <a:pt x="381000" y="209550"/>
                  </a:cubicBezTo>
                  <a:cubicBezTo>
                    <a:pt x="476250" y="209550"/>
                    <a:pt x="552450" y="285750"/>
                    <a:pt x="552450" y="381000"/>
                  </a:cubicBezTo>
                  <a:cubicBezTo>
                    <a:pt x="552450" y="476250"/>
                    <a:pt x="476250" y="552450"/>
                    <a:pt x="381000" y="552450"/>
                  </a:cubicBezTo>
                  <a:close/>
                  <a:moveTo>
                    <a:pt x="190500" y="247650"/>
                  </a:moveTo>
                  <a:lnTo>
                    <a:pt x="76200" y="247650"/>
                  </a:lnTo>
                  <a:lnTo>
                    <a:pt x="76200" y="171450"/>
                  </a:lnTo>
                  <a:lnTo>
                    <a:pt x="190500" y="171450"/>
                  </a:lnTo>
                  <a:lnTo>
                    <a:pt x="190500" y="247650"/>
                  </a:lnTo>
                  <a:close/>
                  <a:moveTo>
                    <a:pt x="723900" y="95250"/>
                  </a:moveTo>
                  <a:lnTo>
                    <a:pt x="533400" y="95250"/>
                  </a:lnTo>
                  <a:lnTo>
                    <a:pt x="476250" y="0"/>
                  </a:lnTo>
                  <a:lnTo>
                    <a:pt x="285750" y="0"/>
                  </a:lnTo>
                  <a:lnTo>
                    <a:pt x="228600" y="95250"/>
                  </a:lnTo>
                  <a:lnTo>
                    <a:pt x="38100" y="95250"/>
                  </a:lnTo>
                  <a:cubicBezTo>
                    <a:pt x="17145" y="95250"/>
                    <a:pt x="0" y="112395"/>
                    <a:pt x="0" y="133350"/>
                  </a:cubicBezTo>
                  <a:lnTo>
                    <a:pt x="0" y="590550"/>
                  </a:lnTo>
                  <a:cubicBezTo>
                    <a:pt x="0" y="611505"/>
                    <a:pt x="17145" y="628650"/>
                    <a:pt x="38100" y="628650"/>
                  </a:cubicBezTo>
                  <a:lnTo>
                    <a:pt x="723900" y="628650"/>
                  </a:lnTo>
                  <a:cubicBezTo>
                    <a:pt x="744855" y="628650"/>
                    <a:pt x="762000" y="611505"/>
                    <a:pt x="762000" y="590550"/>
                  </a:cubicBezTo>
                  <a:lnTo>
                    <a:pt x="762000" y="133350"/>
                  </a:lnTo>
                  <a:cubicBezTo>
                    <a:pt x="762000" y="112395"/>
                    <a:pt x="744855" y="95250"/>
                    <a:pt x="723900" y="95250"/>
                  </a:cubicBezTo>
                  <a:close/>
                </a:path>
              </a:pathLst>
            </a:custGeom>
            <a:solidFill>
              <a:srgbClr val="92D050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6" name="Forma libre: forma 63">
              <a:extLst>
                <a:ext uri="{FF2B5EF4-FFF2-40B4-BE49-F238E27FC236}">
                  <a16:creationId xmlns:a16="http://schemas.microsoft.com/office/drawing/2014/main" id="{ABE3D9E7-A3E2-4357-9C07-FFA5755D3B09}"/>
                </a:ext>
              </a:extLst>
            </p:cNvPr>
            <p:cNvSpPr/>
            <p:nvPr/>
          </p:nvSpPr>
          <p:spPr>
            <a:xfrm>
              <a:off x="1400175" y="1114425"/>
              <a:ext cx="266700" cy="266700"/>
            </a:xfrm>
            <a:custGeom>
              <a:avLst/>
              <a:gdLst>
                <a:gd name="connsiteX0" fmla="*/ 133350 w 266700"/>
                <a:gd name="connsiteY0" fmla="*/ 38100 h 266700"/>
                <a:gd name="connsiteX1" fmla="*/ 38100 w 266700"/>
                <a:gd name="connsiteY1" fmla="*/ 133350 h 266700"/>
                <a:gd name="connsiteX2" fmla="*/ 133350 w 266700"/>
                <a:gd name="connsiteY2" fmla="*/ 228600 h 266700"/>
                <a:gd name="connsiteX3" fmla="*/ 228600 w 266700"/>
                <a:gd name="connsiteY3" fmla="*/ 133350 h 266700"/>
                <a:gd name="connsiteX4" fmla="*/ 133350 w 266700"/>
                <a:gd name="connsiteY4" fmla="*/ 38100 h 266700"/>
                <a:gd name="connsiteX5" fmla="*/ 133350 w 266700"/>
                <a:gd name="connsiteY5" fmla="*/ 266700 h 266700"/>
                <a:gd name="connsiteX6" fmla="*/ 0 w 266700"/>
                <a:gd name="connsiteY6" fmla="*/ 133350 h 266700"/>
                <a:gd name="connsiteX7" fmla="*/ 133350 w 266700"/>
                <a:gd name="connsiteY7" fmla="*/ 0 h 266700"/>
                <a:gd name="connsiteX8" fmla="*/ 266700 w 266700"/>
                <a:gd name="connsiteY8" fmla="*/ 133350 h 266700"/>
                <a:gd name="connsiteX9" fmla="*/ 133350 w 266700"/>
                <a:gd name="connsiteY9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6700" h="266700">
                  <a:moveTo>
                    <a:pt x="133350" y="38100"/>
                  </a:moveTo>
                  <a:cubicBezTo>
                    <a:pt x="80010" y="38100"/>
                    <a:pt x="38100" y="80010"/>
                    <a:pt x="38100" y="133350"/>
                  </a:cubicBezTo>
                  <a:cubicBezTo>
                    <a:pt x="38100" y="186690"/>
                    <a:pt x="80010" y="228600"/>
                    <a:pt x="133350" y="228600"/>
                  </a:cubicBezTo>
                  <a:cubicBezTo>
                    <a:pt x="186690" y="228600"/>
                    <a:pt x="228600" y="186690"/>
                    <a:pt x="228600" y="133350"/>
                  </a:cubicBezTo>
                  <a:cubicBezTo>
                    <a:pt x="228600" y="80010"/>
                    <a:pt x="186690" y="38100"/>
                    <a:pt x="133350" y="38100"/>
                  </a:cubicBezTo>
                  <a:close/>
                  <a:moveTo>
                    <a:pt x="133350" y="266700"/>
                  </a:moveTo>
                  <a:cubicBezTo>
                    <a:pt x="59055" y="266700"/>
                    <a:pt x="0" y="207645"/>
                    <a:pt x="0" y="133350"/>
                  </a:cubicBezTo>
                  <a:cubicBezTo>
                    <a:pt x="0" y="59055"/>
                    <a:pt x="59055" y="0"/>
                    <a:pt x="133350" y="0"/>
                  </a:cubicBezTo>
                  <a:cubicBezTo>
                    <a:pt x="207645" y="0"/>
                    <a:pt x="266700" y="59055"/>
                    <a:pt x="266700" y="133350"/>
                  </a:cubicBezTo>
                  <a:cubicBezTo>
                    <a:pt x="266700" y="207645"/>
                    <a:pt x="207645" y="266700"/>
                    <a:pt x="133350" y="266700"/>
                  </a:cubicBezTo>
                  <a:close/>
                </a:path>
              </a:pathLst>
            </a:custGeom>
            <a:solidFill>
              <a:srgbClr val="FFFF00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sp>
        <p:nvSpPr>
          <p:cNvPr id="17" name="TextBox 1">
            <a:extLst>
              <a:ext uri="{FF2B5EF4-FFF2-40B4-BE49-F238E27FC236}">
                <a16:creationId xmlns:a16="http://schemas.microsoft.com/office/drawing/2014/main" id="{9082CD6D-A3B6-4DEA-B91F-06CEF48C36FC}"/>
              </a:ext>
            </a:extLst>
          </p:cNvPr>
          <p:cNvSpPr txBox="1"/>
          <p:nvPr/>
        </p:nvSpPr>
        <p:spPr>
          <a:xfrm>
            <a:off x="685800" y="6431013"/>
            <a:ext cx="6802647" cy="25799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/>
              <a:t>Source: </a:t>
            </a:r>
            <a:r>
              <a:rPr lang="en-US" sz="1200" i="1" dirty="0"/>
              <a:t>Alliance of the Pacific</a:t>
            </a:r>
          </a:p>
        </p:txBody>
      </p:sp>
    </p:spTree>
    <p:extLst>
      <p:ext uri="{BB962C8B-B14F-4D97-AF65-F5344CB8AC3E}">
        <p14:creationId xmlns:p14="http://schemas.microsoft.com/office/powerpoint/2010/main" val="245910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A6D26-0FD0-4E03-B80A-B639E2939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i="1" dirty="0"/>
              <a:t>GDP </a:t>
            </a:r>
            <a:r>
              <a:rPr lang="es-419" i="1" dirty="0" err="1"/>
              <a:t>of</a:t>
            </a:r>
            <a:r>
              <a:rPr lang="es-419" i="1" dirty="0"/>
              <a:t> Alliance </a:t>
            </a:r>
            <a:r>
              <a:rPr lang="es-419" i="1" dirty="0" err="1"/>
              <a:t>of</a:t>
            </a:r>
            <a:r>
              <a:rPr lang="es-419" i="1" dirty="0"/>
              <a:t> </a:t>
            </a:r>
            <a:r>
              <a:rPr lang="es-419" i="1" dirty="0" err="1"/>
              <a:t>Pacific</a:t>
            </a:r>
            <a:r>
              <a:rPr lang="es-419" i="1" dirty="0"/>
              <a:t> in LAC</a:t>
            </a:r>
            <a:endParaRPr lang="en-GB" i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CA665A1-6595-49AC-9E19-AE3D28C9FA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94427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>
            <a:extLst>
              <a:ext uri="{FF2B5EF4-FFF2-40B4-BE49-F238E27FC236}">
                <a16:creationId xmlns:a16="http://schemas.microsoft.com/office/drawing/2014/main" id="{2D32AD55-8321-4C60-A849-03BF53F2ACBA}"/>
              </a:ext>
            </a:extLst>
          </p:cNvPr>
          <p:cNvSpPr txBox="1"/>
          <p:nvPr/>
        </p:nvSpPr>
        <p:spPr>
          <a:xfrm>
            <a:off x="838200" y="6065286"/>
            <a:ext cx="6802647" cy="25799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/>
              <a:t>Source: </a:t>
            </a:r>
            <a:r>
              <a:rPr lang="en-US" sz="1200" i="1" dirty="0"/>
              <a:t>World Bank</a:t>
            </a:r>
          </a:p>
        </p:txBody>
      </p:sp>
    </p:spTree>
    <p:extLst>
      <p:ext uri="{BB962C8B-B14F-4D97-AF65-F5344CB8AC3E}">
        <p14:creationId xmlns:p14="http://schemas.microsoft.com/office/powerpoint/2010/main" val="208487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24EBF-118C-4BF4-BB5C-8656D2E8D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i="1" dirty="0"/>
              <a:t>International </a:t>
            </a:r>
            <a:r>
              <a:rPr lang="es-419" i="1" dirty="0" err="1"/>
              <a:t>Trade</a:t>
            </a:r>
            <a:r>
              <a:rPr lang="es-419" i="1" dirty="0"/>
              <a:t> (2010-2020)</a:t>
            </a:r>
            <a:endParaRPr lang="en-US" i="1" dirty="0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B9FBCD12-FD8D-4521-8918-F845A1D841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988094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Speech Bubble: Rectangle 14">
            <a:extLst>
              <a:ext uri="{FF2B5EF4-FFF2-40B4-BE49-F238E27FC236}">
                <a16:creationId xmlns:a16="http://schemas.microsoft.com/office/drawing/2014/main" id="{43013EA8-9286-412D-927D-0C208DB27AE8}"/>
              </a:ext>
            </a:extLst>
          </p:cNvPr>
          <p:cNvSpPr/>
          <p:nvPr/>
        </p:nvSpPr>
        <p:spPr>
          <a:xfrm>
            <a:off x="314093" y="2101669"/>
            <a:ext cx="2486721" cy="369332"/>
          </a:xfrm>
          <a:prstGeom prst="wedgeRectCallout">
            <a:avLst>
              <a:gd name="adj1" fmla="val 5624"/>
              <a:gd name="adj2" fmla="val 3825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419" dirty="0"/>
              <a:t>2010: USD$ 987 </a:t>
            </a:r>
            <a:r>
              <a:rPr lang="es-419" dirty="0" err="1"/>
              <a:t>billion</a:t>
            </a:r>
            <a:endParaRPr lang="en-US" dirty="0"/>
          </a:p>
        </p:txBody>
      </p:sp>
      <p:sp>
        <p:nvSpPr>
          <p:cNvPr id="16" name="Speech Bubble: Rectangle 15">
            <a:extLst>
              <a:ext uri="{FF2B5EF4-FFF2-40B4-BE49-F238E27FC236}">
                <a16:creationId xmlns:a16="http://schemas.microsoft.com/office/drawing/2014/main" id="{FA9B7649-0FF8-4F1B-8550-C6590B8FA62D}"/>
              </a:ext>
            </a:extLst>
          </p:cNvPr>
          <p:cNvSpPr/>
          <p:nvPr/>
        </p:nvSpPr>
        <p:spPr>
          <a:xfrm>
            <a:off x="9705279" y="1690688"/>
            <a:ext cx="2486721" cy="369332"/>
          </a:xfrm>
          <a:prstGeom prst="wedgeRectCallout">
            <a:avLst>
              <a:gd name="adj1" fmla="val -24420"/>
              <a:gd name="adj2" fmla="val 29498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419" dirty="0"/>
              <a:t>2020: USD$ 1.164 </a:t>
            </a:r>
            <a:r>
              <a:rPr lang="es-419" dirty="0" err="1"/>
              <a:t>billion</a:t>
            </a:r>
            <a:endParaRPr lang="en-US" dirty="0"/>
          </a:p>
        </p:txBody>
      </p:sp>
      <p:sp>
        <p:nvSpPr>
          <p:cNvPr id="17" name="Speech Bubble: Rectangle 16">
            <a:extLst>
              <a:ext uri="{FF2B5EF4-FFF2-40B4-BE49-F238E27FC236}">
                <a16:creationId xmlns:a16="http://schemas.microsoft.com/office/drawing/2014/main" id="{079EEB6B-A679-4F49-941F-577A79F8A741}"/>
              </a:ext>
            </a:extLst>
          </p:cNvPr>
          <p:cNvSpPr/>
          <p:nvPr/>
        </p:nvSpPr>
        <p:spPr>
          <a:xfrm>
            <a:off x="8575289" y="1204159"/>
            <a:ext cx="2486721" cy="369332"/>
          </a:xfrm>
          <a:prstGeom prst="wedgeRectCallout">
            <a:avLst>
              <a:gd name="adj1" fmla="val -15002"/>
              <a:gd name="adj2" fmla="val 26479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419" dirty="0"/>
              <a:t>2019: USD$ 1.375 </a:t>
            </a:r>
            <a:r>
              <a:rPr lang="es-419" dirty="0" err="1"/>
              <a:t>billion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59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7BEE3-98EE-4DE8-90FC-334537AAB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419" i="1" dirty="0"/>
              <a:t>Alliance </a:t>
            </a:r>
            <a:r>
              <a:rPr lang="es-419" i="1" dirty="0" err="1"/>
              <a:t>of</a:t>
            </a:r>
            <a:r>
              <a:rPr lang="es-419" i="1" dirty="0"/>
              <a:t> </a:t>
            </a:r>
            <a:r>
              <a:rPr lang="es-419" i="1" dirty="0" err="1"/>
              <a:t>the</a:t>
            </a:r>
            <a:r>
              <a:rPr lang="es-419" i="1" dirty="0"/>
              <a:t> </a:t>
            </a:r>
            <a:r>
              <a:rPr lang="es-419" i="1" dirty="0" err="1"/>
              <a:t>Pacific</a:t>
            </a:r>
            <a:r>
              <a:rPr lang="es-419" i="1" dirty="0"/>
              <a:t> (AP) in </a:t>
            </a:r>
            <a:r>
              <a:rPr lang="es-419" i="1" dirty="0" err="1"/>
              <a:t>Latin</a:t>
            </a:r>
            <a:r>
              <a:rPr lang="es-419" i="1" dirty="0"/>
              <a:t> America (ALC)</a:t>
            </a:r>
            <a:br>
              <a:rPr lang="es-419" i="1" dirty="0"/>
            </a:br>
            <a:r>
              <a:rPr lang="es-419" sz="2700" i="1" dirty="0"/>
              <a:t>Total </a:t>
            </a:r>
            <a:r>
              <a:rPr lang="es-419" sz="2700" i="1" dirty="0" err="1"/>
              <a:t>trade</a:t>
            </a:r>
            <a:r>
              <a:rPr lang="es-419" sz="2700" i="1" dirty="0"/>
              <a:t> – USD$ </a:t>
            </a:r>
            <a:r>
              <a:rPr lang="es-419" sz="2700" i="1" dirty="0" err="1"/>
              <a:t>billions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C5661D3-8549-489F-84E0-F9E7963F6F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916799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>
            <a:extLst>
              <a:ext uri="{FF2B5EF4-FFF2-40B4-BE49-F238E27FC236}">
                <a16:creationId xmlns:a16="http://schemas.microsoft.com/office/drawing/2014/main" id="{EFED14E7-52C8-41B1-BA26-D8AD8ABBF98C}"/>
              </a:ext>
            </a:extLst>
          </p:cNvPr>
          <p:cNvSpPr txBox="1"/>
          <p:nvPr/>
        </p:nvSpPr>
        <p:spPr>
          <a:xfrm>
            <a:off x="281676" y="6475005"/>
            <a:ext cx="6802647" cy="25799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/>
              <a:t>Source: </a:t>
            </a:r>
            <a:r>
              <a:rPr lang="en-US" sz="1200" i="1" dirty="0"/>
              <a:t>World Bank</a:t>
            </a:r>
          </a:p>
        </p:txBody>
      </p:sp>
    </p:spTree>
    <p:extLst>
      <p:ext uri="{BB962C8B-B14F-4D97-AF65-F5344CB8AC3E}">
        <p14:creationId xmlns:p14="http://schemas.microsoft.com/office/powerpoint/2010/main" val="1476064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FD901-6371-4D6C-B7FF-18C1D0E1C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419" i="1" dirty="0" err="1"/>
              <a:t>Exports</a:t>
            </a:r>
            <a:r>
              <a:rPr lang="es-419" i="1" dirty="0"/>
              <a:t> </a:t>
            </a:r>
            <a:r>
              <a:rPr lang="es-419" i="1" dirty="0" err="1"/>
              <a:t>of</a:t>
            </a:r>
            <a:r>
              <a:rPr lang="es-419" i="1" dirty="0"/>
              <a:t> Alliance </a:t>
            </a:r>
            <a:r>
              <a:rPr lang="es-419" i="1" dirty="0" err="1"/>
              <a:t>of</a:t>
            </a:r>
            <a:r>
              <a:rPr lang="es-419" i="1" dirty="0"/>
              <a:t> </a:t>
            </a:r>
            <a:r>
              <a:rPr lang="es-419" i="1" dirty="0" err="1"/>
              <a:t>the</a:t>
            </a:r>
            <a:r>
              <a:rPr lang="es-419" i="1" dirty="0"/>
              <a:t> </a:t>
            </a:r>
            <a:r>
              <a:rPr lang="es-419" i="1" dirty="0" err="1"/>
              <a:t>Pacific</a:t>
            </a:r>
            <a:r>
              <a:rPr lang="es-419" i="1" dirty="0"/>
              <a:t> in LAC</a:t>
            </a:r>
            <a:endParaRPr lang="en-US" sz="4000" i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F23BBB9-8A68-42BB-A7EC-E94F3D338F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265003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1">
            <a:extLst>
              <a:ext uri="{FF2B5EF4-FFF2-40B4-BE49-F238E27FC236}">
                <a16:creationId xmlns:a16="http://schemas.microsoft.com/office/drawing/2014/main" id="{1E62D1F9-90D8-4189-A048-25E990C9A3BC}"/>
              </a:ext>
            </a:extLst>
          </p:cNvPr>
          <p:cNvSpPr txBox="1"/>
          <p:nvPr/>
        </p:nvSpPr>
        <p:spPr>
          <a:xfrm>
            <a:off x="281676" y="6475005"/>
            <a:ext cx="6802647" cy="25799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/>
              <a:t>Source: </a:t>
            </a:r>
            <a:r>
              <a:rPr lang="en-US" sz="1200" i="1" dirty="0"/>
              <a:t>World Bank</a:t>
            </a:r>
          </a:p>
        </p:txBody>
      </p:sp>
    </p:spTree>
    <p:extLst>
      <p:ext uri="{BB962C8B-B14F-4D97-AF65-F5344CB8AC3E}">
        <p14:creationId xmlns:p14="http://schemas.microsoft.com/office/powerpoint/2010/main" val="1459592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2041</TotalTime>
  <Words>1388</Words>
  <Application>Microsoft Office PowerPoint</Application>
  <PresentationFormat>Widescreen</PresentationFormat>
  <Paragraphs>376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gobCL</vt:lpstr>
      <vt:lpstr>Montserrat</vt:lpstr>
      <vt:lpstr>Office Theme</vt:lpstr>
      <vt:lpstr>Alliance of the Pacific and Azerbaijan</vt:lpstr>
      <vt:lpstr>PowerPoint Presentation</vt:lpstr>
      <vt:lpstr>Alliance of the Pacific</vt:lpstr>
      <vt:lpstr>Members</vt:lpstr>
      <vt:lpstr>Alliance of the Pacific - Potential</vt:lpstr>
      <vt:lpstr>GDP of Alliance of Pacific in LAC</vt:lpstr>
      <vt:lpstr>International Trade (2010-2020)</vt:lpstr>
      <vt:lpstr>Alliance of the Pacific (AP) in Latin America (ALC) Total trade – USD$ billions</vt:lpstr>
      <vt:lpstr>Exports of Alliance of the Pacific in LAC</vt:lpstr>
      <vt:lpstr>Alliance of the Pacific - Potential</vt:lpstr>
      <vt:lpstr>Alliance of the Pacific - Potential</vt:lpstr>
      <vt:lpstr>Observer states</vt:lpstr>
      <vt:lpstr>Associate members (candidates)</vt:lpstr>
      <vt:lpstr>Associate members (candidates)</vt:lpstr>
      <vt:lpstr>Singapore</vt:lpstr>
      <vt:lpstr>Expansion – data before expansion</vt:lpstr>
      <vt:lpstr>Expansion – data before expansion</vt:lpstr>
      <vt:lpstr>Trade – Alliance of the Pacific    and Azerbaijan (000s USD)</vt:lpstr>
      <vt:lpstr>Trade – Alliance of the Pacific    and Azerbaijan (000s USD)</vt:lpstr>
      <vt:lpstr>Trade – Alliance of the Pacific    and Azerbaijan (000s USD)</vt:lpstr>
      <vt:lpstr>Trade – Alliance of the Pacific and Azerbaijan (000s USD)</vt:lpstr>
      <vt:lpstr>Trade – Alliance of the Pacific and Azerbaijan / Projection with 2021 (000s USD)</vt:lpstr>
      <vt:lpstr>Mexico-Azerbaijan Trade</vt:lpstr>
      <vt:lpstr>Vehicles – Mexico (units)</vt:lpstr>
      <vt:lpstr>Vehicles – Mexico (000’s and % of total trade MEX-AZE)</vt:lpstr>
      <vt:lpstr>Vehicles – Mexico – Average price</vt:lpstr>
      <vt:lpstr>Avocado – Mexico (kilograms)</vt:lpstr>
      <vt:lpstr>Avocado – Alliance of the Pacific (tons)</vt:lpstr>
      <vt:lpstr>Avocado – Alliance of the Pacific (tons)</vt:lpstr>
      <vt:lpstr>Avocado – Alliance of the Pacific (tons)</vt:lpstr>
      <vt:lpstr>Alliance of the Pacific – Expansion w/ Singapore*</vt:lpstr>
      <vt:lpstr>Alliance of the Pacific – Expansion Singapore*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Rodrigo Labardini</dc:creator>
  <cp:lastModifiedBy>Tatyana Zaytseva</cp:lastModifiedBy>
  <cp:revision>57</cp:revision>
  <dcterms:created xsi:type="dcterms:W3CDTF">2021-04-27T18:33:35Z</dcterms:created>
  <dcterms:modified xsi:type="dcterms:W3CDTF">2021-12-20T10:46:41Z</dcterms:modified>
</cp:coreProperties>
</file>